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9" r:id="rId3"/>
    <p:sldId id="350" r:id="rId4"/>
    <p:sldId id="351" r:id="rId5"/>
    <p:sldId id="355" r:id="rId6"/>
    <p:sldId id="356" r:id="rId7"/>
    <p:sldId id="357" r:id="rId8"/>
    <p:sldId id="361" r:id="rId9"/>
    <p:sldId id="348" r:id="rId10"/>
    <p:sldId id="338" r:id="rId11"/>
    <p:sldId id="370" r:id="rId12"/>
    <p:sldId id="365" r:id="rId13"/>
    <p:sldId id="362" r:id="rId14"/>
    <p:sldId id="364" r:id="rId15"/>
    <p:sldId id="363" r:id="rId16"/>
    <p:sldId id="366" r:id="rId17"/>
    <p:sldId id="368" r:id="rId18"/>
    <p:sldId id="367" r:id="rId19"/>
    <p:sldId id="369" r:id="rId20"/>
    <p:sldId id="273" r:id="rId2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9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6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669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10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81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63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00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77072"/>
            <a:ext cx="7772400" cy="129614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Leadership.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Diverzity management.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Nevýhody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1.	Komunikační problémy: Různé generace mohou mít odlišné komunikační styly a preference, což může vést k nedorozuměním a konfliktům.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2.	Rozdílné pracovní styly: Různé generace mohou mít odlišné pracovní styly a očekávání, což může vést k napětí a konfliktům.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3.	Problémy s řešením konfliktů: Vícegenerační týmy mohou mít větší problémy při řešení konfliktů a dosahování konsenzu kvůli rozdílným pohledům a hodnotám.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4.	Věkový přístup: V případě, že je v týmu více lidí, může se jednat o tzv: Vícegenerační týmy mohou někdy vést k ageismu, kdy je jedna generace ceněna více než druhá, což může vést k napětí a nelibosti.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Podpora mezigenerační spolupráce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Podporovat otevřenou komunikaci: Povzbuzujte zaměstnance, aby sdíleli své nápady a názory bez ohledu na svůj věk nebo zkušenosti. Dbejte na to, aby se všichni členové týmu cítili dobře a měli možnost přispět k rozhovoru.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Budujte kulturu respektu: Vytvářejte kulturu na pracovišti, která si váží a respektuje každého jednotlivce bez ohledu na jeho věk nebo zkušenosti. Podporujte vzájemný respekt a porozumění mezi členy týmu.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Zajistěte možnosti školení a rozvoje: Nabízejte zaměstnancům možnosti školení a rozvoje, které jim pomohou rozvíjet nové dovednosti a držet krok s trendy v oboru. To může pomoci překlenout propast mezi různými generacemi a podpořit spolupráci.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Podporujte mentoring a reverzní mentoring: Povzbuzujte zaměstnance různých generací, aby spolupracovali a učili se jeden od druhého. Spojte mladší zaměstnance se staršími mentory, kteří se mohou podělit o své zkušenosti a znalosti, a naopak.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Zdůrazňujte význam týmové práce: Zdůrazněte význam spolupráce na společném cíli. Povzbuzujte členy týmu ke spolupráci a společnému úsilí o dosažení společných cílů.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chemeClr val="bg2"/>
                </a:solidFill>
              </a:rPr>
              <a:t>Efektivně využívejte technologie: Ujistěte se, že váš tým dobře ovládá technologie používané ke komunikaci a spolupráci. Zajistěte zaměstnancům školení a podporu, které jim pomohou efektivně využívat technologie, a vyberte takové nástroje, které jsou uživatelsky přívětivé a přístupné všem členům týmu.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9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Příklady dobré praxe v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IBM </a:t>
            </a:r>
            <a:r>
              <a:rPr lang="cs-CZ" sz="2400" dirty="0">
                <a:solidFill>
                  <a:schemeClr val="bg2"/>
                </a:solidFill>
              </a:rPr>
              <a:t>byla oceněna za své úsilí o vytvoření inkluzivního pracoviště pro zaměstnance všech věkových kategorií. Společnost nabízí školicí programy, mentorské příležitosti a flexibilní pracovní podmínky, aby podpořila zaměstnance ve všech fázích jejich kariéry.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PwC </a:t>
            </a:r>
            <a:r>
              <a:rPr lang="cs-CZ" sz="2400" dirty="0">
                <a:solidFill>
                  <a:schemeClr val="bg2"/>
                </a:solidFill>
              </a:rPr>
              <a:t>zavedla program "obráceného mentoringu", v jehož rámci mladší zaměstnanci mentorují starší zaměstnance v oblasti nových technologií a trendů. 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BMW</a:t>
            </a:r>
            <a:r>
              <a:rPr lang="cs-CZ" sz="2400" dirty="0">
                <a:solidFill>
                  <a:schemeClr val="bg2"/>
                </a:solidFill>
              </a:rPr>
              <a:t> má program rozmanitosti a inkluze a podporuje mezigenerační mentoring a spolupráci.</a:t>
            </a:r>
          </a:p>
          <a:p>
            <a:pPr marL="0" indent="0" algn="just">
              <a:buNone/>
            </a:pPr>
            <a:r>
              <a:rPr lang="cs-CZ" sz="2400" b="1" dirty="0">
                <a:solidFill>
                  <a:schemeClr val="bg2"/>
                </a:solidFill>
              </a:rPr>
              <a:t>Společnost Marriott International </a:t>
            </a:r>
            <a:r>
              <a:rPr lang="cs-CZ" sz="2400" dirty="0">
                <a:solidFill>
                  <a:schemeClr val="bg2"/>
                </a:solidFill>
              </a:rPr>
              <a:t>zavedla program "Učte se od každého", který podporuje zaměstnance, aby se učili od kolegů všech věkových kategorií.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8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. ve firmě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Study: </a:t>
            </a:r>
            <a:r>
              <a:rPr lang="cs-CZ" sz="1800" b="1" u="sng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u="sng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Multigenerational</a:t>
            </a: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Team </a:t>
            </a:r>
            <a:r>
              <a:rPr lang="cs-CZ" sz="1800" b="1" u="sng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Marketing </a:t>
            </a:r>
            <a:r>
              <a:rPr lang="cs-CZ" sz="1800" b="1" u="sng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endParaRPr lang="cs-CZ" sz="1800" b="1" u="sng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Jste marketingový manažer ve středně velké firmě, která nedávno přijala několik nových zaměstnanců z různých generací. Máte tým šesti marketérů, z nichž dva jsou z generace Baby </a:t>
            </a:r>
            <a:r>
              <a:rPr lang="cs-CZ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Boomers</a:t>
            </a: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dva z generace X, jeden z generace </a:t>
            </a:r>
            <a:r>
              <a:rPr lang="cs-CZ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Millennial</a:t>
            </a: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jeden z generace Z. Tým má problémy s efektivní spoluprací, přičemž napětí vzniká kvůli rozdílům v pracovních stylech a komunikačních preferencích.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Vaším úkolem je vyvinout takový přístup vedení, který by dokázal efektivně řídit tento různorodý tým a zajistit, aby všichni společně pracovali na společných cílech.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6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. ve firmě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/ práce ve skupinách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40960" cy="489582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Rozdělte se na 4 skupiny podle generací: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Baby </a:t>
            </a:r>
            <a:r>
              <a:rPr lang="cs-CZ" sz="1800" dirty="0" err="1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Boomers</a:t>
            </a:r>
            <a:endParaRPr lang="cs-CZ" sz="1800" dirty="0">
              <a:solidFill>
                <a:schemeClr val="bg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X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Millennials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 Z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Jaká jsou specifika řízení pro jednotlivé generace v těchto oblastech: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Integrace pracovního a soukromého života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Technologie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Průběžné vzdělávání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Zpětná vazba a uznání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Týmová interakce (spolupráce)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3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multigen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. ve firmě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Společné otázky - shrnutí</a:t>
            </a: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Jakým potenciálním výzvám můžete čelit při vedení vícegeneračního týmu? Jak mohou tyto výzvy ovlivnit výkonnost týmu?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Jaké strategie můžete použít k budování vztahů a důvěry s členy týmu z různých generací?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Jak byste mohli upravit svůj styl komunikace, aby vyhovoval potřebám a preferencím jednotlivých členů týmu? Jaké jsou některé potenciální překážky efektivní komunikace a jak je můžete překonat?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Jak můžete podporovat spolupráci a týmovou práci v týmu a zároveň respektovat jedinečné silné stránky a styl práce každého člena týmu?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Jaké kroky můžete podniknout, abyste zajistili, že tým bude v souladu s cíli a hodnotami společnosti a že všichni budou pracovat na společné vizi?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Jaké jsou potenciální výhody vedení vícegeneračního týmu a jak můžete využít silné stránky každé generace k vytvoření vysoce výkonného týmu?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32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Řízením rozmanitosti se rozumí proaktivní kroky, které organizace podniká k vytvoření a udržení rozmanitého a inkluzivního pracoviště.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Cílem řízení rozmanitosti je zajistit, aby všichni zaměstnanci byli oceňováni a respektováni pro svůj jedinečný původ, zkušenosti a perspektivy a aby měli rovné příležitosti uspět.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Jedná se o inovativnější, produktivnější a úspěšnější přístup.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Přijetím diverzity a inkluze mohou organizace přilákat a udržet si špičkové talenty, zvýšit spokojenost zákazníků a budovat pevnější vztahy s komunitami, kterým slouží.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všechno zaslouží inkluzi: věk, gender, etnikum, kulturní a náboženská příslušnost.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Patří sem i slaďování soukromého a pracovního života.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Příklady dobré praxe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74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Významná role vedoucích pracovníků: Účinné řízení rozmanitosti vyžaduje silné vedení a odpovědnost na všech úrovních organizace.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Vedoucí pracovníci musí podporovat inkluzivní kulturu na pracovišti a rozmanité a respektující pracovní prostředí.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DM se promítá do všech procesů: náboru a přijímání zaměstnanců, školení a rozvojových programů, zejm.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0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 - přínosy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inovace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rozhodování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zapojení zaměstnanců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Lepší pověst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kreativita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Rozšířený dosah na trh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6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Diversity management - bariéry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Odpor ke změnám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Komunikační problémy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Potenciál pro konflikt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Nedorozumění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Zvýšená složitost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(Řízení různorodé pracovní síly může být složitější a vyžadovat více zdrojů než řízení homogenní pracovní síly. To může vést ke zvýšení administrativních nákladů a logistických problémů.)</a:t>
            </a:r>
            <a:endParaRPr lang="cs-CZ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6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Leadership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multigenerační leadership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budoucnost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Personální strategie.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Analýza pracovního místa.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Odborník z praxe - seminář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Bc. Petra Bezděk, HR manažerka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b="1" dirty="0" err="1">
                <a:solidFill>
                  <a:schemeClr val="bg2"/>
                </a:solidFill>
              </a:rPr>
              <a:t>Kvados</a:t>
            </a:r>
            <a:r>
              <a:rPr lang="cs-CZ" sz="2800" b="1" dirty="0">
                <a:solidFill>
                  <a:schemeClr val="bg2"/>
                </a:solidFill>
              </a:rPr>
              <a:t> a.s. 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	představení firmy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	jak plánují zaměstnance, popisy pracovních míst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	vyhledávání, nástroje, komunikační strategie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	výběr zaměstnanců, adaptační proces.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chemeClr val="bg2"/>
                </a:solidFill>
              </a:rPr>
              <a:t>28.3. od 11.25 ve Velkém sále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558E608-A869-4144-B10C-E8025D501E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630250"/>
              </p:ext>
            </p:extLst>
          </p:nvPr>
        </p:nvGraphicFramePr>
        <p:xfrm>
          <a:off x="92075" y="92075"/>
          <a:ext cx="197961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Objekt prostředí balíčkovače" showAsIcon="1" r:id="rId4" imgW="1980000" imgH="439560" progId="Package">
                  <p:embed/>
                </p:oleObj>
              </mc:Choice>
              <mc:Fallback>
                <p:oleObj name="Objekt prostředí balíčkovače" showAsIcon="1" r:id="rId4" imgW="198000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979613" cy="439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82CA8E33-A3E1-4524-8727-6D7A670545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860" y="2104799"/>
            <a:ext cx="426814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75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9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Manažer x lídr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chování v týmu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komunikace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celkový přístup k vedení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hodnoty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1 – lídr x manažer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Případová studie Lídr a manažer ve studentské organizaci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Jak byste definovali roli lídra a roli manažera?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Jak se liší přístup prezidenta a provozního manažera k vedení a řízení?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Jaké jsou silné a slabé stránky každého z těchto přístupů?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Jak mohou rozdíly mezi prezidentem a provozním manažerem ovlivnit úspěch organizace?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Jak by organizaci mohla prospět rovnováha obou přístupů k vedení a řízení?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3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Multigenerační leadership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Co to znamená?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Jaký to má smysl?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V čem spočívá?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Pros and </a:t>
            </a:r>
            <a:r>
              <a:rPr lang="cs-CZ" sz="2800" dirty="0" err="1">
                <a:solidFill>
                  <a:schemeClr val="bg2"/>
                </a:solidFill>
              </a:rPr>
              <a:t>cons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Definuj generace a jejich specifika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45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990656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Generace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1.       Baby </a:t>
            </a:r>
            <a:r>
              <a:rPr lang="cs-CZ" sz="2800" dirty="0" err="1">
                <a:solidFill>
                  <a:schemeClr val="bg2"/>
                </a:solidFill>
              </a:rPr>
              <a:t>Boomers</a:t>
            </a:r>
            <a:r>
              <a:rPr lang="cs-CZ" sz="2800" dirty="0">
                <a:solidFill>
                  <a:schemeClr val="bg2"/>
                </a:solidFill>
              </a:rPr>
              <a:t> (narozeni v letech 1946-1964)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2.	Generace X (narozená v letech 1965-1980) 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3.	Mileniálové (narozeni 1981-1996): Generace Y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4.	Generace Z (narozená po roce 1996)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990656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Generace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1.	Baby </a:t>
            </a:r>
            <a:r>
              <a:rPr lang="cs-CZ" sz="1800" dirty="0" err="1">
                <a:solidFill>
                  <a:schemeClr val="bg2"/>
                </a:solidFill>
              </a:rPr>
              <a:t>Boomers</a:t>
            </a:r>
            <a:r>
              <a:rPr lang="cs-CZ" sz="1800" dirty="0">
                <a:solidFill>
                  <a:schemeClr val="bg2"/>
                </a:solidFill>
              </a:rPr>
              <a:t> (narozeni v letech 1946-1964): Baby </a:t>
            </a:r>
            <a:r>
              <a:rPr lang="cs-CZ" sz="1800" dirty="0" err="1">
                <a:solidFill>
                  <a:schemeClr val="bg2"/>
                </a:solidFill>
              </a:rPr>
              <a:t>Boomers</a:t>
            </a:r>
            <a:r>
              <a:rPr lang="cs-CZ" sz="1800" dirty="0">
                <a:solidFill>
                  <a:schemeClr val="bg2"/>
                </a:solidFill>
              </a:rPr>
              <a:t> jsou často charakterizováni jako pracovití, soutěživí a cílevědomí. Mají tendenci oceňovat stabilitu a jistotu a mohou být motivováni příležitostmi k postupu a uznání.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2.	Generace X (narozená v letech 1965-1980): Příslušníci generace X jsou často popisováni jako nezávislí, samostatní a přizpůsobiví. Oceňují rovnováhu mezi pracovním a soukromým životem a motivací pro ně může být flexibilita a možnost učit se a rozvíjet.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3.	Mileniálové (narozeni 1981-1996): Generace Y: Mileniálové jsou často charakterizováni jako technicky zdatní, sociálně uvědomělí a spolupracující. Oceňují práci, která je smysluplná a v souladu s jejich hodnotami, a mohou být motivováni příležitostmi k pozitivnímu ovlivnění.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4.	Generace Z (narozená po roce 1996): Generace Z právě nastupuje do zaměstnání a často je popisována jako podnikavá, kreativní a různorodá. Mají tendenci oceňovat samostatnost a příležitosti učit se a růst a motivací pro ně může být možnost mít hmatatelný dopad.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6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Výhody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1.	Různorodé perspektivy: Vícegenerační týmy přinášejí širokou škálu zkušeností, dovedností a perspektiv. To může vést ke kreativnějšímu řešení problémů a inovativním nápadům.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2.	Lepší rozhodování: Vícegenerační týmy mohou díky věkovému mixu a různým zkušenostem přijímat informovanější a promyšlenější rozhodnutí.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3.	Lepší možnosti učení: Zaměstnanci různých generací se mohou učit jeden od druhého, což vede ke zvýšení dovedností a znalostí v celém týmu.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4.	Větší přizpůsobivost: Vícegenerační tým se může lépe přizpůsobovat změnám na pracovišti, protože členové týmu přinášejí různé dovednosti a zkušenosti.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7508</TotalTime>
  <Words>1804</Words>
  <Application>Microsoft Office PowerPoint</Application>
  <PresentationFormat>Předvádění na obrazovce (4:3)</PresentationFormat>
  <Paragraphs>153</Paragraphs>
  <Slides>20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Vzletný</vt:lpstr>
      <vt:lpstr>Objekt prostředí balíčkovače</vt:lpstr>
      <vt:lpstr>Prezentace aplikace PowerPoint</vt:lpstr>
      <vt:lpstr>Obsah semináře</vt:lpstr>
      <vt:lpstr>Odborník z praxe - seminář</vt:lpstr>
      <vt:lpstr>Manažer x lídr</vt:lpstr>
      <vt:lpstr>Úkol 1 – lídr x manažer </vt:lpstr>
      <vt:lpstr>Multigenerační leadership</vt:lpstr>
      <vt:lpstr>Generace </vt:lpstr>
      <vt:lpstr>Generace </vt:lpstr>
      <vt:lpstr>Výhody</vt:lpstr>
      <vt:lpstr>Nevýhody</vt:lpstr>
      <vt:lpstr>Podpora mezigenerační spolupráce</vt:lpstr>
      <vt:lpstr>Příklady dobré praxe v multigen</vt:lpstr>
      <vt:lpstr>Úkol – multigen. ve firmě</vt:lpstr>
      <vt:lpstr>Úkol – multigen. ve firmě  / práce ve skupinách</vt:lpstr>
      <vt:lpstr>Úkol – multigen. ve firmě</vt:lpstr>
      <vt:lpstr>Diversity management</vt:lpstr>
      <vt:lpstr>Diversity management</vt:lpstr>
      <vt:lpstr>Diversity management - přínosy</vt:lpstr>
      <vt:lpstr>Diversity management - bariéry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246</cp:revision>
  <cp:lastPrinted>1601-01-01T00:00:00Z</cp:lastPrinted>
  <dcterms:created xsi:type="dcterms:W3CDTF">2005-09-23T13:42:26Z</dcterms:created>
  <dcterms:modified xsi:type="dcterms:W3CDTF">2023-03-21T10:21:20Z</dcterms:modified>
</cp:coreProperties>
</file>