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9"/>
  </p:notesMasterIdLst>
  <p:sldIdLst>
    <p:sldId id="256" r:id="rId2"/>
    <p:sldId id="269" r:id="rId3"/>
    <p:sldId id="351" r:id="rId4"/>
    <p:sldId id="356" r:id="rId5"/>
    <p:sldId id="358" r:id="rId6"/>
    <p:sldId id="357" r:id="rId7"/>
    <p:sldId id="273" r:id="rId8"/>
  </p:sldIdLst>
  <p:sldSz cx="9144000" cy="6858000" type="screen4x3"/>
  <p:notesSz cx="6794500" cy="9931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787"/>
    <p:restoredTop sz="90929"/>
  </p:normalViewPr>
  <p:slideViewPr>
    <p:cSldViewPr>
      <p:cViewPr varScale="1">
        <p:scale>
          <a:sx n="77" d="100"/>
          <a:sy n="77" d="100"/>
        </p:scale>
        <p:origin x="1037" y="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813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48100" y="0"/>
            <a:ext cx="2944813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571A94-FE0F-4BE3-9501-E23B4914FAB6}" type="datetimeFigureOut">
              <a:rPr lang="cs-CZ" smtClean="0"/>
              <a:t>11.04.2023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63638" y="1241425"/>
            <a:ext cx="4467225" cy="33512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450" y="4779963"/>
            <a:ext cx="5435600" cy="39100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32925"/>
            <a:ext cx="2944813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48100" y="9432925"/>
            <a:ext cx="2944813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B94D97-5373-4298-8B4E-E1196774D87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802365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3B94D97-5373-4298-8B4E-E1196774D879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137218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3B94D97-5373-4298-8B4E-E1196774D879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273661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3B94D97-5373-4298-8B4E-E1196774D879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5451004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3B94D97-5373-4298-8B4E-E1196774D879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157766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3B94D97-5373-4298-8B4E-E1196774D879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516031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0"/>
          <p:cNvGrpSpPr>
            <a:grpSpLocks/>
          </p:cNvGrpSpPr>
          <p:nvPr/>
        </p:nvGrpSpPr>
        <p:grpSpPr bwMode="auto">
          <a:xfrm>
            <a:off x="-1035050" y="1552575"/>
            <a:ext cx="10179050" cy="5305425"/>
            <a:chOff x="-652" y="978"/>
            <a:chExt cx="6412" cy="3342"/>
          </a:xfrm>
        </p:grpSpPr>
        <p:sp>
          <p:nvSpPr>
            <p:cNvPr id="5" name="Freeform 3"/>
            <p:cNvSpPr>
              <a:spLocks/>
            </p:cNvSpPr>
            <p:nvPr/>
          </p:nvSpPr>
          <p:spPr bwMode="auto">
            <a:xfrm>
              <a:off x="2061" y="1707"/>
              <a:ext cx="3699" cy="2613"/>
            </a:xfrm>
            <a:custGeom>
              <a:avLst/>
              <a:gdLst/>
              <a:ahLst/>
              <a:cxnLst>
                <a:cxn ang="0">
                  <a:pos x="1523" y="2611"/>
                </a:cxn>
                <a:cxn ang="0">
                  <a:pos x="3698" y="2612"/>
                </a:cxn>
                <a:cxn ang="0">
                  <a:pos x="3698" y="2228"/>
                </a:cxn>
                <a:cxn ang="0">
                  <a:pos x="0" y="0"/>
                </a:cxn>
                <a:cxn ang="0">
                  <a:pos x="160" y="118"/>
                </a:cxn>
                <a:cxn ang="0">
                  <a:pos x="292" y="219"/>
                </a:cxn>
                <a:cxn ang="0">
                  <a:pos x="441" y="347"/>
                </a:cxn>
                <a:cxn ang="0">
                  <a:pos x="585" y="482"/>
                </a:cxn>
                <a:cxn ang="0">
                  <a:pos x="796" y="711"/>
                </a:cxn>
                <a:cxn ang="0">
                  <a:pos x="983" y="955"/>
                </a:cxn>
                <a:cxn ang="0">
                  <a:pos x="1119" y="1168"/>
                </a:cxn>
                <a:cxn ang="0">
                  <a:pos x="1238" y="1388"/>
                </a:cxn>
                <a:cxn ang="0">
                  <a:pos x="1331" y="1608"/>
                </a:cxn>
                <a:cxn ang="0">
                  <a:pos x="1400" y="1809"/>
                </a:cxn>
                <a:cxn ang="0">
                  <a:pos x="1447" y="1979"/>
                </a:cxn>
                <a:cxn ang="0">
                  <a:pos x="1490" y="2190"/>
                </a:cxn>
                <a:cxn ang="0">
                  <a:pos x="1511" y="2374"/>
                </a:cxn>
                <a:cxn ang="0">
                  <a:pos x="1523" y="2611"/>
                </a:cxn>
              </a:cxnLst>
              <a:rect l="0" t="0" r="r" b="b"/>
              <a:pathLst>
                <a:path w="3699" h="2613">
                  <a:moveTo>
                    <a:pt x="1523" y="2611"/>
                  </a:moveTo>
                  <a:lnTo>
                    <a:pt x="3698" y="2612"/>
                  </a:lnTo>
                  <a:lnTo>
                    <a:pt x="3698" y="2228"/>
                  </a:lnTo>
                  <a:lnTo>
                    <a:pt x="0" y="0"/>
                  </a:lnTo>
                  <a:lnTo>
                    <a:pt x="160" y="118"/>
                  </a:lnTo>
                  <a:lnTo>
                    <a:pt x="292" y="219"/>
                  </a:lnTo>
                  <a:lnTo>
                    <a:pt x="441" y="347"/>
                  </a:lnTo>
                  <a:lnTo>
                    <a:pt x="585" y="482"/>
                  </a:lnTo>
                  <a:lnTo>
                    <a:pt x="796" y="711"/>
                  </a:lnTo>
                  <a:lnTo>
                    <a:pt x="983" y="955"/>
                  </a:lnTo>
                  <a:lnTo>
                    <a:pt x="1119" y="1168"/>
                  </a:lnTo>
                  <a:lnTo>
                    <a:pt x="1238" y="1388"/>
                  </a:lnTo>
                  <a:lnTo>
                    <a:pt x="1331" y="1608"/>
                  </a:lnTo>
                  <a:lnTo>
                    <a:pt x="1400" y="1809"/>
                  </a:lnTo>
                  <a:lnTo>
                    <a:pt x="1447" y="1979"/>
                  </a:lnTo>
                  <a:lnTo>
                    <a:pt x="1490" y="2190"/>
                  </a:lnTo>
                  <a:lnTo>
                    <a:pt x="1511" y="2374"/>
                  </a:lnTo>
                  <a:lnTo>
                    <a:pt x="1523" y="2611"/>
                  </a:lnTo>
                </a:path>
              </a:pathLst>
            </a:custGeom>
            <a:gradFill rotWithShape="0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100000">
                  <a:schemeClr val="accent2"/>
                </a:gs>
              </a:gsLst>
              <a:lin ang="0" scaled="1"/>
            </a:gra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6" name="Arc 4"/>
            <p:cNvSpPr>
              <a:spLocks/>
            </p:cNvSpPr>
            <p:nvPr/>
          </p:nvSpPr>
          <p:spPr bwMode="auto">
            <a:xfrm>
              <a:off x="-652" y="978"/>
              <a:ext cx="4237" cy="3342"/>
            </a:xfrm>
            <a:custGeom>
              <a:avLst/>
              <a:gdLst>
                <a:gd name="T0" fmla="*/ 6 w 21600"/>
                <a:gd name="T1" fmla="*/ 0 h 21231"/>
                <a:gd name="T2" fmla="*/ 32 w 21600"/>
                <a:gd name="T3" fmla="*/ 13 h 21231"/>
                <a:gd name="T4" fmla="*/ 0 w 21600"/>
                <a:gd name="T5" fmla="*/ 13 h 21231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231" fill="none" extrusionOk="0">
                  <a:moveTo>
                    <a:pt x="3976" y="0"/>
                  </a:moveTo>
                  <a:cubicBezTo>
                    <a:pt x="14194" y="1914"/>
                    <a:pt x="21600" y="10835"/>
                    <a:pt x="21600" y="21231"/>
                  </a:cubicBezTo>
                </a:path>
                <a:path w="21600" h="21231" stroke="0" extrusionOk="0">
                  <a:moveTo>
                    <a:pt x="3976" y="0"/>
                  </a:moveTo>
                  <a:cubicBezTo>
                    <a:pt x="14194" y="1914"/>
                    <a:pt x="21600" y="10835"/>
                    <a:pt x="21600" y="21231"/>
                  </a:cubicBezTo>
                  <a:lnTo>
                    <a:pt x="0" y="21231"/>
                  </a:lnTo>
                  <a:lnTo>
                    <a:pt x="3976" y="0"/>
                  </a:lnTo>
                  <a:close/>
                </a:path>
              </a:pathLst>
            </a:custGeom>
            <a:noFill/>
            <a:ln w="12700" cap="rnd">
              <a:solidFill>
                <a:schemeClr val="accent2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</p:grpSp>
      <p:sp>
        <p:nvSpPr>
          <p:cNvPr id="3077" name="Rectangle 5"/>
          <p:cNvSpPr>
            <a:spLocks noGrp="1" noChangeArrowheads="1"/>
          </p:cNvSpPr>
          <p:nvPr>
            <p:ph type="ctrTitle" sz="quarter"/>
          </p:nvPr>
        </p:nvSpPr>
        <p:spPr>
          <a:xfrm>
            <a:off x="1293813" y="762000"/>
            <a:ext cx="77724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685800" y="3429000"/>
            <a:ext cx="6400800" cy="1752600"/>
          </a:xfrm>
        </p:spPr>
        <p:txBody>
          <a:bodyPr lIns="92075" tIns="46038" rIns="92075" bIns="46038" anchor="ctr"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2FD21F-7B72-4377-9B6B-E8C859DC259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818F26-F1E9-4590-B6EC-E9E6238C03B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A64DF8-5DE6-45A3-A84D-185E2F5D8F3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AndClipArt" preserve="1">
  <p:cSld name="Nadpis, text a klip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klipart 3"/>
          <p:cNvSpPr>
            <a:spLocks noGrp="1"/>
          </p:cNvSpPr>
          <p:nvPr>
            <p:ph type="clipArt"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endParaRPr lang="cs-CZ" noProof="0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E6C3E8-819E-4156-9800-AC3EAADBB9F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FB4AF0-E47D-4C47-987B-6A94EAAE91E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6569EB-4052-4500-9DB1-B81EC4C0F43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CC6111-84F6-4D9F-A650-6DF77B8EB66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4B3542-ADA3-4CA9-A07E-88D3B768A7F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16AE1F-3DC3-4E0F-87A4-B26FD0376A3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10E9C1-8D4F-49E0-8561-2FCF7F82006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83DDA5-73ED-41CA-B7B9-FA45EFCAC74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E8EF4E-FB7C-4C4A-B9E7-5B20452941D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10"/>
          <p:cNvGrpSpPr>
            <a:grpSpLocks/>
          </p:cNvGrpSpPr>
          <p:nvPr/>
        </p:nvGrpSpPr>
        <p:grpSpPr bwMode="auto">
          <a:xfrm>
            <a:off x="0" y="1588"/>
            <a:ext cx="9132888" cy="6845300"/>
            <a:chOff x="0" y="1"/>
            <a:chExt cx="5753" cy="4312"/>
          </a:xfrm>
        </p:grpSpPr>
        <p:sp>
          <p:nvSpPr>
            <p:cNvPr id="2051" name="Freeform 3"/>
            <p:cNvSpPr>
              <a:spLocks/>
            </p:cNvSpPr>
            <p:nvPr/>
          </p:nvSpPr>
          <p:spPr bwMode="auto">
            <a:xfrm>
              <a:off x="3394" y="999"/>
              <a:ext cx="2359" cy="3314"/>
            </a:xfrm>
            <a:custGeom>
              <a:avLst/>
              <a:gdLst/>
              <a:ahLst/>
              <a:cxnLst>
                <a:cxn ang="0">
                  <a:pos x="1905" y="3312"/>
                </a:cxn>
                <a:cxn ang="0">
                  <a:pos x="2358" y="3313"/>
                </a:cxn>
                <a:cxn ang="0">
                  <a:pos x="2358" y="1437"/>
                </a:cxn>
                <a:cxn ang="0">
                  <a:pos x="0" y="0"/>
                </a:cxn>
                <a:cxn ang="0">
                  <a:pos x="201" y="150"/>
                </a:cxn>
                <a:cxn ang="0">
                  <a:pos x="366" y="279"/>
                </a:cxn>
                <a:cxn ang="0">
                  <a:pos x="552" y="441"/>
                </a:cxn>
                <a:cxn ang="0">
                  <a:pos x="732" y="612"/>
                </a:cxn>
                <a:cxn ang="0">
                  <a:pos x="996" y="903"/>
                </a:cxn>
                <a:cxn ang="0">
                  <a:pos x="1230" y="1212"/>
                </a:cxn>
                <a:cxn ang="0">
                  <a:pos x="1400" y="1482"/>
                </a:cxn>
                <a:cxn ang="0">
                  <a:pos x="1548" y="1761"/>
                </a:cxn>
                <a:cxn ang="0">
                  <a:pos x="1665" y="2040"/>
                </a:cxn>
                <a:cxn ang="0">
                  <a:pos x="1751" y="2295"/>
                </a:cxn>
                <a:cxn ang="0">
                  <a:pos x="1809" y="2511"/>
                </a:cxn>
                <a:cxn ang="0">
                  <a:pos x="1863" y="2778"/>
                </a:cxn>
                <a:cxn ang="0">
                  <a:pos x="1890" y="3012"/>
                </a:cxn>
                <a:cxn ang="0">
                  <a:pos x="1905" y="3312"/>
                </a:cxn>
              </a:cxnLst>
              <a:rect l="0" t="0" r="r" b="b"/>
              <a:pathLst>
                <a:path w="2359" h="3314">
                  <a:moveTo>
                    <a:pt x="1905" y="3312"/>
                  </a:moveTo>
                  <a:lnTo>
                    <a:pt x="2358" y="3313"/>
                  </a:lnTo>
                  <a:lnTo>
                    <a:pt x="2358" y="1437"/>
                  </a:lnTo>
                  <a:lnTo>
                    <a:pt x="0" y="0"/>
                  </a:lnTo>
                  <a:lnTo>
                    <a:pt x="201" y="150"/>
                  </a:lnTo>
                  <a:lnTo>
                    <a:pt x="366" y="279"/>
                  </a:lnTo>
                  <a:lnTo>
                    <a:pt x="552" y="441"/>
                  </a:lnTo>
                  <a:lnTo>
                    <a:pt x="732" y="612"/>
                  </a:lnTo>
                  <a:lnTo>
                    <a:pt x="996" y="903"/>
                  </a:lnTo>
                  <a:lnTo>
                    <a:pt x="1230" y="1212"/>
                  </a:lnTo>
                  <a:lnTo>
                    <a:pt x="1400" y="1482"/>
                  </a:lnTo>
                  <a:lnTo>
                    <a:pt x="1548" y="1761"/>
                  </a:lnTo>
                  <a:lnTo>
                    <a:pt x="1665" y="2040"/>
                  </a:lnTo>
                  <a:lnTo>
                    <a:pt x="1751" y="2295"/>
                  </a:lnTo>
                  <a:lnTo>
                    <a:pt x="1809" y="2511"/>
                  </a:lnTo>
                  <a:lnTo>
                    <a:pt x="1863" y="2778"/>
                  </a:lnTo>
                  <a:lnTo>
                    <a:pt x="1890" y="3012"/>
                  </a:lnTo>
                  <a:lnTo>
                    <a:pt x="1905" y="3312"/>
                  </a:lnTo>
                </a:path>
              </a:pathLst>
            </a:custGeom>
            <a:gradFill rotWithShape="0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100000">
                  <a:schemeClr val="accent2"/>
                </a:gs>
              </a:gsLst>
              <a:lin ang="0" scaled="1"/>
            </a:gra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033" name="Arc 4"/>
            <p:cNvSpPr>
              <a:spLocks/>
            </p:cNvSpPr>
            <p:nvPr/>
          </p:nvSpPr>
          <p:spPr bwMode="auto">
            <a:xfrm>
              <a:off x="0" y="1"/>
              <a:ext cx="5298" cy="4312"/>
            </a:xfrm>
            <a:custGeom>
              <a:avLst/>
              <a:gdLst>
                <a:gd name="T0" fmla="*/ 0 w 21600"/>
                <a:gd name="T1" fmla="*/ 0 h 21600"/>
                <a:gd name="T2" fmla="*/ 78 w 21600"/>
                <a:gd name="T3" fmla="*/ 34 h 21600"/>
                <a:gd name="T4" fmla="*/ 0 w 21600"/>
                <a:gd name="T5" fmla="*/ 34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12700" cap="rnd">
              <a:solidFill>
                <a:schemeClr val="accent2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</p:grpSp>
      <p:sp>
        <p:nvSpPr>
          <p:cNvPr id="2053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 předlohy nadpisů.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056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057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0DA583FF-9F5D-469C-B3BB-B1E3900B7B1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1031" name="Rectangle 11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4060" r:id="rId1"/>
    <p:sldLayoutId id="2147484061" r:id="rId2"/>
    <p:sldLayoutId id="2147484062" r:id="rId3"/>
    <p:sldLayoutId id="2147484063" r:id="rId4"/>
    <p:sldLayoutId id="2147484064" r:id="rId5"/>
    <p:sldLayoutId id="2147484065" r:id="rId6"/>
    <p:sldLayoutId id="2147484066" r:id="rId7"/>
    <p:sldLayoutId id="2147484067" r:id="rId8"/>
    <p:sldLayoutId id="2147484068" r:id="rId9"/>
    <p:sldLayoutId id="2147484069" r:id="rId10"/>
    <p:sldLayoutId id="2147484070" r:id="rId11"/>
    <p:sldLayoutId id="2147484071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l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90000"/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" pitchFamily="2" charset="2"/>
        <a:buChar char="l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077073"/>
            <a:ext cx="7772400" cy="720080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</a:pPr>
            <a:endParaRPr lang="cs-CZ" sz="1500" b="1" i="1" dirty="0">
              <a:solidFill>
                <a:schemeClr val="bg2"/>
              </a:solidFill>
            </a:endParaRPr>
          </a:p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</a:pPr>
            <a:endParaRPr lang="cs-CZ" sz="1500" b="1" i="1" dirty="0">
              <a:solidFill>
                <a:schemeClr val="bg2"/>
              </a:solidFill>
            </a:endParaRPr>
          </a:p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sz="4000" b="1" i="1" dirty="0">
                <a:solidFill>
                  <a:schemeClr val="bg2"/>
                </a:solidFill>
              </a:rPr>
              <a:t>	</a:t>
            </a:r>
            <a:r>
              <a:rPr lang="cs-CZ" b="1" dirty="0">
                <a:solidFill>
                  <a:schemeClr val="bg2"/>
                </a:solidFill>
              </a:rPr>
              <a:t>Výběr a přijímání pracovníků. Adaptační proces. Případová studie.</a:t>
            </a:r>
          </a:p>
        </p:txBody>
      </p:sp>
      <p:sp>
        <p:nvSpPr>
          <p:cNvPr id="4" name="Obdélník 3"/>
          <p:cNvSpPr/>
          <p:nvPr/>
        </p:nvSpPr>
        <p:spPr>
          <a:xfrm>
            <a:off x="0" y="2205038"/>
            <a:ext cx="9144000" cy="1944687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3600" b="1" dirty="0">
                <a:latin typeface="Arial" pitchFamily="34" charset="0"/>
                <a:cs typeface="Arial" pitchFamily="34" charset="0"/>
              </a:rPr>
              <a:t>ŘÍZENÍ LIDSKÝCH ZDROJŮ</a:t>
            </a:r>
            <a:endParaRPr lang="pt-BR" sz="3600" b="1" dirty="0">
              <a:latin typeface="Arial" pitchFamily="34" charset="0"/>
              <a:cs typeface="Arial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1000" b="1" dirty="0">
              <a:latin typeface="Arial" pitchFamily="34" charset="0"/>
              <a:cs typeface="Arial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dirty="0">
                <a:latin typeface="Arial" pitchFamily="34" charset="0"/>
                <a:cs typeface="Arial" pitchFamily="34" charset="0"/>
              </a:rPr>
              <a:t>8. seminář</a:t>
            </a:r>
          </a:p>
        </p:txBody>
      </p: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758812" y="235496"/>
            <a:ext cx="11733052" cy="7079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1025" name="obrázek 2" descr="SLU-znacka-OPF-horizont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60" y="547262"/>
            <a:ext cx="3937883" cy="12241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5" grpId="0" build="p" autoUpdateAnimBg="0" advAuto="3000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692696"/>
            <a:ext cx="7774632" cy="736039"/>
          </a:xfrm>
        </p:spPr>
        <p:txBody>
          <a:bodyPr/>
          <a:lstStyle/>
          <a:p>
            <a:pPr eaLnBrk="1" hangingPunct="1">
              <a:defRPr/>
            </a:pP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Obsah semináře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512" y="1442344"/>
            <a:ext cx="8136904" cy="4751808"/>
          </a:xfrm>
        </p:spPr>
        <p:txBody>
          <a:bodyPr/>
          <a:lstStyle/>
          <a:p>
            <a:pPr algn="just">
              <a:buNone/>
            </a:pPr>
            <a:r>
              <a:rPr lang="cs-CZ" sz="2900" dirty="0">
                <a:solidFill>
                  <a:schemeClr val="bg2"/>
                </a:solidFill>
              </a:rPr>
              <a:t>Výběr pracovníků, metody výběru</a:t>
            </a:r>
          </a:p>
          <a:p>
            <a:pPr algn="just">
              <a:buNone/>
            </a:pPr>
            <a:r>
              <a:rPr lang="cs-CZ" sz="2900" dirty="0">
                <a:solidFill>
                  <a:schemeClr val="bg2"/>
                </a:solidFill>
              </a:rPr>
              <a:t>Přijímání pracovníků, adaptační proces</a:t>
            </a:r>
          </a:p>
          <a:p>
            <a:pPr algn="just">
              <a:buNone/>
            </a:pPr>
            <a:r>
              <a:rPr lang="cs-CZ" sz="2900" dirty="0">
                <a:solidFill>
                  <a:schemeClr val="bg2"/>
                </a:solidFill>
              </a:rPr>
              <a:t>Případová studie</a:t>
            </a:r>
          </a:p>
          <a:p>
            <a:pPr algn="just">
              <a:buNone/>
            </a:pPr>
            <a:endParaRPr lang="cs-CZ" sz="2900" dirty="0">
              <a:solidFill>
                <a:schemeClr val="bg2"/>
              </a:solidFill>
            </a:endParaRPr>
          </a:p>
          <a:p>
            <a:pPr algn="just">
              <a:buNone/>
            </a:pPr>
            <a:r>
              <a:rPr lang="cs-CZ" sz="2900" dirty="0">
                <a:solidFill>
                  <a:schemeClr val="bg2"/>
                </a:solidFill>
              </a:rPr>
              <a:t>Vzdělávání a rozvoj pracovníků.</a:t>
            </a:r>
          </a:p>
          <a:p>
            <a:pPr algn="just">
              <a:buNone/>
            </a:pPr>
            <a:endParaRPr lang="cs-CZ" sz="3000" dirty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ŘÍZENÍ LIDSKÝCH ZDROJŮ     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300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301000"/>
                            </p:stCondLst>
                            <p:childTnLst>
                              <p:par>
                                <p:cTn id="15" presetID="2" presetClass="entr" presetSubtype="1" fill="hold" grpId="0" nodeType="afterEffect">
                                  <p:stCondLst>
                                    <p:cond delay="330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631500"/>
                            </p:stCondLst>
                            <p:childTnLst>
                              <p:par>
                                <p:cTn id="20" presetID="2" presetClass="entr" presetSubtype="1" fill="hold" grpId="0" nodeType="afterEffect">
                                  <p:stCondLst>
                                    <p:cond delay="360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992000"/>
                            </p:stCondLst>
                            <p:childTnLst>
                              <p:par>
                                <p:cTn id="25" presetID="2" presetClass="entr" presetSubtype="1" fill="hold" grpId="0" nodeType="afterEffect">
                                  <p:stCondLst>
                                    <p:cond delay="390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40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40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  <p:bldP spid="44035" grpId="0" build="p" autoUpdateAnimBg="0" advAuto="3000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692696"/>
            <a:ext cx="7774632" cy="736039"/>
          </a:xfrm>
        </p:spPr>
        <p:txBody>
          <a:bodyPr/>
          <a:lstStyle/>
          <a:p>
            <a:pPr eaLnBrk="1" hangingPunct="1">
              <a:defRPr/>
            </a:pP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Výběr pracovníků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512" y="1442344"/>
            <a:ext cx="8136904" cy="4751808"/>
          </a:xfrm>
        </p:spPr>
        <p:txBody>
          <a:bodyPr/>
          <a:lstStyle/>
          <a:p>
            <a:pPr marL="0" indent="0" algn="just">
              <a:buNone/>
            </a:pPr>
            <a:r>
              <a:rPr lang="cs-CZ" sz="3000" dirty="0">
                <a:solidFill>
                  <a:schemeClr val="bg2"/>
                </a:solidFill>
              </a:rPr>
              <a:t>Nábor</a:t>
            </a:r>
          </a:p>
          <a:p>
            <a:pPr marL="0" indent="0" algn="just">
              <a:buNone/>
            </a:pPr>
            <a:r>
              <a:rPr lang="cs-CZ" sz="3000" dirty="0">
                <a:solidFill>
                  <a:schemeClr val="bg2"/>
                </a:solidFill>
              </a:rPr>
              <a:t>Prostředky k oslovení zájemců – kritéria</a:t>
            </a:r>
          </a:p>
          <a:p>
            <a:pPr marL="0" indent="0" algn="just">
              <a:buNone/>
            </a:pPr>
            <a:r>
              <a:rPr lang="cs-CZ" sz="3000" dirty="0">
                <a:solidFill>
                  <a:schemeClr val="bg2"/>
                </a:solidFill>
              </a:rPr>
              <a:t>Úloha rozpočtu</a:t>
            </a:r>
          </a:p>
          <a:p>
            <a:pPr marL="0" indent="0" algn="just">
              <a:buNone/>
            </a:pPr>
            <a:r>
              <a:rPr lang="cs-CZ" sz="3000" dirty="0">
                <a:solidFill>
                  <a:schemeClr val="bg2"/>
                </a:solidFill>
              </a:rPr>
              <a:t>Komunikační strategie – firemní kultura</a:t>
            </a:r>
          </a:p>
          <a:p>
            <a:pPr marL="0" indent="0" algn="just">
              <a:buNone/>
            </a:pPr>
            <a:r>
              <a:rPr lang="cs-CZ" sz="3000" dirty="0">
                <a:solidFill>
                  <a:schemeClr val="bg2"/>
                </a:solidFill>
              </a:rPr>
              <a:t>Fáze výběru</a:t>
            </a:r>
          </a:p>
          <a:p>
            <a:pPr marL="0" indent="0" algn="just">
              <a:buNone/>
            </a:pPr>
            <a:r>
              <a:rPr lang="cs-CZ" sz="3000" dirty="0">
                <a:solidFill>
                  <a:schemeClr val="bg2"/>
                </a:solidFill>
              </a:rPr>
              <a:t>Informace</a:t>
            </a:r>
          </a:p>
          <a:p>
            <a:pPr marL="0" indent="0" algn="just">
              <a:buNone/>
            </a:pPr>
            <a:endParaRPr lang="cs-CZ" sz="3000" dirty="0">
              <a:solidFill>
                <a:schemeClr val="bg2"/>
              </a:solidFill>
            </a:endParaRPr>
          </a:p>
          <a:p>
            <a:pPr marL="0" indent="0" algn="just">
              <a:buNone/>
            </a:pPr>
            <a:endParaRPr lang="cs-CZ" sz="3000" dirty="0">
              <a:solidFill>
                <a:schemeClr val="bg2"/>
              </a:solidFill>
            </a:endParaRPr>
          </a:p>
          <a:p>
            <a:pPr marL="0" indent="0" algn="just">
              <a:buNone/>
            </a:pPr>
            <a:endParaRPr lang="cs-CZ" sz="3000" dirty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ŘÍZENÍ LIDSKÝCH ZDROJŮ     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79601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150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1000"/>
                            </p:stCondLst>
                            <p:childTnLst>
                              <p:par>
                                <p:cTn id="15" presetID="2" presetClass="entr" presetSubtype="1" fill="hold" grpId="0" nodeType="afterEffect">
                                  <p:stCondLst>
                                    <p:cond delay="180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31500"/>
                            </p:stCondLst>
                            <p:childTnLst>
                              <p:par>
                                <p:cTn id="20" presetID="2" presetClass="entr" presetSubtype="1" fill="hold" grpId="0" nodeType="afterEffect">
                                  <p:stCondLst>
                                    <p:cond delay="210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42000"/>
                            </p:stCondLst>
                            <p:childTnLst>
                              <p:par>
                                <p:cTn id="25" presetID="2" presetClass="entr" presetSubtype="1" fill="hold" grpId="0" nodeType="afterEffect">
                                  <p:stCondLst>
                                    <p:cond delay="240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782500"/>
                            </p:stCondLst>
                            <p:childTnLst>
                              <p:par>
                                <p:cTn id="30" presetID="2" presetClass="entr" presetSubtype="1" fill="hold" grpId="0" nodeType="afterEffect">
                                  <p:stCondLst>
                                    <p:cond delay="2700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40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440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053000"/>
                            </p:stCondLst>
                            <p:childTnLst>
                              <p:par>
                                <p:cTn id="35" presetID="2" presetClass="entr" presetSubtype="1" fill="hold" grpId="0" nodeType="afterEffect">
                                  <p:stCondLst>
                                    <p:cond delay="300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40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40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  <p:bldP spid="44035" grpId="0" build="p" autoUpdateAnimBg="0" advAuto="3000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692696"/>
            <a:ext cx="7774632" cy="736039"/>
          </a:xfrm>
        </p:spPr>
        <p:txBody>
          <a:bodyPr/>
          <a:lstStyle/>
          <a:p>
            <a:pPr eaLnBrk="1" hangingPunct="1">
              <a:defRPr/>
            </a:pP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Přijímání zaměstnanců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512" y="1442344"/>
            <a:ext cx="8136904" cy="4751808"/>
          </a:xfrm>
        </p:spPr>
        <p:txBody>
          <a:bodyPr/>
          <a:lstStyle/>
          <a:p>
            <a:pPr marL="0" indent="0" algn="just">
              <a:buNone/>
            </a:pPr>
            <a:r>
              <a:rPr lang="cs-CZ" sz="2800" dirty="0">
                <a:solidFill>
                  <a:schemeClr val="bg2"/>
                </a:solidFill>
              </a:rPr>
              <a:t>Formální náležitosti</a:t>
            </a:r>
          </a:p>
          <a:p>
            <a:pPr marL="0" indent="0" algn="just">
              <a:buNone/>
            </a:pPr>
            <a:r>
              <a:rPr lang="cs-CZ" sz="2800" dirty="0">
                <a:solidFill>
                  <a:schemeClr val="bg2"/>
                </a:solidFill>
              </a:rPr>
              <a:t>Povinnosti ukládané zákoníkem práce</a:t>
            </a:r>
          </a:p>
          <a:p>
            <a:pPr marL="0" indent="0" algn="just">
              <a:buNone/>
            </a:pPr>
            <a:r>
              <a:rPr lang="cs-CZ" sz="2800" dirty="0">
                <a:solidFill>
                  <a:schemeClr val="bg2"/>
                </a:solidFill>
              </a:rPr>
              <a:t>Vnitřní pravidla a zvláštní předpisy</a:t>
            </a:r>
          </a:p>
          <a:p>
            <a:pPr marL="0" indent="0" algn="just">
              <a:buNone/>
            </a:pPr>
            <a:r>
              <a:rPr lang="cs-CZ" sz="2800" dirty="0">
                <a:solidFill>
                  <a:schemeClr val="bg2"/>
                </a:solidFill>
              </a:rPr>
              <a:t>Pracovní smlouva – 3 povinné údaje</a:t>
            </a:r>
          </a:p>
          <a:p>
            <a:pPr marL="0" indent="0" algn="just">
              <a:buNone/>
            </a:pPr>
            <a:r>
              <a:rPr lang="cs-CZ" sz="2800" dirty="0">
                <a:solidFill>
                  <a:schemeClr val="bg2"/>
                </a:solidFill>
              </a:rPr>
              <a:t>Adaptační proces – kdy začíná</a:t>
            </a:r>
          </a:p>
          <a:p>
            <a:pPr marL="0" indent="0" algn="just">
              <a:buNone/>
            </a:pPr>
            <a:r>
              <a:rPr lang="cs-CZ" sz="2800" dirty="0">
                <a:solidFill>
                  <a:schemeClr val="bg2"/>
                </a:solidFill>
              </a:rPr>
              <a:t>Úloha tutora, mentora</a:t>
            </a:r>
          </a:p>
          <a:p>
            <a:pPr marL="0" indent="0" algn="just">
              <a:buNone/>
            </a:pPr>
            <a:r>
              <a:rPr lang="cs-CZ" sz="2800" dirty="0">
                <a:solidFill>
                  <a:schemeClr val="bg2"/>
                </a:solidFill>
              </a:rPr>
              <a:t>Zkušební doba</a:t>
            </a:r>
          </a:p>
          <a:p>
            <a:pPr marL="0" indent="0" algn="just">
              <a:buNone/>
            </a:pPr>
            <a:endParaRPr lang="cs-CZ" sz="2800" dirty="0">
              <a:solidFill>
                <a:schemeClr val="bg2"/>
              </a:solidFill>
            </a:endParaRPr>
          </a:p>
          <a:p>
            <a:pPr marL="0" indent="0" algn="just">
              <a:buNone/>
            </a:pPr>
            <a:endParaRPr lang="cs-CZ" sz="2800" dirty="0">
              <a:solidFill>
                <a:schemeClr val="bg2"/>
              </a:solidFill>
            </a:endParaRPr>
          </a:p>
          <a:p>
            <a:pPr marL="0" indent="0" algn="just">
              <a:buNone/>
            </a:pPr>
            <a:endParaRPr lang="cs-CZ" sz="2000" dirty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ŘÍZENÍ LIDSKÝCH ZDROJŮ     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04521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300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301000"/>
                            </p:stCondLst>
                            <p:childTnLst>
                              <p:par>
                                <p:cTn id="15" presetID="2" presetClass="entr" presetSubtype="1" fill="hold" grpId="0" nodeType="afterEffect">
                                  <p:stCondLst>
                                    <p:cond delay="330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631500"/>
                            </p:stCondLst>
                            <p:childTnLst>
                              <p:par>
                                <p:cTn id="20" presetID="2" presetClass="entr" presetSubtype="1" fill="hold" grpId="0" nodeType="afterEffect">
                                  <p:stCondLst>
                                    <p:cond delay="360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992000"/>
                            </p:stCondLst>
                            <p:childTnLst>
                              <p:par>
                                <p:cTn id="25" presetID="2" presetClass="entr" presetSubtype="1" fill="hold" grpId="0" nodeType="afterEffect">
                                  <p:stCondLst>
                                    <p:cond delay="390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382500"/>
                            </p:stCondLst>
                            <p:childTnLst>
                              <p:par>
                                <p:cTn id="30" presetID="2" presetClass="entr" presetSubtype="1" fill="hold" grpId="0" nodeType="afterEffect">
                                  <p:stCondLst>
                                    <p:cond delay="4200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40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440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803000"/>
                            </p:stCondLst>
                            <p:childTnLst>
                              <p:par>
                                <p:cTn id="35" presetID="2" presetClass="entr" presetSubtype="1" fill="hold" grpId="0" nodeType="afterEffect">
                                  <p:stCondLst>
                                    <p:cond delay="450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40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40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2253500"/>
                            </p:stCondLst>
                            <p:childTnLst>
                              <p:par>
                                <p:cTn id="40" presetID="2" presetClass="entr" presetSubtype="1" fill="hold" grpId="0" nodeType="afterEffect">
                                  <p:stCondLst>
                                    <p:cond delay="4800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440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40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  <p:bldP spid="44035" grpId="0" build="p" autoUpdateAnimBg="0" advAuto="3000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692696"/>
            <a:ext cx="7774632" cy="736039"/>
          </a:xfrm>
        </p:spPr>
        <p:txBody>
          <a:bodyPr/>
          <a:lstStyle/>
          <a:p>
            <a:pPr eaLnBrk="1" hangingPunct="1">
              <a:defRPr/>
            </a:pP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Vzdělávání a rozvoj zaměstnanců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512" y="1442344"/>
            <a:ext cx="8136904" cy="4751808"/>
          </a:xfrm>
        </p:spPr>
        <p:txBody>
          <a:bodyPr/>
          <a:lstStyle/>
          <a:p>
            <a:pPr marL="0" indent="0" algn="just">
              <a:buNone/>
            </a:pPr>
            <a:r>
              <a:rPr lang="cs-CZ" sz="2800" dirty="0">
                <a:solidFill>
                  <a:schemeClr val="bg2"/>
                </a:solidFill>
              </a:rPr>
              <a:t>Kvalifikační předpoklady</a:t>
            </a:r>
          </a:p>
          <a:p>
            <a:pPr marL="0" indent="0" algn="just">
              <a:buNone/>
            </a:pPr>
            <a:r>
              <a:rPr lang="cs-CZ" sz="2800" dirty="0">
                <a:solidFill>
                  <a:schemeClr val="bg2"/>
                </a:solidFill>
              </a:rPr>
              <a:t>Požadavky vyplývající z analýzy pracovního místa</a:t>
            </a:r>
          </a:p>
          <a:p>
            <a:pPr marL="0" indent="0" algn="just">
              <a:buNone/>
            </a:pPr>
            <a:r>
              <a:rPr lang="cs-CZ" sz="2800" dirty="0">
                <a:solidFill>
                  <a:schemeClr val="bg2"/>
                </a:solidFill>
              </a:rPr>
              <a:t>Motivační charakter</a:t>
            </a:r>
          </a:p>
          <a:p>
            <a:pPr marL="0" indent="0" algn="just">
              <a:buNone/>
            </a:pPr>
            <a:r>
              <a:rPr lang="cs-CZ" sz="2800" dirty="0">
                <a:solidFill>
                  <a:schemeClr val="bg2"/>
                </a:solidFill>
              </a:rPr>
              <a:t>Prohlubování a </a:t>
            </a:r>
            <a:r>
              <a:rPr lang="cs-CZ" sz="2800">
                <a:solidFill>
                  <a:schemeClr val="bg2"/>
                </a:solidFill>
              </a:rPr>
              <a:t>zvyšování kvalifikace</a:t>
            </a:r>
          </a:p>
          <a:p>
            <a:pPr marL="0" indent="0" algn="just">
              <a:buNone/>
            </a:pPr>
            <a:endParaRPr lang="cs-CZ" sz="2800" dirty="0">
              <a:solidFill>
                <a:schemeClr val="bg2"/>
              </a:solidFill>
            </a:endParaRPr>
          </a:p>
          <a:p>
            <a:pPr marL="0" indent="0" algn="just">
              <a:buNone/>
            </a:pPr>
            <a:endParaRPr lang="cs-CZ" sz="2800" dirty="0">
              <a:solidFill>
                <a:schemeClr val="bg2"/>
              </a:solidFill>
            </a:endParaRPr>
          </a:p>
          <a:p>
            <a:pPr marL="0" indent="0" algn="just">
              <a:buNone/>
            </a:pPr>
            <a:endParaRPr lang="cs-CZ" sz="2800" dirty="0">
              <a:solidFill>
                <a:schemeClr val="bg2"/>
              </a:solidFill>
            </a:endParaRPr>
          </a:p>
          <a:p>
            <a:pPr marL="0" indent="0" algn="just">
              <a:buNone/>
            </a:pPr>
            <a:endParaRPr lang="cs-CZ" sz="2000" dirty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ŘÍZENÍ LIDSKÝCH ZDROJŮ     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38495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480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481000"/>
                            </p:stCondLst>
                            <p:childTnLst>
                              <p:par>
                                <p:cTn id="15" presetID="2" presetClass="entr" presetSubtype="1" fill="hold" grpId="0" nodeType="afterEffect">
                                  <p:stCondLst>
                                    <p:cond delay="510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991500"/>
                            </p:stCondLst>
                            <p:childTnLst>
                              <p:par>
                                <p:cTn id="20" presetID="2" presetClass="entr" presetSubtype="1" fill="hold" grpId="0" nodeType="afterEffect">
                                  <p:stCondLst>
                                    <p:cond delay="540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532000"/>
                            </p:stCondLst>
                            <p:childTnLst>
                              <p:par>
                                <p:cTn id="25" presetID="2" presetClass="entr" presetSubtype="1" fill="hold" grpId="0" nodeType="afterEffect">
                                  <p:stCondLst>
                                    <p:cond delay="570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  <p:bldP spid="44035" grpId="0" build="p" autoUpdateAnimBg="0" advAuto="3000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692696"/>
            <a:ext cx="7774632" cy="736039"/>
          </a:xfrm>
        </p:spPr>
        <p:txBody>
          <a:bodyPr/>
          <a:lstStyle/>
          <a:p>
            <a:pPr eaLnBrk="1" hangingPunct="1">
              <a:defRPr/>
            </a:pP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Případová studie – Start-up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512" y="1442344"/>
            <a:ext cx="8136904" cy="4751808"/>
          </a:xfrm>
        </p:spPr>
        <p:txBody>
          <a:bodyPr/>
          <a:lstStyle/>
          <a:p>
            <a:pPr marL="0" indent="0">
              <a:buNone/>
            </a:pPr>
            <a:r>
              <a:rPr lang="cs-CZ" sz="2400" dirty="0">
                <a:solidFill>
                  <a:srgbClr val="002060"/>
                </a:solidFill>
              </a:rPr>
              <a:t>1.	Připravte analýzu pracovního místa pro poptávanou profesi.</a:t>
            </a:r>
          </a:p>
          <a:p>
            <a:pPr marL="0" indent="0">
              <a:buNone/>
            </a:pPr>
            <a:r>
              <a:rPr lang="cs-CZ" sz="2400" dirty="0">
                <a:solidFill>
                  <a:srgbClr val="002060"/>
                </a:solidFill>
              </a:rPr>
              <a:t>2.	Vyhodnoťte současný proces náboru zaměstnanců a určete oblasti, které je třeba zlepšit.</a:t>
            </a:r>
          </a:p>
          <a:p>
            <a:pPr marL="0" indent="0">
              <a:buNone/>
            </a:pPr>
            <a:r>
              <a:rPr lang="cs-CZ" sz="2400" dirty="0">
                <a:solidFill>
                  <a:srgbClr val="002060"/>
                </a:solidFill>
              </a:rPr>
              <a:t>3.	Vypracujte návrhy náborových aktivit, které přilákají špičkové talenty. Navrhněte nabídku poptávané profese.</a:t>
            </a:r>
          </a:p>
          <a:p>
            <a:pPr marL="0" indent="0">
              <a:buNone/>
            </a:pPr>
            <a:r>
              <a:rPr lang="cs-CZ" sz="2400" dirty="0">
                <a:solidFill>
                  <a:srgbClr val="002060"/>
                </a:solidFill>
              </a:rPr>
              <a:t>4.	Popište správně realizovaný proces přijímání zaměstnance na dané pozici.</a:t>
            </a:r>
          </a:p>
          <a:p>
            <a:pPr marL="0" indent="0">
              <a:buNone/>
            </a:pPr>
            <a:r>
              <a:rPr lang="cs-CZ" sz="2400" dirty="0">
                <a:solidFill>
                  <a:srgbClr val="002060"/>
                </a:solidFill>
              </a:rPr>
              <a:t>5.	Načrtněte hlavní body adaptačního procesu a časovou osu jednotlivých částí.</a:t>
            </a:r>
          </a:p>
          <a:p>
            <a:pPr marL="0" indent="0">
              <a:buNone/>
            </a:pPr>
            <a:r>
              <a:rPr lang="cs-CZ" sz="2400" dirty="0">
                <a:solidFill>
                  <a:srgbClr val="002060"/>
                </a:solidFill>
              </a:rPr>
              <a:t>6. 	Jaké aktivity v rámci rozvoje zaměstnance byste navrhli tak, aby to mělo motivační charakter i také pro případné zájemce o danou profesi?</a:t>
            </a:r>
          </a:p>
          <a:p>
            <a:pPr marL="0" indent="0" algn="just">
              <a:buNone/>
            </a:pPr>
            <a:endParaRPr lang="cs-CZ" sz="2400" dirty="0">
              <a:solidFill>
                <a:srgbClr val="002060"/>
              </a:solidFill>
            </a:endParaRPr>
          </a:p>
          <a:p>
            <a:pPr marL="0" indent="0" algn="just">
              <a:buNone/>
            </a:pPr>
            <a:endParaRPr lang="cs-CZ" sz="2400" dirty="0">
              <a:solidFill>
                <a:srgbClr val="002060"/>
              </a:solidFill>
            </a:endParaRPr>
          </a:p>
          <a:p>
            <a:pPr marL="0" indent="0" algn="just">
              <a:buNone/>
            </a:pPr>
            <a:endParaRPr lang="cs-CZ" sz="2400" dirty="0">
              <a:solidFill>
                <a:srgbClr val="002060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ŘÍZENÍ LIDSKÝCH ZDROJŮ     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73952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899592" y="1052737"/>
            <a:ext cx="5832475" cy="1656184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cs-CZ" sz="3500" dirty="0">
                <a:solidFill>
                  <a:schemeClr val="bg2"/>
                </a:solidFill>
              </a:rPr>
              <a:t>	</a:t>
            </a:r>
            <a:r>
              <a:rPr lang="cs-CZ" sz="3500" b="1" dirty="0">
                <a:solidFill>
                  <a:schemeClr val="bg2"/>
                </a:solidFill>
              </a:rPr>
              <a:t>Děkuji vám za pozornost a přeji příjemný zbytek dne. </a:t>
            </a:r>
            <a:endParaRPr lang="cs-CZ" sz="3500" dirty="0">
              <a:solidFill>
                <a:schemeClr val="bg2"/>
              </a:solidFill>
            </a:endParaRPr>
          </a:p>
          <a:p>
            <a:pPr algn="ctr" eaLnBrk="1" hangingPunct="1">
              <a:buFont typeface="Wingdings" pitchFamily="2" charset="2"/>
              <a:buNone/>
            </a:pPr>
            <a:r>
              <a:rPr lang="cs-CZ" sz="3500" dirty="0"/>
              <a:t>Děkuji vám za pozornost, přeji příjemný den.</a:t>
            </a:r>
          </a:p>
        </p:txBody>
      </p:sp>
      <p:pic>
        <p:nvPicPr>
          <p:cNvPr id="52242" name="Picture 18" descr="PE01931_"/>
          <p:cNvPicPr>
            <a:picLocks noGrp="1" noChangeAspect="1" noChangeArrowheads="1"/>
          </p:cNvPicPr>
          <p:nvPr>
            <p:ph type="clipArt" sz="half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4355976" y="3212976"/>
            <a:ext cx="3864751" cy="2993572"/>
          </a:xfrm>
        </p:spPr>
      </p:pic>
      <p:sp>
        <p:nvSpPr>
          <p:cNvPr id="7" name="Obdélník 6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 ŘÍZENÍ LIDSKÝCH ZDROJŮ     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3" name="Obrázek 2">
            <a:extLst>
              <a:ext uri="{FF2B5EF4-FFF2-40B4-BE49-F238E27FC236}">
                <a16:creationId xmlns:a16="http://schemas.microsoft.com/office/drawing/2014/main" id="{3FA7C956-A34B-46E8-B883-E9F0F5CEA48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63888" y="2348880"/>
            <a:ext cx="4656839" cy="407707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305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61000"/>
                            </p:stCondLst>
                            <p:childTnLst>
                              <p:par>
                                <p:cTn id="15" presetID="2" presetClass="entr" presetSubtype="8" fill="hold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22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22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7" grpId="0" build="p" autoUpdateAnimBg="0" advAuto="30000"/>
    </p:bldLst>
  </p:timing>
</p:sld>
</file>

<file path=ppt/theme/theme1.xml><?xml version="1.0" encoding="utf-8"?>
<a:theme xmlns:a="http://schemas.openxmlformats.org/drawingml/2006/main" name="Vzletný">
  <a:themeElements>
    <a:clrScheme name="Vzletný 1">
      <a:dk1>
        <a:srgbClr val="000000"/>
      </a:dk1>
      <a:lt1>
        <a:srgbClr val="FFFFFF"/>
      </a:lt1>
      <a:dk2>
        <a:srgbClr val="0000FF"/>
      </a:dk2>
      <a:lt2>
        <a:srgbClr val="FFCC66"/>
      </a:lt2>
      <a:accent1>
        <a:srgbClr val="00FFFF"/>
      </a:accent1>
      <a:accent2>
        <a:srgbClr val="3366FF"/>
      </a:accent2>
      <a:accent3>
        <a:srgbClr val="AAAAFF"/>
      </a:accent3>
      <a:accent4>
        <a:srgbClr val="DADADA"/>
      </a:accent4>
      <a:accent5>
        <a:srgbClr val="AAFFFF"/>
      </a:accent5>
      <a:accent6>
        <a:srgbClr val="2D5CE7"/>
      </a:accent6>
      <a:hlink>
        <a:srgbClr val="FF0033"/>
      </a:hlink>
      <a:folHlink>
        <a:srgbClr val="FFFF00"/>
      </a:folHlink>
    </a:clrScheme>
    <a:fontScheme name="Vzletný">
      <a:majorFont>
        <a:latin typeface="Arial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Vzletný 1">
        <a:dk1>
          <a:srgbClr val="000000"/>
        </a:dk1>
        <a:lt1>
          <a:srgbClr val="FFFFFF"/>
        </a:lt1>
        <a:dk2>
          <a:srgbClr val="0000FF"/>
        </a:dk2>
        <a:lt2>
          <a:srgbClr val="FFCC66"/>
        </a:lt2>
        <a:accent1>
          <a:srgbClr val="00FFFF"/>
        </a:accent1>
        <a:accent2>
          <a:srgbClr val="3366FF"/>
        </a:accent2>
        <a:accent3>
          <a:srgbClr val="AAAAFF"/>
        </a:accent3>
        <a:accent4>
          <a:srgbClr val="DADADA"/>
        </a:accent4>
        <a:accent5>
          <a:srgbClr val="AAFFFF"/>
        </a:accent5>
        <a:accent6>
          <a:srgbClr val="2D5CE7"/>
        </a:accent6>
        <a:hlink>
          <a:srgbClr val="FF0033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zletný 2">
        <a:dk1>
          <a:srgbClr val="000000"/>
        </a:dk1>
        <a:lt1>
          <a:srgbClr val="FFFFFF"/>
        </a:lt1>
        <a:dk2>
          <a:srgbClr val="000000"/>
        </a:dk2>
        <a:lt2>
          <a:srgbClr val="CCECFF"/>
        </a:lt2>
        <a:accent1>
          <a:srgbClr val="6699FF"/>
        </a:accent1>
        <a:accent2>
          <a:srgbClr val="66CCFF"/>
        </a:accent2>
        <a:accent3>
          <a:srgbClr val="FFFFFF"/>
        </a:accent3>
        <a:accent4>
          <a:srgbClr val="000000"/>
        </a:accent4>
        <a:accent5>
          <a:srgbClr val="B8CAFF"/>
        </a:accent5>
        <a:accent6>
          <a:srgbClr val="5CB9E7"/>
        </a:accent6>
        <a:hlink>
          <a:srgbClr val="CC99FF"/>
        </a:hlink>
        <a:folHlink>
          <a:srgbClr val="00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zletný 3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CBCBCB"/>
        </a:accent1>
        <a:accent2>
          <a:srgbClr val="EAEAEA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D4D4D4"/>
        </a:accent6>
        <a:hlink>
          <a:srgbClr val="5F5F5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zletný 4">
        <a:dk1>
          <a:srgbClr val="000000"/>
        </a:dk1>
        <a:lt1>
          <a:srgbClr val="FFFFFF"/>
        </a:lt1>
        <a:dk2>
          <a:srgbClr val="008080"/>
        </a:dk2>
        <a:lt2>
          <a:srgbClr val="FFCC66"/>
        </a:lt2>
        <a:accent1>
          <a:srgbClr val="0099CC"/>
        </a:accent1>
        <a:accent2>
          <a:srgbClr val="009999"/>
        </a:accent2>
        <a:accent3>
          <a:srgbClr val="AAC0C0"/>
        </a:accent3>
        <a:accent4>
          <a:srgbClr val="DADADA"/>
        </a:accent4>
        <a:accent5>
          <a:srgbClr val="AACAE2"/>
        </a:accent5>
        <a:accent6>
          <a:srgbClr val="008A8A"/>
        </a:accent6>
        <a:hlink>
          <a:srgbClr val="6600CC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zletný 5">
        <a:dk1>
          <a:srgbClr val="000000"/>
        </a:dk1>
        <a:lt1>
          <a:srgbClr val="FFFFFF"/>
        </a:lt1>
        <a:dk2>
          <a:srgbClr val="993300"/>
        </a:dk2>
        <a:lt2>
          <a:srgbClr val="FFCC66"/>
        </a:lt2>
        <a:accent1>
          <a:srgbClr val="FF6633"/>
        </a:accent1>
        <a:accent2>
          <a:srgbClr val="CC6600"/>
        </a:accent2>
        <a:accent3>
          <a:srgbClr val="CAADAA"/>
        </a:accent3>
        <a:accent4>
          <a:srgbClr val="DADADA"/>
        </a:accent4>
        <a:accent5>
          <a:srgbClr val="FFB8AD"/>
        </a:accent5>
        <a:accent6>
          <a:srgbClr val="B95C00"/>
        </a:accent6>
        <a:hlink>
          <a:srgbClr val="CC0000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C:\Templates\Presentation Designs\Vzletný.pot</Template>
  <TotalTime>7583</TotalTime>
  <Words>311</Words>
  <Application>Microsoft Office PowerPoint</Application>
  <PresentationFormat>Předvádění na obrazovce (4:3)</PresentationFormat>
  <Paragraphs>57</Paragraphs>
  <Slides>7</Slides>
  <Notes>5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2" baseType="lpstr">
      <vt:lpstr>Arial</vt:lpstr>
      <vt:lpstr>Calibri</vt:lpstr>
      <vt:lpstr>Times New Roman</vt:lpstr>
      <vt:lpstr>Wingdings</vt:lpstr>
      <vt:lpstr>Vzletný</vt:lpstr>
      <vt:lpstr>Prezentace aplikace PowerPoint</vt:lpstr>
      <vt:lpstr>Obsah semináře</vt:lpstr>
      <vt:lpstr>Výběr pracovníků</vt:lpstr>
      <vt:lpstr>Přijímání zaměstnanců</vt:lpstr>
      <vt:lpstr>Vzdělávání a rozvoj zaměstnanců</vt:lpstr>
      <vt:lpstr>Případová studie – Start-up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Řízení lidských zdrojů   Přednáška č. 2</dc:title>
  <dc:creator>patrik</dc:creator>
  <cp:lastModifiedBy>mar0076</cp:lastModifiedBy>
  <cp:revision>253</cp:revision>
  <cp:lastPrinted>1601-01-01T00:00:00Z</cp:lastPrinted>
  <dcterms:created xsi:type="dcterms:W3CDTF">2005-09-23T13:42:26Z</dcterms:created>
  <dcterms:modified xsi:type="dcterms:W3CDTF">2023-04-11T05:39:38Z</dcterms:modified>
</cp:coreProperties>
</file>