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641" r:id="rId2"/>
    <p:sldId id="256" r:id="rId3"/>
    <p:sldId id="573" r:id="rId4"/>
    <p:sldId id="610" r:id="rId5"/>
    <p:sldId id="612" r:id="rId6"/>
    <p:sldId id="611" r:id="rId7"/>
    <p:sldId id="613" r:id="rId8"/>
    <p:sldId id="614" r:id="rId9"/>
    <p:sldId id="609" r:id="rId10"/>
    <p:sldId id="574" r:id="rId11"/>
    <p:sldId id="575" r:id="rId12"/>
    <p:sldId id="576" r:id="rId13"/>
    <p:sldId id="577" r:id="rId14"/>
    <p:sldId id="578" r:id="rId15"/>
    <p:sldId id="579" r:id="rId16"/>
    <p:sldId id="581" r:id="rId17"/>
    <p:sldId id="615" r:id="rId18"/>
    <p:sldId id="616" r:id="rId19"/>
    <p:sldId id="617" r:id="rId20"/>
    <p:sldId id="618" r:id="rId21"/>
    <p:sldId id="619" r:id="rId22"/>
    <p:sldId id="620" r:id="rId23"/>
    <p:sldId id="582" r:id="rId24"/>
    <p:sldId id="583" r:id="rId25"/>
    <p:sldId id="584" r:id="rId26"/>
    <p:sldId id="621" r:id="rId27"/>
    <p:sldId id="622" r:id="rId28"/>
    <p:sldId id="623" r:id="rId29"/>
    <p:sldId id="624" r:id="rId30"/>
    <p:sldId id="625" r:id="rId31"/>
    <p:sldId id="626" r:id="rId32"/>
    <p:sldId id="627" r:id="rId33"/>
    <p:sldId id="586" r:id="rId34"/>
    <p:sldId id="587" r:id="rId35"/>
    <p:sldId id="588" r:id="rId36"/>
    <p:sldId id="589" r:id="rId37"/>
    <p:sldId id="593" r:id="rId38"/>
    <p:sldId id="628" r:id="rId39"/>
    <p:sldId id="629" r:id="rId40"/>
    <p:sldId id="630" r:id="rId41"/>
    <p:sldId id="631" r:id="rId42"/>
    <p:sldId id="632" r:id="rId43"/>
    <p:sldId id="633" r:id="rId44"/>
    <p:sldId id="634" r:id="rId45"/>
    <p:sldId id="635" r:id="rId46"/>
    <p:sldId id="595" r:id="rId47"/>
    <p:sldId id="596" r:id="rId48"/>
    <p:sldId id="597" r:id="rId49"/>
    <p:sldId id="636" r:id="rId50"/>
    <p:sldId id="601" r:id="rId51"/>
    <p:sldId id="637" r:id="rId52"/>
    <p:sldId id="638" r:id="rId53"/>
    <p:sldId id="639" r:id="rId54"/>
    <p:sldId id="640" r:id="rId55"/>
    <p:sldId id="602" r:id="rId56"/>
    <p:sldId id="604" r:id="rId57"/>
    <p:sldId id="607" r:id="rId58"/>
    <p:sldId id="293" r:id="rId5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8" d="100"/>
          <a:sy n="78" d="100"/>
        </p:scale>
        <p:origin x="11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F6EC1-A501-4DC4-8E56-897F6FA39FFC}" type="slidenum">
              <a:rPr lang="cs-CZ" altLang="en-US"/>
              <a:pPr/>
              <a:t>11</a:t>
            </a:fld>
            <a:endParaRPr lang="cs-CZ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329046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93741-84FB-4927-AD1B-9B9CF0B5CECA}" type="slidenum">
              <a:rPr lang="cs-CZ" altLang="en-US"/>
              <a:pPr/>
              <a:t>12</a:t>
            </a:fld>
            <a:endParaRPr lang="cs-CZ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284252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8301F-B97C-419F-9913-6B11D28A2849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308651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FDD89-9756-45B3-8506-834EC59C427A}" type="slidenum">
              <a:rPr lang="cs-CZ" altLang="en-US"/>
              <a:pPr/>
              <a:t>14</a:t>
            </a:fld>
            <a:endParaRPr lang="cs-CZ" alt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757570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2A02C-4351-4FE5-82EE-54002FDCE8B8}" type="slidenum">
              <a:rPr lang="cs-CZ" altLang="en-US"/>
              <a:pPr/>
              <a:t>15</a:t>
            </a:fld>
            <a:endParaRPr lang="cs-CZ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874692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8342A-CA77-4343-8974-55E8B8AF5A51}" type="slidenum">
              <a:rPr lang="cs-CZ" altLang="en-US"/>
              <a:pPr/>
              <a:t>16</a:t>
            </a:fld>
            <a:endParaRPr lang="cs-CZ" alt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727877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17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398610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18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744413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19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419186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20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16382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3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640027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21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040474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22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47605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58EB4-641B-4F86-A1AE-D134D4AEE5BB}" type="slidenum">
              <a:rPr lang="cs-CZ" altLang="en-US"/>
              <a:pPr/>
              <a:t>23</a:t>
            </a:fld>
            <a:endParaRPr lang="cs-CZ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935815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5C0CE-F21E-4FA1-9718-244576E16173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78075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FAF34-A0A6-4BF9-B1AD-2DE168CEE615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490870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26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1914968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27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729449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28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645548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29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4024506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30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80677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4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4556472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31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146974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32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750292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5C860-31D4-4AEF-B97D-F08DAF3EED4D}" type="slidenum">
              <a:rPr lang="cs-CZ" altLang="en-US"/>
              <a:pPr/>
              <a:t>33</a:t>
            </a:fld>
            <a:endParaRPr lang="cs-CZ" alt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186387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F1AE4-C528-4BD9-8C03-E5F21A91004B}" type="slidenum">
              <a:rPr lang="cs-CZ" altLang="en-US"/>
              <a:pPr/>
              <a:t>34</a:t>
            </a:fld>
            <a:endParaRPr lang="cs-CZ" alt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9375024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170CD-0953-497F-8A71-B742C0686438}" type="slidenum">
              <a:rPr lang="cs-CZ" altLang="en-US"/>
              <a:pPr/>
              <a:t>35</a:t>
            </a:fld>
            <a:endParaRPr lang="cs-CZ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0858282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CA6A6-5D68-4806-81B7-61D3A1927F35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278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631866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37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818282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38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7038322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39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8965519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40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88851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5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7640732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41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2943149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42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0830259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43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6047692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44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2858788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45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5515645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E72C5-EC1A-4CAB-8E92-5A6CBCB8F7C2}" type="slidenum">
              <a:rPr lang="cs-CZ" altLang="en-US"/>
              <a:pPr/>
              <a:t>46</a:t>
            </a:fld>
            <a:endParaRPr lang="cs-CZ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6950854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09399-4F8A-4C6F-A4C7-A9CC5A4DA2A3}" type="slidenum">
              <a:rPr lang="cs-CZ" altLang="en-US"/>
              <a:pPr/>
              <a:t>47</a:t>
            </a:fld>
            <a:endParaRPr lang="cs-CZ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6950870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E8EBC-81F7-40CA-9488-FFC4FC4D6A30}" type="slidenum">
              <a:rPr lang="cs-CZ" altLang="en-US"/>
              <a:pPr/>
              <a:t>48</a:t>
            </a:fld>
            <a:endParaRPr lang="cs-CZ" alt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0748396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49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7952102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FD14D-3D32-49D3-A5A7-F9A49F3A7E1D}" type="slidenum">
              <a:rPr lang="cs-CZ" altLang="en-US"/>
              <a:pPr/>
              <a:t>50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31498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60958214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51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7600330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52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5949268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53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5954106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A7606-8EE2-423A-A936-233C6A4A6E87}" type="slidenum">
              <a:rPr lang="cs-CZ" altLang="en-US"/>
              <a:pPr/>
              <a:t>54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1938538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7F835-0831-4340-952E-71629A64F140}" type="slidenum">
              <a:rPr lang="cs-CZ" altLang="en-US"/>
              <a:pPr/>
              <a:t>55</a:t>
            </a:fld>
            <a:endParaRPr lang="cs-CZ" alt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2482600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99CCD-1FDE-4864-9429-E536191B52D6}" type="slidenum">
              <a:rPr lang="cs-CZ" altLang="en-US"/>
              <a:pPr/>
              <a:t>56</a:t>
            </a:fld>
            <a:endParaRPr lang="cs-CZ" alt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03664009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CB8F3-C561-45E3-B03A-3B45A486BDD1}" type="slidenum">
              <a:rPr lang="cs-CZ" altLang="en-US"/>
              <a:pPr/>
              <a:t>57</a:t>
            </a:fld>
            <a:endParaRPr lang="cs-CZ" altLang="en-US"/>
          </a:p>
        </p:txBody>
      </p:sp>
      <p:sp>
        <p:nvSpPr>
          <p:cNvPr id="9318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742693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35699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55275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AC9D6-FB0E-4EF8-8674-D6974A7B2E4C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145570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FDE83-4AAA-4B5C-A445-BECAD2D467ED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19549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F9934B2-B882-453F-B0D7-2C78277F0E2B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862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w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wto.org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Geografie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=""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7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Evropa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příjezdů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829300" y="474345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129047" name="Picture 23" descr="evrop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8600"/>
            <a:ext cx="1543050" cy="10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9048" name="Object 24"/>
          <p:cNvGraphicFramePr>
            <a:graphicFrameLocks noChangeAspect="1"/>
          </p:cNvGraphicFramePr>
          <p:nvPr/>
        </p:nvGraphicFramePr>
        <p:xfrm>
          <a:off x="2743200" y="1885950"/>
          <a:ext cx="4839891" cy="278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Graf" r:id="rId5" imgW="4677295" imgH="2695895" progId="Excel.Chart.8">
                  <p:embed/>
                </p:oleObj>
              </mc:Choice>
              <mc:Fallback>
                <p:oleObj name="Graf" r:id="rId5" imgW="4677295" imgH="26958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85950"/>
                        <a:ext cx="4839891" cy="2789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6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 </a:t>
            </a:r>
            <a:r>
              <a:rPr lang="cs-CZ" altLang="en-US" dirty="0" smtClean="0"/>
              <a:t>Evropa</a:t>
            </a:r>
            <a:endParaRPr lang="cs-CZ" altLang="en-US" dirty="0"/>
          </a:p>
        </p:txBody>
      </p:sp>
      <p:sp>
        <p:nvSpPr>
          <p:cNvPr id="2693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podílu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na světových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příjezdech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1950: 66,4 %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1960: 72,7 %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1970: 68,2 %</a:t>
            </a:r>
          </a:p>
        </p:txBody>
      </p:sp>
      <p:sp>
        <p:nvSpPr>
          <p:cNvPr id="269316" name="Text Box 1028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269334" name="Picture 1046" descr="evrop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28600"/>
            <a:ext cx="1543050" cy="10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9335" name="Object 1047"/>
          <p:cNvGraphicFramePr>
            <a:graphicFrameLocks noChangeAspect="1"/>
          </p:cNvGraphicFramePr>
          <p:nvPr/>
        </p:nvGraphicFramePr>
        <p:xfrm>
          <a:off x="3886200" y="1314450"/>
          <a:ext cx="4011216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Graf" r:id="rId5" imgW="3534202" imgH="2695895" progId="Excel.Chart.8">
                  <p:embed/>
                </p:oleObj>
              </mc:Choice>
              <mc:Fallback>
                <p:oleObj name="Graf" r:id="rId5" imgW="3534202" imgH="26958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314450"/>
                        <a:ext cx="4011216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27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Evropa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příjmů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graphicFrame>
        <p:nvGraphicFramePr>
          <p:cNvPr id="179215" name="Object 15"/>
          <p:cNvGraphicFramePr>
            <a:graphicFrameLocks noChangeAspect="1"/>
          </p:cNvGraphicFramePr>
          <p:nvPr/>
        </p:nvGraphicFramePr>
        <p:xfrm>
          <a:off x="2571750" y="1828800"/>
          <a:ext cx="4954191" cy="285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Graf" r:id="rId4" imgW="4677295" imgH="2695895" progId="Excel.Chart.8">
                  <p:embed/>
                </p:oleObj>
              </mc:Choice>
              <mc:Fallback>
                <p:oleObj name="Graf" r:id="rId4" imgW="4677295" imgH="26958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828800"/>
                        <a:ext cx="4954191" cy="2856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9216" name="Picture 16" descr="evropa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657350" cy="1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37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Evropa</a:t>
            </a:r>
          </a:p>
        </p:txBody>
      </p:sp>
      <p:sp>
        <p:nvSpPr>
          <p:cNvPr id="27545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podílu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na světových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/>
              <a:t>příjmech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1950: 42,8 %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1960: 56,5 %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rgbClr val="000066"/>
                </a:solidFill>
              </a:rPr>
              <a:t>1970: 61,5 %</a:t>
            </a:r>
          </a:p>
        </p:txBody>
      </p:sp>
      <p:sp>
        <p:nvSpPr>
          <p:cNvPr id="275460" name="Text Box 1028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275473" name="Picture 1041" descr="evrop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657350" cy="1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5474" name="Object 1042"/>
          <p:cNvGraphicFramePr>
            <a:graphicFrameLocks noChangeAspect="1"/>
          </p:cNvGraphicFramePr>
          <p:nvPr/>
        </p:nvGraphicFramePr>
        <p:xfrm>
          <a:off x="4180285" y="914401"/>
          <a:ext cx="3592115" cy="3764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Graf" r:id="rId5" imgW="3181743" imgH="3334171" progId="Excel.Chart.8">
                  <p:embed/>
                </p:oleObj>
              </mc:Choice>
              <mc:Fallback>
                <p:oleObj name="Graf" r:id="rId5" imgW="3181743" imgH="333417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285" y="914401"/>
                        <a:ext cx="3592115" cy="3764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16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Evropa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Zdrojové oblasti</a:t>
            </a:r>
          </a:p>
          <a:p>
            <a:pPr lvl="1"/>
            <a:r>
              <a:rPr lang="cs-CZ" altLang="en-US"/>
              <a:t>2004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graphicFrame>
        <p:nvGraphicFramePr>
          <p:cNvPr id="183309" name="Object 13"/>
          <p:cNvGraphicFramePr>
            <a:graphicFrameLocks noChangeAspect="1"/>
          </p:cNvGraphicFramePr>
          <p:nvPr/>
        </p:nvGraphicFramePr>
        <p:xfrm>
          <a:off x="2400300" y="1600200"/>
          <a:ext cx="5411391" cy="311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Graf" r:id="rId4" imgW="4677295" imgH="2695895" progId="Excel.Chart.8">
                  <p:embed/>
                </p:oleObj>
              </mc:Choice>
              <mc:Fallback>
                <p:oleObj name="Graf" r:id="rId4" imgW="4677295" imgH="26958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600200"/>
                        <a:ext cx="5411391" cy="311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3310" name="Picture 14" descr="evropa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657350" cy="1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8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Evropa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Cílové oblasti</a:t>
            </a:r>
          </a:p>
          <a:p>
            <a:pPr lvl="1"/>
            <a:r>
              <a:rPr lang="cs-CZ" altLang="en-US"/>
              <a:t>2004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185359" name="Picture 15" descr="evrop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657350" cy="1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5360" name="Object 16"/>
          <p:cNvGraphicFramePr>
            <a:graphicFrameLocks noChangeAspect="1"/>
          </p:cNvGraphicFramePr>
          <p:nvPr/>
        </p:nvGraphicFramePr>
        <p:xfrm>
          <a:off x="2800350" y="1550194"/>
          <a:ext cx="5200650" cy="2997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Graf" r:id="rId5" imgW="4677295" imgH="2695895" progId="Excel.Chart.8">
                  <p:embed/>
                </p:oleObj>
              </mc:Choice>
              <mc:Fallback>
                <p:oleObj name="Graf" r:id="rId5" imgW="4677295" imgH="26958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550194"/>
                        <a:ext cx="5200650" cy="2997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3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Severní Evropa</a:t>
            </a:r>
            <a:endParaRPr lang="cs-CZ" altLang="en-US" dirty="0"/>
          </a:p>
        </p:txBody>
      </p:sp>
      <p:sp>
        <p:nvSpPr>
          <p:cNvPr id="19968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Skandinávie</a:t>
            </a:r>
          </a:p>
          <a:p>
            <a:r>
              <a:rPr lang="cs-CZ" altLang="en-US" sz="2100"/>
              <a:t>Britské ostrovy</a:t>
            </a:r>
          </a:p>
          <a:p>
            <a:r>
              <a:rPr lang="cs-CZ" altLang="en-US" sz="2100"/>
              <a:t>Island</a:t>
            </a:r>
          </a:p>
          <a:p>
            <a:r>
              <a:rPr lang="cs-CZ" altLang="en-US" sz="2100"/>
              <a:t>Dánsko</a:t>
            </a:r>
          </a:p>
          <a:p>
            <a:endParaRPr lang="cs-CZ" altLang="en-US" sz="2100"/>
          </a:p>
          <a:p>
            <a:r>
              <a:rPr lang="cs-CZ" altLang="en-US" sz="1800"/>
              <a:t>52,9 mil př. (2005)</a:t>
            </a:r>
          </a:p>
          <a:p>
            <a:pPr lvl="1"/>
            <a:r>
              <a:rPr lang="cs-CZ" altLang="en-US" sz="1800"/>
              <a:t>6,5 % světa</a:t>
            </a:r>
          </a:p>
          <a:p>
            <a:pPr lvl="1"/>
            <a:r>
              <a:rPr lang="cs-CZ" altLang="en-US" sz="1800"/>
              <a:t>12,0 % Evropy</a:t>
            </a:r>
          </a:p>
          <a:p>
            <a:endParaRPr lang="cs-CZ" altLang="en-US" sz="2100"/>
          </a:p>
        </p:txBody>
      </p:sp>
      <p:pic>
        <p:nvPicPr>
          <p:cNvPr id="199687" name="Picture 7" descr="se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085851"/>
            <a:ext cx="5172075" cy="36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2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Severní Evropa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25616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Norsko, Švédsko a Finsko patří </a:t>
            </a:r>
            <a:r>
              <a:rPr lang="cs-CZ" dirty="0" smtClean="0"/>
              <a:t> mezi </a:t>
            </a:r>
            <a:r>
              <a:rPr lang="cs-CZ" dirty="0"/>
              <a:t>tzv. Severské </a:t>
            </a:r>
            <a:r>
              <a:rPr lang="cs-CZ" dirty="0" smtClean="0"/>
              <a:t>státy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 této skupiny se obvykle dále </a:t>
            </a:r>
            <a:br>
              <a:rPr lang="cs-CZ" dirty="0"/>
            </a:br>
            <a:r>
              <a:rPr lang="cs-CZ" dirty="0"/>
              <a:t>řadí Dánsko či </a:t>
            </a:r>
            <a:r>
              <a:rPr lang="cs-CZ" dirty="0" smtClean="0"/>
              <a:t>Island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 tyto státy se také užívá označení „skandinávské “, protože leží </a:t>
            </a:r>
            <a:r>
              <a:rPr lang="cs-CZ" dirty="0" smtClean="0"/>
              <a:t> na </a:t>
            </a:r>
            <a:r>
              <a:rPr lang="cs-CZ" dirty="0"/>
              <a:t>Skandinávském poloostrově </a:t>
            </a:r>
            <a:r>
              <a:rPr lang="cs-CZ" dirty="0" smtClean="0"/>
              <a:t> (</a:t>
            </a:r>
            <a:r>
              <a:rPr lang="cs-CZ" dirty="0"/>
              <a:t>i když z Finska pouze jeho severní část)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Přírodní </a:t>
            </a:r>
            <a:r>
              <a:rPr lang="cs-CZ" b="1" dirty="0"/>
              <a:t>podmínky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přímořské </a:t>
            </a:r>
            <a:r>
              <a:rPr lang="cs-CZ" dirty="0"/>
              <a:t>podnebí na rozhraní mírného a subarktického pásu (ovlivněn Golfským proudem)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lesy </a:t>
            </a:r>
            <a:r>
              <a:rPr lang="cs-CZ" dirty="0"/>
              <a:t>(smíšené, jehličnaté – tajga) = zachovaná příroda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krátké </a:t>
            </a:r>
            <a:r>
              <a:rPr lang="cs-CZ" dirty="0"/>
              <a:t>a prudké řeky (vodní elektrárny)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9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Severní Evropa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256166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Norsko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Přímořský </a:t>
            </a:r>
            <a:r>
              <a:rPr lang="cs-CZ" dirty="0"/>
              <a:t>(Skandinávský pol.), 324 tis.km2, 4,2 mil., 13 ob/km2.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Fjordy, podnebí ovlivňuje Golfský proud, protáhlý tvar státu a Skandinávské pohoří, pouze 4% orná půda.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Rybolov, těžba dřeva (výroba papíru) a ropy ze Severního moře, výroba vodní el. energie (hliníkárny), velká obchodní flotila.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Závislá území: Špicberky, Jan </a:t>
            </a:r>
            <a:r>
              <a:rPr lang="cs-CZ" dirty="0" err="1"/>
              <a:t>Mayen</a:t>
            </a:r>
            <a:r>
              <a:rPr lang="cs-CZ" dirty="0"/>
              <a:t>, </a:t>
            </a:r>
            <a:r>
              <a:rPr lang="cs-CZ" dirty="0" err="1"/>
              <a:t>Bouvetův</a:t>
            </a:r>
            <a:r>
              <a:rPr lang="cs-CZ" dirty="0"/>
              <a:t> ostrov, Ostrov Petra 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Švédsko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Přímořský (Skandinávský pol.), 450 tis.km2, 8,6 mil., 21 ob/km2.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Pohoří a plošiny, ledovcová jezera, ⅔ rozlohy tajga.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Rybolov x jih obilniny, těžba železné rudy (</a:t>
            </a:r>
            <a:r>
              <a:rPr lang="cs-CZ" dirty="0" err="1"/>
              <a:t>Kiruna</a:t>
            </a:r>
            <a:r>
              <a:rPr lang="cs-CZ" dirty="0"/>
              <a:t>, </a:t>
            </a:r>
            <a:r>
              <a:rPr lang="cs-CZ" dirty="0" err="1"/>
              <a:t>Gällivare</a:t>
            </a:r>
            <a:r>
              <a:rPr lang="cs-CZ" dirty="0"/>
              <a:t>) a výroba oceli, strojírenství a dřevozpracující.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2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Severní Evropa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25616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Finsko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Přímořský (Skandinávský pol.), 338 tis.km2, 5 mil., 16 ob/km2.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Povrch zarovnán ledovcem – země „tisíce jezer“ (ve skutečnosti přes 60 tisíc), tajga (nejvíce lesů v Evropě) x na severu tundra.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Rybolov x zemědělství jih, málo nerostů, významná těžba dřeva a dřevařský průmysl, komunikační technika (NOKIA). Ugrofinský národ + sever Laponsko.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Dánsko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Přímořský </a:t>
            </a:r>
            <a:r>
              <a:rPr lang="cs-CZ" dirty="0"/>
              <a:t>(Jutský pol.), 43 tis.km2, 5 mil., </a:t>
            </a:r>
            <a:r>
              <a:rPr lang="cs-CZ" dirty="0" smtClean="0"/>
              <a:t> 120 </a:t>
            </a:r>
            <a:r>
              <a:rPr lang="cs-CZ" dirty="0"/>
              <a:t>ob/km2.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Leží na rovinatém Jutském poloostrově a přilehlých ostrovech v mírném podnebném pásu. 60% povrchu zaujímá orná půda. Grónsko.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Důležité a vyspělé je zemědělství (vývoz), těžba ropy ze Severního moře.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Autonomní území: Grónsko, </a:t>
            </a:r>
            <a:r>
              <a:rPr lang="cs-CZ" dirty="0" err="1"/>
              <a:t>Faerské</a:t>
            </a:r>
            <a:r>
              <a:rPr lang="cs-CZ" dirty="0"/>
              <a:t> ostrovy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6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Regionalizace</a:t>
            </a:r>
            <a:r>
              <a:rPr lang="en-GB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</a:t>
            </a: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GB" sz="31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ruchu </a:t>
            </a:r>
            <a:b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Evropa</a:t>
            </a: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Geografie cestovního ruchu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9990" y="761114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 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438874" y="3214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přednáška byla vytvořena pro </a:t>
            </a:r>
            <a:r>
              <a:rPr lang="pl-PL" dirty="0" smtClean="0">
                <a:solidFill>
                  <a:schemeClr val="bg1"/>
                </a:solidFill>
              </a:rPr>
              <a:t>projekt „</a:t>
            </a:r>
            <a:r>
              <a:rPr lang="cs-CZ" dirty="0">
                <a:solidFill>
                  <a:schemeClr val="bg1"/>
                </a:solidFill>
              </a:rPr>
              <a:t>Rozvoj vzdělávání na Slezské univerzitě v </a:t>
            </a:r>
            <a:r>
              <a:rPr lang="cs-CZ" dirty="0" err="1" smtClean="0">
                <a:solidFill>
                  <a:schemeClr val="bg1"/>
                </a:solidFill>
              </a:rPr>
              <a:t>Opavě“</a:t>
            </a:r>
            <a:r>
              <a:rPr lang="cs-CZ" dirty="0" err="1" smtClean="0"/>
              <a:t>Opavě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Severní Evropa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25616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Island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Ostrovní, 103 tis.km2, 0,3 mil., 3,3 ob/km2.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Sopečná aktivita (sopky, gejzíry), pevninský ledovec.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Důležitý rybolov (r. 2006 - zahájený výlov velryb), chov ovcí a roste význam CR. Geotermální energie (vytápění a ohřev vody).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5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Severní Evropa – cestovní ruch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256166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Pokud vás fascinuje historie, při cestách po Švédsku byste neměli vynechat </a:t>
            </a:r>
            <a:r>
              <a:rPr lang="cs-CZ" b="1" dirty="0"/>
              <a:t>skalní rytiny v </a:t>
            </a:r>
            <a:r>
              <a:rPr lang="cs-CZ" b="1" dirty="0" err="1"/>
              <a:t>Tanumu</a:t>
            </a:r>
            <a:r>
              <a:rPr lang="cs-CZ" dirty="0"/>
              <a:t>, tedy fascinující soubor umění evropské doby bronzové.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Na </a:t>
            </a:r>
            <a:r>
              <a:rPr lang="cs-CZ" dirty="0"/>
              <a:t>pozdější dobu Vikingů si potom můžete udělat obrázek díky archeologickým lokalitám </a:t>
            </a:r>
            <a:r>
              <a:rPr lang="cs-CZ" dirty="0" err="1"/>
              <a:t>Birka</a:t>
            </a:r>
            <a:r>
              <a:rPr lang="cs-CZ" dirty="0"/>
              <a:t> a </a:t>
            </a:r>
            <a:r>
              <a:rPr lang="cs-CZ" dirty="0" err="1"/>
              <a:t>Hovgarden</a:t>
            </a:r>
            <a:r>
              <a:rPr lang="cs-CZ" dirty="0"/>
              <a:t>, které se rozkládají na ostrovech </a:t>
            </a:r>
            <a:r>
              <a:rPr lang="cs-CZ" b="1" dirty="0" err="1"/>
              <a:t>Björkö</a:t>
            </a:r>
            <a:r>
              <a:rPr lang="cs-CZ" b="1" dirty="0"/>
              <a:t> a </a:t>
            </a:r>
            <a:r>
              <a:rPr lang="cs-CZ" b="1" dirty="0" err="1"/>
              <a:t>Mälar</a:t>
            </a:r>
            <a:r>
              <a:rPr lang="cs-CZ" b="1" dirty="0"/>
              <a:t>, resp. </a:t>
            </a:r>
            <a:r>
              <a:rPr lang="cs-CZ" b="1" dirty="0" err="1"/>
              <a:t>Adelsö</a:t>
            </a:r>
            <a:r>
              <a:rPr lang="cs-CZ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 historií se můžete vydat i na další místa. Uveďme např. </a:t>
            </a:r>
            <a:r>
              <a:rPr lang="cs-CZ" b="1" dirty="0" err="1"/>
              <a:t>Visby</a:t>
            </a:r>
            <a:r>
              <a:rPr lang="cs-CZ" dirty="0"/>
              <a:t> na největším švédském ostrově </a:t>
            </a:r>
            <a:r>
              <a:rPr lang="cs-CZ" dirty="0" err="1"/>
              <a:t>Gotland</a:t>
            </a:r>
            <a:r>
              <a:rPr lang="cs-CZ" dirty="0"/>
              <a:t>, tedy jedno z nejzachovalejších středověkých obchodních měst ve Skandinávii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Za návštěvu pak jistě stojí i </a:t>
            </a:r>
            <a:r>
              <a:rPr lang="cs-CZ" b="1" dirty="0" err="1"/>
              <a:t>Karlskrona</a:t>
            </a:r>
            <a:r>
              <a:rPr lang="cs-CZ" dirty="0"/>
              <a:t>, což je námořní město ze 17. století, ve kterém dodnes naleznete řadu původních staveb.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 1. července 2000 je Švédsko spojeno s Dánskem, a to díky </a:t>
            </a:r>
            <a:r>
              <a:rPr lang="cs-CZ" b="1" dirty="0"/>
              <a:t>otevření unikátního mostu přes průliv </a:t>
            </a:r>
            <a:r>
              <a:rPr lang="cs-CZ" b="1" dirty="0" err="1" smtClean="0"/>
              <a:t>Öresund</a:t>
            </a:r>
            <a:r>
              <a:rPr lang="cs-CZ" b="1" dirty="0" smtClean="0"/>
              <a:t>. </a:t>
            </a:r>
            <a:r>
              <a:rPr lang="cs-CZ" dirty="0"/>
              <a:t>Nejedná se přitom pouze o most, ale zároveň o tunel, neboť </a:t>
            </a:r>
            <a:r>
              <a:rPr lang="cs-CZ" b="1" dirty="0"/>
              <a:t>disponuje dvěma patry</a:t>
            </a:r>
            <a:r>
              <a:rPr lang="cs-CZ" dirty="0"/>
              <a:t> – horní je určeno pro automobily, dolní pro vlakovou dopravu.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5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Severní Evropa – cestovní ruch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7504" y="1059582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Alta</a:t>
            </a:r>
            <a:r>
              <a:rPr lang="cs-CZ" b="1" dirty="0"/>
              <a:t> </a:t>
            </a:r>
            <a:r>
              <a:rPr lang="cs-CZ" b="1" dirty="0" smtClean="0"/>
              <a:t>- </a:t>
            </a:r>
            <a:r>
              <a:rPr lang="cs-CZ" dirty="0" smtClean="0"/>
              <a:t>město </a:t>
            </a:r>
            <a:r>
              <a:rPr lang="cs-CZ" dirty="0"/>
              <a:t>na severu Norska, slavné díky nástěnným malbám starým až 6,5 tis. let (památka UNESCO)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b="1" dirty="0" smtClean="0"/>
              <a:t>Suomenlinna </a:t>
            </a:r>
            <a:r>
              <a:rPr lang="cs-CZ" dirty="0" smtClean="0"/>
              <a:t>- finská </a:t>
            </a:r>
            <a:r>
              <a:rPr lang="cs-CZ" dirty="0"/>
              <a:t>obranná pevnost na předměstí Helsinek (památka UNESCO)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Zábavní park </a:t>
            </a:r>
            <a:r>
              <a:rPr lang="cs-CZ" b="1" dirty="0" err="1"/>
              <a:t>Tivoli</a:t>
            </a:r>
            <a:r>
              <a:rPr lang="cs-CZ" b="1" dirty="0"/>
              <a:t> </a:t>
            </a:r>
            <a:r>
              <a:rPr lang="cs-CZ" dirty="0"/>
              <a:t>najdete v centru hlavního města Dánska, Kodani. Jde o nejstarší zábavní park v Evropě. Byl založený roku 1843. Další prvenství, tentokrát světové, má dřevěná horská dráha </a:t>
            </a:r>
            <a:r>
              <a:rPr lang="cs-CZ" dirty="0" err="1"/>
              <a:t>Rutschebanen</a:t>
            </a:r>
            <a:r>
              <a:rPr lang="cs-CZ" dirty="0"/>
              <a:t> z roku 1914. Je nejstarší na světě. 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Kodaň vám nabízí více než jen zábavu v parku. Z nejvýznamnějších památek města si uveďme </a:t>
            </a:r>
            <a:r>
              <a:rPr lang="cs-CZ" b="1" dirty="0"/>
              <a:t>Dánský královský palác </a:t>
            </a:r>
            <a:r>
              <a:rPr lang="cs-CZ" b="1" dirty="0" err="1"/>
              <a:t>Amalienborg</a:t>
            </a:r>
            <a:r>
              <a:rPr lang="cs-CZ" dirty="0"/>
              <a:t>,</a:t>
            </a:r>
            <a:r>
              <a:rPr lang="cs-CZ" b="1" dirty="0"/>
              <a:t> sochu Malé mořské víly</a:t>
            </a:r>
            <a:r>
              <a:rPr lang="cs-CZ" dirty="0"/>
              <a:t>,</a:t>
            </a:r>
            <a:r>
              <a:rPr lang="cs-CZ" b="1" dirty="0"/>
              <a:t> zámek </a:t>
            </a:r>
            <a:r>
              <a:rPr lang="cs-CZ" b="1" dirty="0" err="1"/>
              <a:t>Rosenborg</a:t>
            </a:r>
            <a:r>
              <a:rPr lang="cs-CZ" dirty="0"/>
              <a:t>,</a:t>
            </a:r>
            <a:r>
              <a:rPr lang="cs-CZ" b="1" dirty="0"/>
              <a:t> Katedrálu Nanebevzetí Panny Marie </a:t>
            </a:r>
            <a:r>
              <a:rPr lang="cs-CZ" dirty="0"/>
              <a:t>(Vor </a:t>
            </a:r>
            <a:r>
              <a:rPr lang="cs-CZ" dirty="0" err="1"/>
              <a:t>Frue</a:t>
            </a:r>
            <a:r>
              <a:rPr lang="cs-CZ" dirty="0"/>
              <a:t> </a:t>
            </a:r>
            <a:r>
              <a:rPr lang="cs-CZ" dirty="0" err="1"/>
              <a:t>Kirke</a:t>
            </a:r>
            <a:r>
              <a:rPr lang="cs-CZ" dirty="0"/>
              <a:t>) či </a:t>
            </a:r>
            <a:r>
              <a:rPr lang="cs-CZ" b="1" dirty="0" err="1"/>
              <a:t>Grundtvigův</a:t>
            </a:r>
            <a:r>
              <a:rPr lang="cs-CZ" b="1" dirty="0"/>
              <a:t> kostel </a:t>
            </a:r>
            <a:r>
              <a:rPr lang="cs-CZ" dirty="0"/>
              <a:t>(</a:t>
            </a:r>
            <a:r>
              <a:rPr lang="cs-CZ" dirty="0" err="1"/>
              <a:t>Grundtvigs</a:t>
            </a:r>
            <a:r>
              <a:rPr lang="cs-CZ" dirty="0"/>
              <a:t> </a:t>
            </a:r>
            <a:r>
              <a:rPr lang="cs-CZ" dirty="0" err="1"/>
              <a:t>Kirke</a:t>
            </a:r>
            <a:r>
              <a:rPr lang="cs-CZ" dirty="0"/>
              <a:t>),</a:t>
            </a:r>
            <a:r>
              <a:rPr lang="cs-CZ" b="1" dirty="0"/>
              <a:t> Národní muzeum </a:t>
            </a:r>
            <a:r>
              <a:rPr lang="cs-CZ" dirty="0"/>
              <a:t>(</a:t>
            </a:r>
            <a:r>
              <a:rPr lang="cs-CZ" dirty="0" err="1"/>
              <a:t>Nationalmuseet</a:t>
            </a:r>
            <a:r>
              <a:rPr lang="cs-CZ" dirty="0"/>
              <a:t>) a mnohé další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Christiansfeld</a:t>
            </a:r>
            <a:r>
              <a:rPr lang="cs-CZ" dirty="0"/>
              <a:t> je městem ležícím v jižním Dánsku. Je pojmenované po králi Kristiánovi VII. a jde o kulturní dědictví UNESCO. Město vzniklo v 18. století. Pro Čechy je zajímavé i tím, že ho založili Moravští bratři (evangelická církev, která je součástí Jednoty bratrské).</a:t>
            </a: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4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</a:t>
            </a:r>
            <a:r>
              <a:rPr lang="cs-CZ" altLang="en-US" dirty="0" smtClean="0"/>
              <a:t>Severní Evropa</a:t>
            </a:r>
            <a:endParaRPr lang="cs-CZ" altLang="en-US" dirty="0"/>
          </a:p>
        </p:txBody>
      </p:sp>
      <p:sp>
        <p:nvSpPr>
          <p:cNvPr id="18944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1990–2005 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5829301" y="4743450"/>
            <a:ext cx="20665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2006 Edition</a:t>
            </a:r>
          </a:p>
        </p:txBody>
      </p:sp>
      <p:graphicFrame>
        <p:nvGraphicFramePr>
          <p:cNvPr id="189458" name="Object 18"/>
          <p:cNvGraphicFramePr>
            <a:graphicFrameLocks noChangeAspect="1"/>
          </p:cNvGraphicFramePr>
          <p:nvPr/>
        </p:nvGraphicFramePr>
        <p:xfrm>
          <a:off x="2057400" y="2258617"/>
          <a:ext cx="5829300" cy="72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List" r:id="rId4" imgW="4124591" imgH="514600" progId="Excel.Sheet.8">
                  <p:embed/>
                </p:oleObj>
              </mc:Choice>
              <mc:Fallback>
                <p:oleObj name="List" r:id="rId4" imgW="4124591" imgH="514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58617"/>
                        <a:ext cx="5829300" cy="726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9459" name="Picture 19" descr="sev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85950" cy="13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36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</a:t>
            </a:r>
            <a:r>
              <a:rPr lang="cs-CZ" altLang="en-US" dirty="0" smtClean="0"/>
              <a:t>Severní Evropa</a:t>
            </a:r>
            <a:endParaRPr lang="cs-CZ" altLang="en-US" dirty="0"/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</a:t>
            </a:r>
          </a:p>
          <a:p>
            <a:pPr lvl="1"/>
            <a:r>
              <a:rPr lang="cs-CZ" altLang="en-US" sz="1800"/>
              <a:t>2004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5651897" y="4192191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01739" name="Picture 11" descr="sev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85950" cy="13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1740" name="Object 12"/>
          <p:cNvGraphicFramePr>
            <a:graphicFrameLocks noChangeAspect="1"/>
          </p:cNvGraphicFramePr>
          <p:nvPr/>
        </p:nvGraphicFramePr>
        <p:xfrm>
          <a:off x="2686050" y="1484710"/>
          <a:ext cx="5200650" cy="2997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Graf" r:id="rId5" imgW="4677295" imgH="2695895" progId="Excel.Chart.8">
                  <p:embed/>
                </p:oleObj>
              </mc:Choice>
              <mc:Fallback>
                <p:oleObj name="Graf" r:id="rId5" imgW="4677295" imgH="26958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484710"/>
                        <a:ext cx="5200650" cy="2997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41" name="Text Box 13"/>
          <p:cNvSpPr txBox="1">
            <a:spLocks noChangeArrowheads="1"/>
          </p:cNvSpPr>
          <p:nvPr/>
        </p:nvSpPr>
        <p:spPr bwMode="auto">
          <a:xfrm>
            <a:off x="1871663" y="4516042"/>
            <a:ext cx="532985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cs-CZ" altLang="en-US" sz="1200"/>
              <a:t>Kromě Evropy relativně významnější příjezdy z Amerik (oproti Evropě jako celku)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44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</a:t>
            </a:r>
            <a:r>
              <a:rPr lang="cs-CZ" altLang="en-US" dirty="0" smtClean="0"/>
              <a:t>Severní Evropa</a:t>
            </a:r>
            <a:endParaRPr lang="cs-CZ" altLang="en-US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 </a:t>
            </a:r>
          </a:p>
          <a:p>
            <a:pPr lvl="1"/>
            <a:r>
              <a:rPr lang="cs-CZ" altLang="en-US" sz="1800"/>
              <a:t>2004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graphicFrame>
        <p:nvGraphicFramePr>
          <p:cNvPr id="244749" name="Object 13"/>
          <p:cNvGraphicFramePr>
            <a:graphicFrameLocks noChangeAspect="1"/>
          </p:cNvGraphicFramePr>
          <p:nvPr/>
        </p:nvGraphicFramePr>
        <p:xfrm>
          <a:off x="2818210" y="1560910"/>
          <a:ext cx="5182790" cy="2987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Graf" r:id="rId4" imgW="4677295" imgH="2695895" progId="Excel.Chart.8">
                  <p:embed/>
                </p:oleObj>
              </mc:Choice>
              <mc:Fallback>
                <p:oleObj name="Graf" r:id="rId4" imgW="4677295" imgH="26958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210" y="1560910"/>
                        <a:ext cx="5182790" cy="2987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4750" name="Picture 14" descr="sev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85950" cy="13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56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Západní Evropa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7504" y="1059582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Geograficky leží západně od střední Evropy a severovýchodně od Pyrenejského poloostrova.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Poloha je velmi výhodná → nachází se po obou stranách La Manche a mají přístup k Atlantiku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Západní Evropa se skládá z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Belgie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Francie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Lucemburska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Nizozemska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Irska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Velké Británie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9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Západní Evropa - památky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7504" y="1059582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ostrovní státy – Spojené království a Irsko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kontinent – Francie, Monako, Belgie, Nizozemsko a Lucembursko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koncentrovaný politický, hospodářský, populační, komunikační prostor Evropy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významné přístavy – Rotterdam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err="1" smtClean="0"/>
              <a:t>Monaco</a:t>
            </a:r>
            <a:endParaRPr lang="cs-CZ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Katedrála</a:t>
            </a:r>
            <a:r>
              <a:rPr lang="cs-CZ" dirty="0"/>
              <a:t> byla vysvěcena teprve v 19. </a:t>
            </a:r>
            <a:r>
              <a:rPr lang="cs-CZ" dirty="0" err="1"/>
              <a:t>století.Chrám</a:t>
            </a:r>
            <a:r>
              <a:rPr lang="cs-CZ" dirty="0"/>
              <a:t> je rovněž znám i pod názvem Monacká katedrála. Zde je pohřbeno mnoho významných členů rodiny </a:t>
            </a:r>
            <a:r>
              <a:rPr lang="cs-CZ" dirty="0" err="1"/>
              <a:t>Grimaldů</a:t>
            </a:r>
            <a:r>
              <a:rPr lang="cs-CZ" dirty="0"/>
              <a:t>. Odehrávají se tu nejdůležitější církevní obřady za doprovodu dětského chóru.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Knížecí palác Monako </a:t>
            </a:r>
            <a:r>
              <a:rPr lang="cs-CZ" dirty="0"/>
              <a:t>je oficiální sídlo monackého knížete na pobřeží Středozemního moře. Nachází se v Monaku nad přístavem Port de </a:t>
            </a:r>
            <a:r>
              <a:rPr lang="cs-CZ" dirty="0" err="1"/>
              <a:t>Fontvieille</a:t>
            </a:r>
            <a:r>
              <a:rPr lang="cs-CZ" dirty="0"/>
              <a:t> asi 15 km severovýchodně od velkého francouzského </a:t>
            </a:r>
            <a:r>
              <a:rPr lang="cs-CZ" dirty="0" err="1"/>
              <a:t>městaNice</a:t>
            </a:r>
            <a:r>
              <a:rPr lang="cs-CZ" dirty="0"/>
              <a:t>. Knížecí palác Monako byl založen roku 1191. Původně to byla janovská pevnost, později se palác stal sídlem rodiny </a:t>
            </a:r>
            <a:r>
              <a:rPr lang="cs-CZ" dirty="0" err="1"/>
              <a:t>Grimaldi</a:t>
            </a:r>
            <a:r>
              <a:rPr lang="cs-CZ" dirty="0"/>
              <a:t>, která je dodnes vládnoucí rodinou v Monaku.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53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Západní Evropa - památky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7504" y="1059582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Irsko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Pouze fragmenty zbyly po impozantní středověké pevnosti, která představovala symbol panovnické autority a administrace. </a:t>
            </a:r>
            <a:r>
              <a:rPr lang="cs-CZ" dirty="0" smtClean="0"/>
              <a:t>Pevnost </a:t>
            </a:r>
            <a:r>
              <a:rPr lang="cs-CZ" dirty="0"/>
              <a:t>byla dokončena kolem roku 1228 a v téměř nezměněném stavu vydržela až do 17. století. Hrad má čtvercový půdorys a v každém rohu je umístěna věž, pevnost se tak trochu podobá francouzským </a:t>
            </a:r>
            <a:r>
              <a:rPr lang="cs-CZ" dirty="0" smtClean="0"/>
              <a:t>hradům.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Lucembursko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Původní dřevěný </a:t>
            </a:r>
            <a:r>
              <a:rPr lang="cs-CZ" b="1" dirty="0"/>
              <a:t>hrad </a:t>
            </a:r>
            <a:r>
              <a:rPr lang="cs-CZ" b="1" dirty="0" err="1"/>
              <a:t>Bourschied</a:t>
            </a:r>
            <a:r>
              <a:rPr lang="cs-CZ" b="1" dirty="0"/>
              <a:t>  </a:t>
            </a:r>
            <a:r>
              <a:rPr lang="cs-CZ" dirty="0"/>
              <a:t>byl nahrazen kamenným někdy kolem roku 1000. Nejprve se jednalo o nevelký hrad s </a:t>
            </a:r>
            <a:r>
              <a:rPr lang="cs-CZ" dirty="0" err="1"/>
              <a:t>obytnouvěží</a:t>
            </a:r>
            <a:r>
              <a:rPr lang="cs-CZ" dirty="0"/>
              <a:t>, kaplí a opevněním </a:t>
            </a:r>
            <a:r>
              <a:rPr lang="cs-CZ" dirty="0" err="1"/>
              <a:t>svěžemi</a:t>
            </a:r>
            <a:r>
              <a:rPr lang="cs-CZ" dirty="0"/>
              <a:t>. Po roce 1350 došlo </a:t>
            </a:r>
            <a:r>
              <a:rPr lang="cs-CZ" dirty="0" err="1"/>
              <a:t>kposílení</a:t>
            </a:r>
            <a:r>
              <a:rPr lang="cs-CZ" dirty="0"/>
              <a:t> obrany - kolem jádra byla vybudována nová hradba s 8 věžemi - a byla přistavěna další patra paláce. I v 15. století byla věnována pozornost obraně, ale po roce 1512, když zemřel poslední příslušník rodu </a:t>
            </a:r>
            <a:r>
              <a:rPr lang="cs-CZ" dirty="0" err="1"/>
              <a:t>Bourscheidů</a:t>
            </a:r>
            <a:r>
              <a:rPr lang="cs-CZ" dirty="0"/>
              <a:t>, počal hrad chátrat, přestože dále plnil rezidenční funkci.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Katedrála Notre-Dame </a:t>
            </a:r>
            <a:r>
              <a:rPr lang="cs-CZ" dirty="0" smtClean="0"/>
              <a:t>je gotická </a:t>
            </a:r>
            <a:r>
              <a:rPr lang="cs-CZ" dirty="0"/>
              <a:t>římskokatolická </a:t>
            </a:r>
            <a:r>
              <a:rPr lang="cs-CZ" dirty="0" smtClean="0"/>
              <a:t>katedrála.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7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Západní Evropa - památky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7504" y="1059582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Holandsko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Magere </a:t>
            </a:r>
            <a:r>
              <a:rPr lang="cs-CZ" b="1" dirty="0" err="1"/>
              <a:t>Brug</a:t>
            </a:r>
            <a:r>
              <a:rPr lang="cs-CZ" b="1" dirty="0"/>
              <a:t> </a:t>
            </a:r>
            <a:r>
              <a:rPr lang="cs-CZ" dirty="0"/>
              <a:t>(Štíhlý či Úzký </a:t>
            </a:r>
            <a:r>
              <a:rPr lang="cs-CZ" dirty="0" smtClean="0"/>
              <a:t>most) </a:t>
            </a:r>
            <a:r>
              <a:rPr lang="cs-CZ" dirty="0"/>
              <a:t>je sklápěcí most nad řekou </a:t>
            </a:r>
            <a:r>
              <a:rPr lang="cs-CZ" dirty="0" err="1"/>
              <a:t>Amstel</a:t>
            </a:r>
            <a:r>
              <a:rPr lang="cs-CZ" dirty="0"/>
              <a:t> v centru Amsterodamu. Spojuje břehy v ulici </a:t>
            </a:r>
            <a:r>
              <a:rPr lang="cs-CZ" dirty="0" err="1"/>
              <a:t>Kerkstraat</a:t>
            </a:r>
            <a:r>
              <a:rPr lang="cs-CZ" dirty="0"/>
              <a:t> mezi kanály </a:t>
            </a:r>
            <a:r>
              <a:rPr lang="cs-CZ" dirty="0" err="1"/>
              <a:t>Keizersgracht</a:t>
            </a:r>
            <a:r>
              <a:rPr lang="cs-CZ" dirty="0"/>
              <a:t> a </a:t>
            </a:r>
            <a:r>
              <a:rPr lang="cs-CZ" dirty="0" err="1"/>
              <a:t>Prinsengracht</a:t>
            </a:r>
            <a:r>
              <a:rPr lang="cs-CZ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Magere </a:t>
            </a:r>
            <a:r>
              <a:rPr lang="cs-CZ" dirty="0" err="1"/>
              <a:t>Brug</a:t>
            </a:r>
            <a:r>
              <a:rPr lang="cs-CZ" dirty="0"/>
              <a:t> je zvedací, správněji sklápěcí most zhotovený z bíle natřeného dřeva. Současný most byl postaven v roce 1934, původní, zvaný </a:t>
            </a:r>
            <a:r>
              <a:rPr lang="cs-CZ" dirty="0" err="1"/>
              <a:t>Kerkstraatbrug</a:t>
            </a:r>
            <a:r>
              <a:rPr lang="cs-CZ" dirty="0"/>
              <a:t>, pocházel z roku 1691 a měl 13 </a:t>
            </a:r>
            <a:r>
              <a:rPr lang="cs-CZ" dirty="0" smtClean="0"/>
              <a:t>oblouků.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Blauwbrug</a:t>
            </a:r>
            <a:r>
              <a:rPr lang="cs-CZ" dirty="0"/>
              <a:t> (doslovně, "modrý most") je historický most v Amsterdamu. Spojuje oblast </a:t>
            </a:r>
            <a:r>
              <a:rPr lang="cs-CZ" dirty="0" err="1"/>
              <a:t>Rembrandtplein</a:t>
            </a:r>
            <a:r>
              <a:rPr lang="cs-CZ" dirty="0"/>
              <a:t> s oblastí </a:t>
            </a:r>
            <a:r>
              <a:rPr lang="cs-CZ" dirty="0" err="1" smtClean="0"/>
              <a:t>Waterlooplein</a:t>
            </a:r>
            <a:r>
              <a:rPr lang="cs-CZ" dirty="0" smtClean="0"/>
              <a:t>. Blauwbrug </a:t>
            </a:r>
            <a:r>
              <a:rPr lang="cs-CZ" dirty="0"/>
              <a:t>most Za svůj název vděčí "modrý most", který byl tam od doby kolem roku 1600, ale již </a:t>
            </a:r>
            <a:r>
              <a:rPr lang="cs-CZ" dirty="0" smtClean="0"/>
              <a:t>neexistuje.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7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Evropa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39552" y="1635646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Eurasie – kontinent skládající se ze 2 světadílů (Evropa + Asie)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název „Evropa“ je odvozen od asyrského slova „</a:t>
            </a:r>
            <a:r>
              <a:rPr lang="cs-CZ" dirty="0" err="1" smtClean="0"/>
              <a:t>ereb</a:t>
            </a:r>
            <a:r>
              <a:rPr lang="cs-CZ" dirty="0" smtClean="0"/>
              <a:t>“ v </a:t>
            </a:r>
            <a:r>
              <a:rPr lang="cs-CZ" dirty="0"/>
              <a:t>překladu „země, kde zapadá slunce“ (západní země)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Asie – „</a:t>
            </a:r>
            <a:r>
              <a:rPr lang="cs-CZ" dirty="0" err="1"/>
              <a:t>asu</a:t>
            </a:r>
            <a:r>
              <a:rPr lang="cs-CZ" dirty="0"/>
              <a:t>“ (znamená „země </a:t>
            </a:r>
            <a:r>
              <a:rPr lang="cs-CZ" dirty="0" smtClean="0"/>
              <a:t>východu)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  Asií tvoří jednotný </a:t>
            </a:r>
            <a:r>
              <a:rPr lang="cs-CZ" dirty="0" err="1"/>
              <a:t>superkontinent</a:t>
            </a:r>
            <a:r>
              <a:rPr lang="cs-CZ" dirty="0"/>
              <a:t> 	</a:t>
            </a:r>
            <a:r>
              <a:rPr lang="cs-CZ" dirty="0" err="1"/>
              <a:t>Euroasii</a:t>
            </a:r>
            <a:r>
              <a:rPr lang="cs-CZ" dirty="0"/>
              <a:t>, vzhledem  k historickému a kulturnímu vývoji je považována za samostatný světadíl.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Leží převážně v mírném klimatickém pásu na S polokouli, jen malá část na Z leží na Z polokouli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20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5"/>
            <a:ext cx="7886700" cy="785737"/>
          </a:xfrm>
        </p:spPr>
        <p:txBody>
          <a:bodyPr/>
          <a:lstStyle/>
          <a:p>
            <a:pPr algn="l"/>
            <a:r>
              <a:rPr lang="cs-CZ" altLang="en-US" dirty="0" smtClean="0"/>
              <a:t>Západní Evropa - památky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7504" y="1059582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Francie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Eiffelova</a:t>
            </a:r>
            <a:r>
              <a:rPr lang="cs-CZ" b="1" dirty="0"/>
              <a:t> věž</a:t>
            </a:r>
            <a:r>
              <a:rPr lang="cs-CZ" dirty="0"/>
              <a:t> tvoří v současnosti neodmyslitelnou dominantu Paříže. Ocelová věž pochází z 19. století a jejím autorem je Gustav Eiffel. Z počátku se stavba řadě umělců a slavných lidí nelíbila, ovšem v průběhu následujících let se vše změnilo a „</a:t>
            </a:r>
            <a:r>
              <a:rPr lang="cs-CZ" dirty="0" err="1"/>
              <a:t>Eiffelovka</a:t>
            </a:r>
            <a:r>
              <a:rPr lang="cs-CZ" dirty="0"/>
              <a:t>“ se stala symbolem města. Věž je vysoká 324 metrů a ve své době byla nejvyšší stavbou na </a:t>
            </a:r>
            <a:r>
              <a:rPr lang="cs-CZ" dirty="0" smtClean="0"/>
              <a:t>světě.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Palác Versailles</a:t>
            </a:r>
            <a:r>
              <a:rPr lang="cs-CZ" dirty="0"/>
              <a:t> je symbolem moci absolutistické monarchie. Sídlo francouzských králů a královen inspirovalo svou krásou celou řadu evropských paláců. Proto není divu, že byl zapsán na seznam světového dědictví UNESCO. Stavba pochází ze 17. století a pracovalo na ní přes 30 000 dělníků. 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Notre Dame nebo-</a:t>
            </a:r>
            <a:r>
              <a:rPr lang="cs-CZ" b="1" dirty="0" err="1"/>
              <a:t>li</a:t>
            </a:r>
            <a:r>
              <a:rPr lang="cs-CZ" b="1" dirty="0"/>
              <a:t> Chrám Matky Boží</a:t>
            </a:r>
            <a:r>
              <a:rPr lang="cs-CZ" dirty="0"/>
              <a:t> je nejnavštěvovanější památka a největší katedrála v Paříži. Její stavba trvala od 12. do 14. </a:t>
            </a:r>
            <a:r>
              <a:rPr lang="cs-CZ" dirty="0" smtClean="0"/>
              <a:t>století. Obě </a:t>
            </a:r>
            <a:r>
              <a:rPr lang="cs-CZ" dirty="0"/>
              <a:t>věže dosahují výšky nad 70 metrů.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33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5"/>
            <a:ext cx="7886700" cy="785737"/>
          </a:xfrm>
        </p:spPr>
        <p:txBody>
          <a:bodyPr/>
          <a:lstStyle/>
          <a:p>
            <a:pPr algn="l"/>
            <a:r>
              <a:rPr lang="cs-CZ" altLang="en-US" dirty="0" smtClean="0"/>
              <a:t>Západní Evropa - památky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7504" y="1059582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Velká Británie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Londýn</a:t>
            </a:r>
            <a:r>
              <a:rPr lang="cs-CZ" dirty="0"/>
              <a:t> je světovou metropolí, která leží na jihovýchodě země, a to u ústí řeky Temže. Ve městě se nachází </a:t>
            </a:r>
            <a:r>
              <a:rPr lang="cs-CZ" b="1" dirty="0"/>
              <a:t>čtvrť City</a:t>
            </a:r>
            <a:r>
              <a:rPr lang="cs-CZ" dirty="0"/>
              <a:t>, která je považována za jedno z největších obchodních center, ale také mnohá další zajímavá místa. Za prohlídku jistě stojí </a:t>
            </a:r>
            <a:r>
              <a:rPr lang="cs-CZ" b="1" dirty="0" err="1"/>
              <a:t>Westminsterský</a:t>
            </a:r>
            <a:r>
              <a:rPr lang="cs-CZ" b="1" dirty="0"/>
              <a:t> palác</a:t>
            </a:r>
            <a:r>
              <a:rPr lang="cs-CZ" dirty="0"/>
              <a:t> (</a:t>
            </a:r>
            <a:r>
              <a:rPr lang="cs-CZ" dirty="0" err="1"/>
              <a:t>Palace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Westminster</a:t>
            </a:r>
            <a:r>
              <a:rPr lang="cs-CZ" dirty="0"/>
              <a:t>), tedy sídlo parlamentu, anebo </a:t>
            </a:r>
            <a:r>
              <a:rPr lang="cs-CZ" b="1" dirty="0" err="1"/>
              <a:t>Westminsterské</a:t>
            </a:r>
            <a:r>
              <a:rPr lang="cs-CZ" b="1" dirty="0"/>
              <a:t> opatství</a:t>
            </a:r>
            <a:r>
              <a:rPr lang="cs-CZ" dirty="0"/>
              <a:t> (</a:t>
            </a:r>
            <a:r>
              <a:rPr lang="cs-CZ" dirty="0" err="1"/>
              <a:t>Westminster</a:t>
            </a:r>
            <a:r>
              <a:rPr lang="cs-CZ" dirty="0"/>
              <a:t> </a:t>
            </a:r>
            <a:r>
              <a:rPr lang="cs-CZ" dirty="0" err="1"/>
              <a:t>Abbey</a:t>
            </a:r>
            <a:r>
              <a:rPr lang="cs-CZ" dirty="0"/>
              <a:t>), kde probíhají od 11. století korunovace králů a královen. Impozantní je rovněž </a:t>
            </a:r>
            <a:r>
              <a:rPr lang="cs-CZ" b="1" dirty="0"/>
              <a:t>Tower</a:t>
            </a:r>
            <a:r>
              <a:rPr lang="cs-CZ" dirty="0"/>
              <a:t>, tedy Palác a pevnost Jejího Veličenstva, případně </a:t>
            </a:r>
            <a:r>
              <a:rPr lang="cs-CZ" b="1" dirty="0"/>
              <a:t>Královská botanická zahrada</a:t>
            </a:r>
            <a:r>
              <a:rPr lang="cs-CZ" dirty="0"/>
              <a:t> v </a:t>
            </a:r>
            <a:r>
              <a:rPr lang="cs-CZ" dirty="0" err="1"/>
              <a:t>Kew</a:t>
            </a:r>
            <a:r>
              <a:rPr lang="cs-CZ" dirty="0"/>
              <a:t> (</a:t>
            </a:r>
            <a:r>
              <a:rPr lang="cs-CZ" dirty="0" err="1"/>
              <a:t>Kew</a:t>
            </a:r>
            <a:r>
              <a:rPr lang="cs-CZ" dirty="0"/>
              <a:t> </a:t>
            </a:r>
            <a:r>
              <a:rPr lang="cs-CZ" dirty="0" err="1"/>
              <a:t>Gardens</a:t>
            </a:r>
            <a:r>
              <a:rPr lang="cs-CZ" dirty="0" smtClean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Edinburgh</a:t>
            </a:r>
            <a:r>
              <a:rPr lang="cs-CZ" dirty="0"/>
              <a:t> je hlavním městem Skotska, které patří mezi další turisticky vyhledávané destinace. Skládá se ze dvou poměrně odlišných částí, a to ze </a:t>
            </a:r>
            <a:r>
              <a:rPr lang="cs-CZ" b="1" dirty="0"/>
              <a:t>Starého a Nového města</a:t>
            </a:r>
            <a:r>
              <a:rPr lang="cs-CZ" dirty="0"/>
              <a:t>. Z památek musíme jmenovat především majestátní </a:t>
            </a:r>
            <a:r>
              <a:rPr lang="cs-CZ" b="1" dirty="0"/>
              <a:t>Edinburský hrad</a:t>
            </a:r>
            <a:r>
              <a:rPr lang="cs-CZ" dirty="0"/>
              <a:t> (Edinburgh </a:t>
            </a:r>
            <a:r>
              <a:rPr lang="cs-CZ" dirty="0" err="1"/>
              <a:t>Castle</a:t>
            </a:r>
            <a:r>
              <a:rPr lang="cs-CZ" dirty="0"/>
              <a:t>), jenž se rozkládá na vrcholu </a:t>
            </a:r>
            <a:r>
              <a:rPr lang="cs-CZ" b="1" dirty="0"/>
              <a:t>Hradní skály</a:t>
            </a:r>
            <a:r>
              <a:rPr lang="cs-CZ" dirty="0"/>
              <a:t> (</a:t>
            </a:r>
            <a:r>
              <a:rPr lang="cs-CZ" dirty="0" err="1"/>
              <a:t>Castle</a:t>
            </a:r>
            <a:r>
              <a:rPr lang="cs-CZ" dirty="0"/>
              <a:t> Rock). Navštívit byste ale také měli </a:t>
            </a:r>
            <a:r>
              <a:rPr lang="cs-CZ" b="1" dirty="0"/>
              <a:t>Arturovo sedlo</a:t>
            </a:r>
            <a:r>
              <a:rPr lang="cs-CZ" dirty="0"/>
              <a:t> (</a:t>
            </a:r>
            <a:r>
              <a:rPr lang="cs-CZ" dirty="0" err="1"/>
              <a:t>Arthur’s</a:t>
            </a:r>
            <a:r>
              <a:rPr lang="cs-CZ" dirty="0"/>
              <a:t> Seat), tedy vrcholek, z něhož je opravdu nádherný výhled na celé město a okolí.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2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3845"/>
            <a:ext cx="7886700" cy="785737"/>
          </a:xfrm>
        </p:spPr>
        <p:txBody>
          <a:bodyPr/>
          <a:lstStyle/>
          <a:p>
            <a:pPr algn="l"/>
            <a:r>
              <a:rPr lang="cs-CZ" altLang="en-US" dirty="0" smtClean="0"/>
              <a:t>Západní Evropa - památky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7504" y="1059582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/>
              <a:t>Velká Británie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 err="1"/>
              <a:t>Stonehenge</a:t>
            </a:r>
            <a:r>
              <a:rPr lang="cs-CZ" dirty="0"/>
              <a:t> a </a:t>
            </a:r>
            <a:r>
              <a:rPr lang="cs-CZ" b="1" dirty="0" err="1"/>
              <a:t>Avenbury</a:t>
            </a:r>
            <a:r>
              <a:rPr lang="cs-CZ" dirty="0"/>
              <a:t> v hrabství </a:t>
            </a:r>
            <a:r>
              <a:rPr lang="cs-CZ" dirty="0" err="1"/>
              <a:t>Witlshire</a:t>
            </a:r>
            <a:r>
              <a:rPr lang="cs-CZ" dirty="0"/>
              <a:t> jsou společně s francouzským </a:t>
            </a:r>
            <a:r>
              <a:rPr lang="cs-CZ" dirty="0" err="1"/>
              <a:t>Carnacem</a:t>
            </a:r>
            <a:r>
              <a:rPr lang="cs-CZ" dirty="0"/>
              <a:t> </a:t>
            </a:r>
            <a:r>
              <a:rPr lang="cs-CZ" b="1" dirty="0"/>
              <a:t>nejznámějším příkladem evropské megalitické kultury neolitu</a:t>
            </a:r>
            <a:r>
              <a:rPr lang="cs-CZ" dirty="0"/>
              <a:t>. Jedná se přitom o tzv. „</a:t>
            </a:r>
            <a:r>
              <a:rPr lang="cs-CZ" dirty="0" err="1"/>
              <a:t>henges</a:t>
            </a:r>
            <a:r>
              <a:rPr lang="cs-CZ" dirty="0"/>
              <a:t>“, tedy kamenné kruhy, které dodnes vyvolávají mnoho otázek. Mezi oběma lokalitami se navíc nachází </a:t>
            </a:r>
            <a:r>
              <a:rPr lang="cs-CZ" b="1" dirty="0" err="1"/>
              <a:t>Silbury</a:t>
            </a:r>
            <a:r>
              <a:rPr lang="cs-CZ" b="1" dirty="0"/>
              <a:t> </a:t>
            </a:r>
            <a:r>
              <a:rPr lang="cs-CZ" b="1" dirty="0" err="1"/>
              <a:t>Hill</a:t>
            </a:r>
            <a:r>
              <a:rPr lang="cs-CZ" dirty="0"/>
              <a:t>, což je s průměrem 100 m a výškou 38 m největší prehistorický monument Evropy</a:t>
            </a:r>
            <a:r>
              <a:rPr lang="cs-CZ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 severoirském hrabství </a:t>
            </a:r>
            <a:r>
              <a:rPr lang="cs-CZ" dirty="0" err="1"/>
              <a:t>Antrim</a:t>
            </a:r>
            <a:r>
              <a:rPr lang="cs-CZ" dirty="0"/>
              <a:t> lze spatřit </a:t>
            </a:r>
            <a:r>
              <a:rPr lang="cs-CZ" b="1" dirty="0"/>
              <a:t>Cestu obrů</a:t>
            </a:r>
            <a:r>
              <a:rPr lang="cs-CZ" dirty="0"/>
              <a:t>! Ve skutečnosti se jedná o nezvyklý geologický útvar, který sestává z </a:t>
            </a:r>
            <a:r>
              <a:rPr lang="cs-CZ" b="1" dirty="0"/>
              <a:t>několika desítek tisíc masivních, většinou šestistěnných čedičových sloupů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0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Západní Evropa</a:t>
            </a:r>
            <a:endParaRPr lang="cs-CZ" altLang="en-US" dirty="0"/>
          </a:p>
        </p:txBody>
      </p:sp>
      <p:sp>
        <p:nvSpPr>
          <p:cNvPr id="195588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1800"/>
              <a:t>142,7 mil př. (2005)</a:t>
            </a:r>
          </a:p>
          <a:p>
            <a:pPr lvl="1"/>
            <a:r>
              <a:rPr lang="cs-CZ" altLang="en-US" sz="1800"/>
              <a:t>17,7 % světa</a:t>
            </a:r>
          </a:p>
          <a:p>
            <a:pPr lvl="1"/>
            <a:r>
              <a:rPr lang="cs-CZ" altLang="en-US" sz="1800"/>
              <a:t>32,3 % Evropy</a:t>
            </a:r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r>
              <a:rPr lang="cs-CZ" altLang="en-US" sz="2100"/>
              <a:t>tradiční vymezení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/>
              <a:t>	+ západ střední Evropy</a:t>
            </a:r>
          </a:p>
        </p:txBody>
      </p:sp>
      <p:pic>
        <p:nvPicPr>
          <p:cNvPr id="195593" name="Picture 9" descr="zá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085850"/>
            <a:ext cx="511492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20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</a:t>
            </a:r>
            <a:r>
              <a:rPr lang="cs-CZ" altLang="en-US" dirty="0" smtClean="0"/>
              <a:t>Západní Evropa</a:t>
            </a:r>
            <a:endParaRPr lang="cs-CZ" altLang="en-US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1990–2005 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5829301" y="4743450"/>
            <a:ext cx="20665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2006 Edition</a:t>
            </a:r>
          </a:p>
        </p:txBody>
      </p:sp>
      <p:pic>
        <p:nvPicPr>
          <p:cNvPr id="197651" name="Picture 19" descr="zápa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788319" cy="12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7652" name="Object 20"/>
          <p:cNvGraphicFramePr>
            <a:graphicFrameLocks noChangeAspect="1"/>
          </p:cNvGraphicFramePr>
          <p:nvPr/>
        </p:nvGraphicFramePr>
        <p:xfrm>
          <a:off x="2000250" y="2251473"/>
          <a:ext cx="5829300" cy="72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List" r:id="rId5" imgW="4124591" imgH="514600" progId="Excel.Sheet.8">
                  <p:embed/>
                </p:oleObj>
              </mc:Choice>
              <mc:Fallback>
                <p:oleObj name="List" r:id="rId5" imgW="4124591" imgH="514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251473"/>
                        <a:ext cx="5829300" cy="726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53" name="AutoShape 21"/>
          <p:cNvSpPr>
            <a:spLocks noChangeArrowheads="1"/>
          </p:cNvSpPr>
          <p:nvPr/>
        </p:nvSpPr>
        <p:spPr bwMode="auto">
          <a:xfrm rot="5400000">
            <a:off x="5504260" y="1120379"/>
            <a:ext cx="282178" cy="432077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69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</a:t>
            </a:r>
            <a:r>
              <a:rPr lang="cs-CZ" altLang="en-US" dirty="0" smtClean="0"/>
              <a:t>Západní Evropa</a:t>
            </a:r>
            <a:endParaRPr lang="cs-CZ" alt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</a:t>
            </a:r>
          </a:p>
          <a:p>
            <a:pPr lvl="1"/>
            <a:r>
              <a:rPr lang="cs-CZ" altLang="en-US" sz="1800"/>
              <a:t>2004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05839" name="Picture 15" descr="zápa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788319" cy="12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840" name="Object 16"/>
          <p:cNvGraphicFramePr>
            <a:graphicFrameLocks noChangeAspect="1"/>
          </p:cNvGraphicFramePr>
          <p:nvPr/>
        </p:nvGraphicFramePr>
        <p:xfrm>
          <a:off x="2571750" y="1419225"/>
          <a:ext cx="5200650" cy="299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8" name="Graf" r:id="rId5" imgW="4677295" imgH="2695895" progId="Excel.Chart.8">
                  <p:embed/>
                </p:oleObj>
              </mc:Choice>
              <mc:Fallback>
                <p:oleObj name="Graf" r:id="rId5" imgW="4677295" imgH="26958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419225"/>
                        <a:ext cx="5200650" cy="2996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7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</a:t>
            </a:r>
            <a:r>
              <a:rPr lang="cs-CZ" altLang="en-US" dirty="0" smtClean="0"/>
              <a:t>Západní Evropa</a:t>
            </a:r>
            <a:endParaRPr lang="cs-CZ" altLang="en-US" dirty="0"/>
          </a:p>
        </p:txBody>
      </p:sp>
      <p:sp>
        <p:nvSpPr>
          <p:cNvPr id="277507" name="Rectangle 2051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 </a:t>
            </a:r>
          </a:p>
          <a:p>
            <a:pPr lvl="1"/>
            <a:r>
              <a:rPr lang="cs-CZ" altLang="en-US" sz="1800"/>
              <a:t>2004</a:t>
            </a:r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</p:txBody>
      </p:sp>
      <p:sp>
        <p:nvSpPr>
          <p:cNvPr id="277508" name="Text Box 2052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77515" name="Picture 2059" descr="zápa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1788319" cy="125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7516" name="Object 2060"/>
          <p:cNvGraphicFramePr>
            <a:graphicFrameLocks noChangeAspect="1"/>
          </p:cNvGraphicFramePr>
          <p:nvPr/>
        </p:nvGraphicFramePr>
        <p:xfrm>
          <a:off x="3200400" y="1844279"/>
          <a:ext cx="4954191" cy="285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2" name="Graf" r:id="rId5" imgW="4677295" imgH="2695895" progId="Excel.Chart.8">
                  <p:embed/>
                </p:oleObj>
              </mc:Choice>
              <mc:Fallback>
                <p:oleObj name="Graf" r:id="rId5" imgW="4677295" imgH="26958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44279"/>
                        <a:ext cx="4954191" cy="2855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40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Střední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299852"/>
            <a:ext cx="8496943" cy="3314700"/>
          </a:xfrm>
          <a:noFill/>
          <a:ln/>
        </p:spPr>
        <p:txBody>
          <a:bodyPr/>
          <a:lstStyle/>
          <a:p>
            <a:r>
              <a:rPr lang="cs-CZ" altLang="en-US" sz="1800" dirty="0" smtClean="0"/>
              <a:t>Německo</a:t>
            </a:r>
            <a:r>
              <a:rPr lang="cs-CZ" altLang="en-US" sz="1800" dirty="0"/>
              <a:t>, Rakousko, Lichtenštejnsko a Švýcarsko</a:t>
            </a:r>
          </a:p>
          <a:p>
            <a:r>
              <a:rPr lang="cs-CZ" altLang="en-US" sz="1800" dirty="0" smtClean="0"/>
              <a:t>dále </a:t>
            </a:r>
            <a:r>
              <a:rPr lang="cs-CZ" altLang="en-US" sz="1800" dirty="0"/>
              <a:t>Česká republika Polsko, Slovensko, </a:t>
            </a:r>
            <a:r>
              <a:rPr lang="cs-CZ" altLang="en-US" sz="1800" dirty="0" smtClean="0"/>
              <a:t>Maďarsko </a:t>
            </a:r>
          </a:p>
          <a:p>
            <a:r>
              <a:rPr lang="cs-CZ" altLang="en-US" sz="1800" dirty="0" smtClean="0"/>
              <a:t>Střední Evropa leží </a:t>
            </a:r>
            <a:r>
              <a:rPr lang="cs-CZ" altLang="en-US" sz="1800" dirty="0"/>
              <a:t>zhruba uprostřed evropského subkontinentu, sahá od pobřeží Severního a Baltského moře po Alpy a Dunajskou kotlinu, výběžkem Slovinska se dotýká i Jaderského moře</a:t>
            </a:r>
            <a:r>
              <a:rPr lang="cs-CZ" altLang="en-US" sz="1800" dirty="0" smtClean="0"/>
              <a:t>.</a:t>
            </a:r>
          </a:p>
          <a:p>
            <a:r>
              <a:rPr lang="cs-CZ" altLang="en-US" sz="1800" dirty="0"/>
              <a:t>Povrch střední Evropy je velmi rozmanitý. Nalezneme zde pobřežní i vnitrozemské nížiny, vrchoviny i velehory. </a:t>
            </a:r>
            <a:endParaRPr lang="cs-CZ" altLang="en-US" sz="1800" dirty="0" smtClean="0"/>
          </a:p>
          <a:p>
            <a:r>
              <a:rPr lang="cs-CZ" altLang="en-US" sz="1800" dirty="0" smtClean="0"/>
              <a:t>Z </a:t>
            </a:r>
            <a:r>
              <a:rPr lang="cs-CZ" altLang="en-US" sz="1800" dirty="0"/>
              <a:t>horských celků jsou zde Alpy, Hercynská pohoří a Karpaty. Karpaty opisují ve východní části střední Evropy velký oblouk, jehož západní konec se dělí na několik větví. </a:t>
            </a:r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840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Střední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9582"/>
            <a:ext cx="8496943" cy="3314700"/>
          </a:xfrm>
          <a:noFill/>
          <a:ln/>
        </p:spPr>
        <p:txBody>
          <a:bodyPr/>
          <a:lstStyle/>
          <a:p>
            <a:r>
              <a:rPr lang="cs-CZ" altLang="en-US" sz="1800" b="1" dirty="0" smtClean="0"/>
              <a:t>Polsko</a:t>
            </a:r>
          </a:p>
          <a:p>
            <a:pPr lvl="1"/>
            <a:r>
              <a:rPr lang="cs-CZ" altLang="en-US" sz="1400" dirty="0"/>
              <a:t>Stará kulturní země ležící mezi východem a západem Evropy;</a:t>
            </a:r>
          </a:p>
          <a:p>
            <a:pPr lvl="1"/>
            <a:r>
              <a:rPr lang="cs-CZ" altLang="en-US" sz="1400" dirty="0"/>
              <a:t>Přímořský stát – nabízí bílé písečné pláže Baltského moře, rozsáhlé jezerní plochy, Krkonoše a Tatry, zámky, </a:t>
            </a:r>
            <a:r>
              <a:rPr lang="cs-CZ" altLang="en-US" sz="1400" dirty="0" smtClean="0"/>
              <a:t>města;</a:t>
            </a:r>
          </a:p>
          <a:p>
            <a:r>
              <a:rPr lang="cs-CZ" altLang="en-US" sz="1800" b="1" dirty="0" smtClean="0"/>
              <a:t>Hlavní </a:t>
            </a:r>
            <a:r>
              <a:rPr lang="cs-CZ" altLang="en-US" sz="1800" b="1" dirty="0"/>
              <a:t>město </a:t>
            </a:r>
            <a:r>
              <a:rPr lang="cs-CZ" altLang="en-US" sz="1800" b="1" dirty="0" smtClean="0"/>
              <a:t>Varšava</a:t>
            </a:r>
          </a:p>
          <a:p>
            <a:pPr lvl="1"/>
            <a:r>
              <a:rPr lang="cs-CZ" altLang="en-US" sz="1400" dirty="0" smtClean="0"/>
              <a:t>historické </a:t>
            </a:r>
            <a:r>
              <a:rPr lang="cs-CZ" altLang="en-US" sz="1400" dirty="0"/>
              <a:t>jádro zapsáno na Seznamu památek UNESCO</a:t>
            </a:r>
          </a:p>
          <a:p>
            <a:pPr lvl="1"/>
            <a:r>
              <a:rPr lang="cs-CZ" altLang="en-US" sz="1400" dirty="0"/>
              <a:t>Královský zámek, Královský park s Palácem na vodě, Saské zahrady s hrobem neznámého vojáka</a:t>
            </a:r>
          </a:p>
          <a:p>
            <a:pPr lvl="1"/>
            <a:r>
              <a:rPr lang="cs-CZ" altLang="en-US" sz="1400" dirty="0"/>
              <a:t>Varšavské </a:t>
            </a:r>
            <a:r>
              <a:rPr lang="cs-CZ" altLang="en-US" sz="1400" dirty="0" err="1"/>
              <a:t>gheto</a:t>
            </a:r>
            <a:endParaRPr lang="cs-CZ" altLang="en-US" sz="1400" dirty="0"/>
          </a:p>
          <a:p>
            <a:pPr lvl="1"/>
            <a:r>
              <a:rPr lang="cs-CZ" altLang="en-US" sz="1400" dirty="0"/>
              <a:t>Národní divadlo a opera</a:t>
            </a:r>
          </a:p>
          <a:p>
            <a:pPr lvl="1"/>
            <a:r>
              <a:rPr lang="cs-CZ" altLang="en-US" sz="1400" dirty="0"/>
              <a:t>Palác kultury</a:t>
            </a:r>
          </a:p>
          <a:p>
            <a:r>
              <a:rPr lang="cs-CZ" altLang="en-US" sz="1800" b="1" dirty="0"/>
              <a:t>Gdaňsk </a:t>
            </a:r>
            <a:endParaRPr lang="cs-CZ" altLang="en-US" sz="1800" b="1" dirty="0" smtClean="0"/>
          </a:p>
          <a:p>
            <a:pPr lvl="1"/>
            <a:r>
              <a:rPr lang="cs-CZ" altLang="en-US" sz="1400" dirty="0" smtClean="0"/>
              <a:t>jedno </a:t>
            </a:r>
            <a:r>
              <a:rPr lang="cs-CZ" altLang="en-US" sz="1400" dirty="0"/>
              <a:t>z nejstarších, největších a nejkrásnějších měst Polska, na břehu Baltského moře;</a:t>
            </a:r>
          </a:p>
          <a:p>
            <a:r>
              <a:rPr lang="cs-CZ" altLang="en-US" sz="1800" b="1" dirty="0"/>
              <a:t>Osvětim </a:t>
            </a:r>
          </a:p>
          <a:p>
            <a:pPr lvl="1"/>
            <a:r>
              <a:rPr lang="cs-CZ" altLang="en-US" sz="1400" dirty="0" smtClean="0"/>
              <a:t>jeden </a:t>
            </a:r>
            <a:r>
              <a:rPr lang="cs-CZ" altLang="en-US" sz="1400" dirty="0"/>
              <a:t>z nejhrůznějších symbolů historie 20. století – největší nacistický vyhlazovací tábor</a:t>
            </a:r>
            <a:r>
              <a:rPr lang="cs-CZ" altLang="en-US" sz="1400" dirty="0" smtClean="0"/>
              <a:t>;</a:t>
            </a:r>
            <a:endParaRPr lang="cs-CZ" altLang="en-US" sz="1400" dirty="0"/>
          </a:p>
          <a:p>
            <a:endParaRPr lang="cs-CZ" altLang="en-US" sz="1800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07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Střední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9582"/>
            <a:ext cx="8496943" cy="3314700"/>
          </a:xfrm>
          <a:noFill/>
          <a:ln/>
        </p:spPr>
        <p:txBody>
          <a:bodyPr/>
          <a:lstStyle/>
          <a:p>
            <a:r>
              <a:rPr lang="cs-CZ" altLang="en-US" sz="1800" b="1" dirty="0" err="1" smtClean="0"/>
              <a:t>Krakow</a:t>
            </a:r>
            <a:r>
              <a:rPr lang="cs-CZ" altLang="en-US" sz="1800" b="1" dirty="0" smtClean="0"/>
              <a:t> </a:t>
            </a:r>
          </a:p>
          <a:p>
            <a:pPr lvl="1"/>
            <a:r>
              <a:rPr lang="cs-CZ" altLang="en-US" sz="1400" dirty="0" smtClean="0"/>
              <a:t>považován </a:t>
            </a:r>
            <a:r>
              <a:rPr lang="cs-CZ" altLang="en-US" sz="1400" dirty="0"/>
              <a:t>za kulturní hlavní město Polska = jedno z nejdůležitějších, turistických, historických a kulturních měst Evropy;</a:t>
            </a:r>
          </a:p>
          <a:p>
            <a:r>
              <a:rPr lang="cs-CZ" altLang="en-US" sz="1800" b="1" dirty="0"/>
              <a:t>Zakopané </a:t>
            </a:r>
          </a:p>
          <a:p>
            <a:pPr lvl="1"/>
            <a:r>
              <a:rPr lang="cs-CZ" altLang="en-US" sz="1400" dirty="0" smtClean="0"/>
              <a:t>zimní </a:t>
            </a:r>
            <a:r>
              <a:rPr lang="cs-CZ" altLang="en-US" sz="1400" dirty="0"/>
              <a:t>hlavní město </a:t>
            </a:r>
            <a:r>
              <a:rPr lang="cs-CZ" altLang="en-US" sz="1400" dirty="0" smtClean="0"/>
              <a:t>Polska</a:t>
            </a:r>
          </a:p>
          <a:p>
            <a:endParaRPr lang="cs-CZ" altLang="en-US" sz="1800" dirty="0" smtClean="0"/>
          </a:p>
          <a:p>
            <a:r>
              <a:rPr lang="cs-CZ" altLang="en-US" sz="1800" b="1" dirty="0" smtClean="0"/>
              <a:t>Slovensko</a:t>
            </a:r>
          </a:p>
          <a:p>
            <a:pPr lvl="1"/>
            <a:r>
              <a:rPr lang="cs-CZ" altLang="en-US" sz="1400" dirty="0"/>
              <a:t>Vnitrozemský stát;</a:t>
            </a:r>
          </a:p>
          <a:p>
            <a:pPr lvl="1"/>
            <a:r>
              <a:rPr lang="cs-CZ" altLang="en-US" sz="1400" dirty="0"/>
              <a:t>Po mnoho století dějiny úzce spjaté s Českou republikou – součást Velkomoravské říše, Českého státu, Rakousko – Uherska, Československa (mimo roky 1939 – 1945), ČSSR, ČSFR</a:t>
            </a:r>
          </a:p>
          <a:p>
            <a:pPr lvl="1"/>
            <a:r>
              <a:rPr lang="cs-CZ" altLang="en-US" sz="1400" dirty="0"/>
              <a:t>V letech 1939 – 1945 Slovenský </a:t>
            </a:r>
            <a:r>
              <a:rPr lang="cs-CZ" altLang="en-US" sz="1400" dirty="0" err="1"/>
              <a:t>štát</a:t>
            </a:r>
            <a:r>
              <a:rPr lang="cs-CZ" altLang="en-US" sz="1400" dirty="0"/>
              <a:t> – spojenec fašistického Německa</a:t>
            </a:r>
          </a:p>
          <a:p>
            <a:pPr lvl="1"/>
            <a:r>
              <a:rPr lang="cs-CZ" altLang="en-US" sz="1400" dirty="0"/>
              <a:t>Od 1.1.1993 samostatný stát</a:t>
            </a:r>
          </a:p>
          <a:p>
            <a:endParaRPr lang="cs-CZ" altLang="en-US" sz="1800" dirty="0"/>
          </a:p>
          <a:p>
            <a:endParaRPr lang="cs-CZ" altLang="en-US" sz="1800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5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Evropa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635646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Evropa se nachází na severní, východní a západní polokouli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Krajní body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SS</a:t>
            </a:r>
            <a:r>
              <a:rPr lang="cs-CZ" dirty="0"/>
              <a:t>: mys </a:t>
            </a:r>
            <a:r>
              <a:rPr lang="cs-CZ" dirty="0" err="1"/>
              <a:t>Nordkinn</a:t>
            </a:r>
            <a:r>
              <a:rPr lang="cs-CZ" dirty="0"/>
              <a:t>  71° 08‘ </a:t>
            </a:r>
            <a:r>
              <a:rPr lang="cs-CZ" dirty="0" err="1"/>
              <a:t>s.z.š</a:t>
            </a:r>
            <a:r>
              <a:rPr lang="cs-CZ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ZZ</a:t>
            </a:r>
            <a:r>
              <a:rPr lang="cs-CZ" dirty="0"/>
              <a:t>: mys  </a:t>
            </a:r>
            <a:r>
              <a:rPr lang="cs-CZ" dirty="0" err="1"/>
              <a:t>Cabo</a:t>
            </a:r>
            <a:r>
              <a:rPr lang="cs-CZ" dirty="0"/>
              <a:t> da </a:t>
            </a:r>
            <a:r>
              <a:rPr lang="cs-CZ" dirty="0" err="1"/>
              <a:t>Roca</a:t>
            </a:r>
            <a:r>
              <a:rPr lang="cs-CZ" dirty="0"/>
              <a:t>  9° 29‘ </a:t>
            </a:r>
            <a:r>
              <a:rPr lang="cs-CZ" dirty="0" err="1"/>
              <a:t>z.z.d</a:t>
            </a:r>
            <a:r>
              <a:rPr lang="cs-CZ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VV</a:t>
            </a:r>
            <a:r>
              <a:rPr lang="cs-CZ" dirty="0"/>
              <a:t>: </a:t>
            </a:r>
            <a:r>
              <a:rPr lang="cs-CZ" dirty="0" err="1"/>
              <a:t>vých</a:t>
            </a:r>
            <a:r>
              <a:rPr lang="cs-CZ" dirty="0"/>
              <a:t>. úpatí Polárního Uralu 67° 20‘ </a:t>
            </a:r>
            <a:r>
              <a:rPr lang="cs-CZ" dirty="0" err="1"/>
              <a:t>v.z.d</a:t>
            </a:r>
            <a:r>
              <a:rPr lang="cs-CZ" dirty="0"/>
              <a:t>.(</a:t>
            </a:r>
            <a:r>
              <a:rPr lang="cs-CZ" dirty="0" err="1"/>
              <a:t>Bajdaracký</a:t>
            </a:r>
            <a:r>
              <a:rPr lang="cs-CZ" dirty="0"/>
              <a:t> </a:t>
            </a:r>
            <a:r>
              <a:rPr lang="cs-CZ" dirty="0" err="1"/>
              <a:t>zál.v</a:t>
            </a:r>
            <a:r>
              <a:rPr lang="cs-CZ" dirty="0"/>
              <a:t> Karském moři)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JJ:mys</a:t>
            </a:r>
            <a:r>
              <a:rPr lang="cs-CZ" dirty="0" smtClean="0"/>
              <a:t> </a:t>
            </a:r>
            <a:r>
              <a:rPr lang="cs-CZ" dirty="0" err="1"/>
              <a:t>Punta</a:t>
            </a:r>
            <a:r>
              <a:rPr lang="cs-CZ" dirty="0"/>
              <a:t> </a:t>
            </a:r>
            <a:r>
              <a:rPr lang="cs-CZ" dirty="0" err="1"/>
              <a:t>Marroqui</a:t>
            </a:r>
            <a:r>
              <a:rPr lang="cs-CZ" dirty="0"/>
              <a:t> 35° 59‘ </a:t>
            </a:r>
            <a:r>
              <a:rPr lang="cs-CZ" dirty="0" err="1" smtClean="0"/>
              <a:t>s.z.š</a:t>
            </a:r>
            <a:r>
              <a:rPr lang="cs-CZ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Evropou </a:t>
            </a:r>
            <a:r>
              <a:rPr lang="cs-CZ" dirty="0"/>
              <a:t>prochází severní polární kruh a nultý (Greenwichský) poledník 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severní </a:t>
            </a:r>
            <a:r>
              <a:rPr lang="cs-CZ" dirty="0"/>
              <a:t>polární kruh </a:t>
            </a:r>
            <a:r>
              <a:rPr lang="cs-CZ" dirty="0" smtClean="0"/>
              <a:t> - Island</a:t>
            </a:r>
            <a:r>
              <a:rPr lang="cs-CZ" dirty="0"/>
              <a:t>, Norsko, Švédsko,  </a:t>
            </a:r>
            <a:r>
              <a:rPr lang="cs-CZ" dirty="0" smtClean="0"/>
              <a:t>Finsko</a:t>
            </a:r>
            <a:r>
              <a:rPr lang="cs-CZ" dirty="0"/>
              <a:t>, </a:t>
            </a:r>
            <a:r>
              <a:rPr lang="cs-CZ" dirty="0" smtClean="0"/>
              <a:t>Rusko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nultý </a:t>
            </a:r>
            <a:r>
              <a:rPr lang="cs-CZ" dirty="0"/>
              <a:t>poledník </a:t>
            </a:r>
            <a:r>
              <a:rPr lang="cs-CZ" dirty="0" smtClean="0"/>
              <a:t>- Velká </a:t>
            </a:r>
            <a:r>
              <a:rPr lang="cs-CZ" dirty="0"/>
              <a:t>Británie, Francie, Španělsko</a:t>
            </a:r>
          </a:p>
          <a:p>
            <a:pPr lvl="1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853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Střední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9582"/>
            <a:ext cx="8496943" cy="3314700"/>
          </a:xfrm>
          <a:noFill/>
          <a:ln/>
        </p:spPr>
        <p:txBody>
          <a:bodyPr/>
          <a:lstStyle/>
          <a:p>
            <a:r>
              <a:rPr lang="cs-CZ" altLang="en-US" sz="1800" dirty="0" smtClean="0"/>
              <a:t>Bratislava hl. město</a:t>
            </a:r>
            <a:endParaRPr lang="cs-CZ" altLang="en-US" sz="1800" dirty="0"/>
          </a:p>
          <a:p>
            <a:pPr lvl="1"/>
            <a:r>
              <a:rPr lang="cs-CZ" altLang="en-US" sz="1400" dirty="0"/>
              <a:t>Bratislavský hrad, Národní divadlo</a:t>
            </a:r>
          </a:p>
          <a:p>
            <a:pPr lvl="1"/>
            <a:r>
              <a:rPr lang="cs-CZ" altLang="en-US" sz="1400" dirty="0"/>
              <a:t>Sídlo prezidenta SR</a:t>
            </a:r>
          </a:p>
          <a:p>
            <a:pPr lvl="1"/>
            <a:r>
              <a:rPr lang="cs-CZ" altLang="en-US" sz="1400" dirty="0"/>
              <a:t>Koupaliště Zlaté </a:t>
            </a:r>
            <a:r>
              <a:rPr lang="cs-CZ" altLang="en-US" sz="1400" dirty="0" err="1"/>
              <a:t>Piesky</a:t>
            </a:r>
            <a:endParaRPr lang="cs-CZ" altLang="en-US" sz="1400" dirty="0"/>
          </a:p>
          <a:p>
            <a:pPr lvl="1"/>
            <a:r>
              <a:rPr lang="cs-CZ" altLang="en-US" sz="1400" dirty="0"/>
              <a:t>Most přes řeku Dunaj s restaurací</a:t>
            </a:r>
          </a:p>
          <a:p>
            <a:r>
              <a:rPr lang="cs-CZ" altLang="en-US" sz="1800" dirty="0"/>
              <a:t>Na Slovensku bylo zřízeno 9 národních parků. Pět z nich bylo vyhlášeno již za Československa a zbývající čtyři vznikly již v samostatném Slovensku.</a:t>
            </a:r>
          </a:p>
          <a:p>
            <a:r>
              <a:rPr lang="cs-CZ" altLang="en-US" sz="1800" dirty="0"/>
              <a:t>Tatranský národní park (Tatranský </a:t>
            </a:r>
            <a:r>
              <a:rPr lang="cs-CZ" altLang="en-US" sz="1800" dirty="0" err="1"/>
              <a:t>národný</a:t>
            </a:r>
            <a:r>
              <a:rPr lang="cs-CZ" altLang="en-US" sz="1800" dirty="0"/>
              <a:t> park, TANAP) </a:t>
            </a:r>
            <a:r>
              <a:rPr lang="cs-CZ" altLang="en-US" sz="1800" dirty="0" smtClean="0"/>
              <a:t>– střediska Poprad, Tatranská Lomnice, Lomnický štít, Štrbské pleso</a:t>
            </a:r>
            <a:endParaRPr lang="cs-CZ" altLang="en-US" sz="1800" dirty="0"/>
          </a:p>
          <a:p>
            <a:r>
              <a:rPr lang="cs-CZ" altLang="en-US" sz="1800" dirty="0"/>
              <a:t>Národní park Nízké Tatry (</a:t>
            </a:r>
            <a:r>
              <a:rPr lang="cs-CZ" altLang="en-US" sz="1800" dirty="0" err="1"/>
              <a:t>Národný</a:t>
            </a:r>
            <a:r>
              <a:rPr lang="cs-CZ" altLang="en-US" sz="1800" dirty="0"/>
              <a:t> park </a:t>
            </a:r>
            <a:r>
              <a:rPr lang="cs-CZ" altLang="en-US" sz="1800" dirty="0" err="1"/>
              <a:t>Nízke</a:t>
            </a:r>
            <a:r>
              <a:rPr lang="cs-CZ" altLang="en-US" sz="1800" dirty="0"/>
              <a:t> Tatry, NAPANT</a:t>
            </a:r>
            <a:r>
              <a:rPr lang="cs-CZ" altLang="en-US" sz="1800" dirty="0" smtClean="0"/>
              <a:t>)</a:t>
            </a:r>
          </a:p>
          <a:p>
            <a:r>
              <a:rPr lang="cs-CZ" altLang="en-US" sz="1800" dirty="0"/>
              <a:t>Národní park Slovenský kras (</a:t>
            </a:r>
            <a:r>
              <a:rPr lang="cs-CZ" altLang="en-US" sz="1800" dirty="0" err="1"/>
              <a:t>Národný</a:t>
            </a:r>
            <a:r>
              <a:rPr lang="cs-CZ" altLang="en-US" sz="1800" dirty="0"/>
              <a:t> park Slovenský kras) 	</a:t>
            </a:r>
            <a:endParaRPr lang="cs-CZ" altLang="en-US" sz="1800" dirty="0" smtClean="0"/>
          </a:p>
          <a:p>
            <a:r>
              <a:rPr lang="cs-CZ" altLang="en-US" sz="1800" dirty="0" smtClean="0"/>
              <a:t>Národní </a:t>
            </a:r>
            <a:r>
              <a:rPr lang="cs-CZ" altLang="en-US" sz="1800" dirty="0"/>
              <a:t>park Velká Fatra (</a:t>
            </a:r>
            <a:r>
              <a:rPr lang="cs-CZ" altLang="en-US" sz="1800" dirty="0" err="1"/>
              <a:t>Národný</a:t>
            </a:r>
            <a:r>
              <a:rPr lang="cs-CZ" altLang="en-US" sz="1800" dirty="0"/>
              <a:t> park </a:t>
            </a:r>
            <a:r>
              <a:rPr lang="cs-CZ" altLang="en-US" sz="1800" dirty="0" err="1"/>
              <a:t>Veľká</a:t>
            </a:r>
            <a:r>
              <a:rPr lang="cs-CZ" altLang="en-US" sz="1800" dirty="0"/>
              <a:t> Fatra)</a:t>
            </a:r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14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Střední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59582"/>
            <a:ext cx="8496943" cy="3314700"/>
          </a:xfrm>
          <a:noFill/>
          <a:ln/>
        </p:spPr>
        <p:txBody>
          <a:bodyPr/>
          <a:lstStyle/>
          <a:p>
            <a:r>
              <a:rPr lang="cs-CZ" altLang="en-US" sz="1800" dirty="0"/>
              <a:t>Lázně </a:t>
            </a:r>
            <a:r>
              <a:rPr lang="cs-CZ" altLang="en-US" sz="1800" dirty="0" smtClean="0"/>
              <a:t>Piešťany, Lázně </a:t>
            </a:r>
            <a:r>
              <a:rPr lang="cs-CZ" altLang="en-US" sz="1800" dirty="0"/>
              <a:t>Turčianské </a:t>
            </a:r>
            <a:r>
              <a:rPr lang="cs-CZ" altLang="en-US" sz="1800" dirty="0" smtClean="0"/>
              <a:t>Teplice, Bardejovské </a:t>
            </a:r>
            <a:r>
              <a:rPr lang="cs-CZ" altLang="en-US" sz="1800" dirty="0" err="1" smtClean="0"/>
              <a:t>Kúpele</a:t>
            </a:r>
            <a:r>
              <a:rPr lang="cs-CZ" altLang="en-US" sz="1800" dirty="0" smtClean="0"/>
              <a:t>, Termální </a:t>
            </a:r>
            <a:r>
              <a:rPr lang="cs-CZ" altLang="en-US" sz="1800" dirty="0"/>
              <a:t>lázně </a:t>
            </a:r>
            <a:r>
              <a:rPr lang="cs-CZ" altLang="en-US" sz="1800" dirty="0" smtClean="0"/>
              <a:t>Bojnice, Lázně </a:t>
            </a:r>
            <a:r>
              <a:rPr lang="cs-CZ" altLang="en-US" sz="1800" dirty="0" err="1" smtClean="0"/>
              <a:t>Sliač</a:t>
            </a:r>
            <a:r>
              <a:rPr lang="cs-CZ" altLang="en-US" sz="1800" dirty="0" smtClean="0"/>
              <a:t>, Lázně </a:t>
            </a:r>
            <a:r>
              <a:rPr lang="cs-CZ" altLang="en-US" sz="1800" dirty="0" err="1"/>
              <a:t>Rajecké</a:t>
            </a:r>
            <a:r>
              <a:rPr lang="cs-CZ" altLang="en-US" sz="1800" dirty="0"/>
              <a:t> </a:t>
            </a:r>
            <a:r>
              <a:rPr lang="cs-CZ" altLang="en-US" sz="1800" dirty="0" smtClean="0"/>
              <a:t>Teplice, Lázně </a:t>
            </a:r>
            <a:r>
              <a:rPr lang="cs-CZ" altLang="en-US" sz="1800" dirty="0" err="1" smtClean="0"/>
              <a:t>Smrdáky</a:t>
            </a:r>
            <a:r>
              <a:rPr lang="cs-CZ" altLang="en-US" sz="1800" dirty="0" smtClean="0"/>
              <a:t>, Trenčianské Teplice</a:t>
            </a:r>
          </a:p>
          <a:p>
            <a:endParaRPr lang="cs-CZ" altLang="en-US" sz="1800" b="1" dirty="0" smtClean="0"/>
          </a:p>
          <a:p>
            <a:r>
              <a:rPr lang="cs-CZ" altLang="en-US" sz="1800" b="1" dirty="0" smtClean="0"/>
              <a:t>Maďarsko</a:t>
            </a:r>
          </a:p>
          <a:p>
            <a:pPr lvl="1"/>
            <a:r>
              <a:rPr lang="cs-CZ" altLang="en-US" sz="1400" dirty="0"/>
              <a:t>Vnitrozemský stát;</a:t>
            </a:r>
          </a:p>
          <a:p>
            <a:pPr lvl="1"/>
            <a:r>
              <a:rPr lang="cs-CZ" altLang="en-US" sz="1400" dirty="0"/>
              <a:t>Jedna z nejnavštěvovanějších zemí </a:t>
            </a:r>
            <a:r>
              <a:rPr lang="cs-CZ" altLang="en-US" sz="1400" dirty="0" smtClean="0"/>
              <a:t>světa;</a:t>
            </a:r>
          </a:p>
          <a:p>
            <a:pPr lvl="1"/>
            <a:r>
              <a:rPr lang="cs-CZ" altLang="en-US" sz="1800" dirty="0" smtClean="0"/>
              <a:t>Za </a:t>
            </a:r>
            <a:r>
              <a:rPr lang="cs-CZ" altLang="en-US" sz="1800" dirty="0"/>
              <a:t>svou popularitu vděčí úžasné kultuře, která se vytvářela po celé generace – folklór a památky = největší kulturní dědictví maďarského </a:t>
            </a:r>
            <a:r>
              <a:rPr lang="cs-CZ" altLang="en-US" sz="1800" dirty="0" smtClean="0"/>
              <a:t>národa</a:t>
            </a:r>
          </a:p>
          <a:p>
            <a:pPr lvl="1"/>
            <a:r>
              <a:rPr lang="cs-CZ" altLang="en-US" sz="1800" dirty="0" smtClean="0"/>
              <a:t>Symbolem </a:t>
            </a:r>
            <a:r>
              <a:rPr lang="cs-CZ" altLang="en-US" sz="1800" dirty="0"/>
              <a:t>Maďarska se stala paprika, je to země dobrého vína a minerálních </a:t>
            </a:r>
            <a:r>
              <a:rPr lang="cs-CZ" altLang="en-US" sz="1800" dirty="0" smtClean="0"/>
              <a:t>pramenů</a:t>
            </a:r>
          </a:p>
          <a:p>
            <a:pPr lvl="1"/>
            <a:r>
              <a:rPr lang="cs-CZ" altLang="en-US" sz="1800" dirty="0" smtClean="0"/>
              <a:t>S </a:t>
            </a:r>
            <a:r>
              <a:rPr lang="cs-CZ" altLang="en-US" sz="1800" dirty="0"/>
              <a:t>Českou republikou má společnou část dějin – jako součást Rakousko – Uherské říše</a:t>
            </a:r>
          </a:p>
          <a:p>
            <a:endParaRPr lang="cs-CZ" altLang="en-US" sz="1800" b="1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2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Střední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885201"/>
            <a:ext cx="8784976" cy="3314700"/>
          </a:xfrm>
          <a:noFill/>
          <a:ln/>
        </p:spPr>
        <p:txBody>
          <a:bodyPr/>
          <a:lstStyle/>
          <a:p>
            <a:r>
              <a:rPr lang="cs-CZ" altLang="en-US" sz="1800" b="1" dirty="0"/>
              <a:t>Balaton</a:t>
            </a:r>
            <a:r>
              <a:rPr lang="cs-CZ" altLang="en-US" sz="1800" dirty="0"/>
              <a:t> </a:t>
            </a:r>
          </a:p>
          <a:p>
            <a:pPr lvl="1"/>
            <a:r>
              <a:rPr lang="cs-CZ" altLang="en-US" sz="1400" dirty="0" smtClean="0"/>
              <a:t>považován </a:t>
            </a:r>
            <a:r>
              <a:rPr lang="cs-CZ" altLang="en-US" sz="1400" dirty="0"/>
              <a:t>za moře Maďarska</a:t>
            </a:r>
          </a:p>
          <a:p>
            <a:pPr lvl="1"/>
            <a:r>
              <a:rPr lang="cs-CZ" altLang="en-US" sz="1400" dirty="0"/>
              <a:t>Ráj rybářů, vodních sportů</a:t>
            </a:r>
          </a:p>
          <a:p>
            <a:pPr lvl="1"/>
            <a:r>
              <a:rPr lang="cs-CZ" altLang="en-US" sz="1400" dirty="0"/>
              <a:t>Hlavní centrum letní </a:t>
            </a:r>
            <a:r>
              <a:rPr lang="cs-CZ" altLang="en-US" sz="1400" dirty="0" smtClean="0"/>
              <a:t>rekreace</a:t>
            </a:r>
          </a:p>
          <a:p>
            <a:r>
              <a:rPr lang="cs-CZ" altLang="en-US" sz="1800" b="1" dirty="0" smtClean="0"/>
              <a:t>Budapešť </a:t>
            </a:r>
            <a:r>
              <a:rPr lang="cs-CZ" altLang="en-US" sz="1800" dirty="0" smtClean="0"/>
              <a:t> </a:t>
            </a:r>
          </a:p>
          <a:p>
            <a:pPr lvl="1"/>
            <a:r>
              <a:rPr lang="cs-CZ" altLang="en-US" sz="1400" dirty="0" smtClean="0"/>
              <a:t>jedna </a:t>
            </a:r>
            <a:r>
              <a:rPr lang="cs-CZ" altLang="en-US" sz="1400" dirty="0"/>
              <a:t>z největších a nejkrásnějších metropolí Evropy – Parlament, Rybářská bašta, Budínský hrad, lázně</a:t>
            </a:r>
          </a:p>
          <a:p>
            <a:r>
              <a:rPr lang="cs-CZ" altLang="en-US" sz="1800" b="1" dirty="0" smtClean="0"/>
              <a:t>Lázně</a:t>
            </a:r>
          </a:p>
          <a:p>
            <a:pPr lvl="1"/>
            <a:r>
              <a:rPr lang="cs-CZ" altLang="en-US" sz="1600" dirty="0" smtClean="0"/>
              <a:t>termální </a:t>
            </a:r>
            <a:r>
              <a:rPr lang="cs-CZ" altLang="en-US" sz="1600" dirty="0"/>
              <a:t>voda se dostává na povrch přes 1372 vrtů,</a:t>
            </a:r>
          </a:p>
          <a:p>
            <a:pPr lvl="1"/>
            <a:r>
              <a:rPr lang="cs-CZ" altLang="en-US" sz="1600" dirty="0"/>
              <a:t>v této chvíli na území státu provozu celkem 385 lázní a termálních koupališť,</a:t>
            </a:r>
          </a:p>
          <a:p>
            <a:pPr lvl="1"/>
            <a:r>
              <a:rPr lang="cs-CZ" altLang="en-US" sz="1600" dirty="0"/>
              <a:t>z toho na mapě zobrazujeme pouze 116 lázní a termálních koupališť, </a:t>
            </a:r>
            <a:endParaRPr lang="cs-CZ" altLang="en-US" sz="1600" dirty="0" smtClean="0"/>
          </a:p>
          <a:p>
            <a:pPr lvl="1"/>
            <a:r>
              <a:rPr lang="cs-CZ" altLang="en-US" sz="1600" dirty="0" smtClean="0"/>
              <a:t>již </a:t>
            </a:r>
            <a:r>
              <a:rPr lang="cs-CZ" altLang="en-US" sz="1600" dirty="0"/>
              <a:t>nyní je evidováno celkem 207 léčivých vod a klasifikaci termální lázně/léčivé lázně vlastní v Maďarsku již 70 </a:t>
            </a:r>
            <a:r>
              <a:rPr lang="cs-CZ" altLang="en-US" sz="1600" dirty="0" smtClean="0"/>
              <a:t>míst, minerálních </a:t>
            </a:r>
            <a:r>
              <a:rPr lang="cs-CZ" altLang="en-US" sz="1600" dirty="0"/>
              <a:t>vod je celkem 224 druhů,</a:t>
            </a:r>
          </a:p>
          <a:p>
            <a:endParaRPr lang="cs-CZ" altLang="en-US" sz="1800" dirty="0"/>
          </a:p>
          <a:p>
            <a:endParaRPr lang="cs-CZ" altLang="en-US" sz="1800" dirty="0"/>
          </a:p>
          <a:p>
            <a:endParaRPr lang="cs-CZ" altLang="en-US" sz="1800" b="1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04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Východní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9278"/>
            <a:ext cx="8784976" cy="3314700"/>
          </a:xfrm>
          <a:noFill/>
          <a:ln/>
        </p:spPr>
        <p:txBody>
          <a:bodyPr/>
          <a:lstStyle/>
          <a:p>
            <a:r>
              <a:rPr lang="cs-CZ" altLang="en-US" sz="1800" dirty="0"/>
              <a:t>Východní Evropa je východní část Evropy. Použití termínu je nestálé a je velmi závislé na kontextu. Do východní Evropy obvykle spadá Ukrajina, evropská část Ruska, Bělorusko a Moldavsko a malými částmi svého území zasahují také státy Ázerbájdžán, Gruzie a Kazachstán. </a:t>
            </a:r>
          </a:p>
          <a:p>
            <a:r>
              <a:rPr lang="cs-CZ" altLang="en-US" sz="1800" dirty="0"/>
              <a:t>Krajinu východní Evropy vyznačuje východoevropská rovina, rozléhající se až k pohoří Uralu a řece Uralu, které na jejím východě dělí Evropu od Asie a na severu k Severnímu moři</a:t>
            </a:r>
            <a:r>
              <a:rPr lang="cs-CZ" altLang="en-US" sz="1800" dirty="0" smtClean="0"/>
              <a:t>.</a:t>
            </a:r>
          </a:p>
          <a:p>
            <a:r>
              <a:rPr lang="cs-CZ" altLang="en-US" sz="1800" b="1" dirty="0" smtClean="0"/>
              <a:t>Ukrajina</a:t>
            </a:r>
            <a:endParaRPr lang="cs-CZ" altLang="en-US" sz="1800" b="1" dirty="0"/>
          </a:p>
          <a:p>
            <a:pPr lvl="1"/>
            <a:r>
              <a:rPr lang="cs-CZ" altLang="en-US" sz="1400" dirty="0"/>
              <a:t>Kyjev je hlavním městem Ukrajiny a jedním z nejstarších měst východní Evropy. Už několik dlouhých let sebevědomě popírá stereotyp nudné, sovětské metropole</a:t>
            </a:r>
          </a:p>
          <a:p>
            <a:pPr lvl="1"/>
            <a:r>
              <a:rPr lang="cs-CZ" altLang="en-US" sz="1400" b="1" dirty="0"/>
              <a:t>Klášter </a:t>
            </a:r>
            <a:r>
              <a:rPr lang="cs-CZ" altLang="en-US" sz="1400" b="1" dirty="0" err="1"/>
              <a:t>Kyiv</a:t>
            </a:r>
            <a:r>
              <a:rPr lang="cs-CZ" altLang="en-US" sz="1400" b="1" dirty="0"/>
              <a:t> </a:t>
            </a:r>
            <a:r>
              <a:rPr lang="cs-CZ" altLang="en-US" sz="1400" b="1" dirty="0" err="1"/>
              <a:t>Pechersk</a:t>
            </a:r>
            <a:r>
              <a:rPr lang="cs-CZ" altLang="en-US" sz="1400" b="1" dirty="0"/>
              <a:t> Lavra</a:t>
            </a:r>
            <a:r>
              <a:rPr lang="cs-CZ" altLang="en-US" sz="1400" dirty="0"/>
              <a:t>: Jedno z bezpochyby nejoblíbenějších a nejnavštěvovanějších míst celého </a:t>
            </a:r>
            <a:r>
              <a:rPr lang="cs-CZ" altLang="en-US" sz="1400" dirty="0" smtClean="0"/>
              <a:t>Kyjeva, je </a:t>
            </a:r>
            <a:r>
              <a:rPr lang="cs-CZ" altLang="en-US" sz="1400" dirty="0"/>
              <a:t>součástí seznamu Světového dědictví UNESCO. </a:t>
            </a:r>
            <a:endParaRPr lang="cs-CZ" altLang="en-US" sz="1400" dirty="0" smtClean="0"/>
          </a:p>
          <a:p>
            <a:pPr lvl="1"/>
            <a:r>
              <a:rPr lang="cs-CZ" altLang="en-US" sz="1400" b="1" dirty="0" err="1"/>
              <a:t>Sofijivka</a:t>
            </a:r>
            <a:r>
              <a:rPr lang="cs-CZ" altLang="en-US" sz="1400" b="1" dirty="0"/>
              <a:t> </a:t>
            </a:r>
            <a:r>
              <a:rPr lang="cs-CZ" altLang="en-US" sz="1400" dirty="0"/>
              <a:t>— parkový komplex v </a:t>
            </a:r>
            <a:r>
              <a:rPr lang="cs-CZ" altLang="en-US" sz="1400" dirty="0" err="1"/>
              <a:t>Umani</a:t>
            </a:r>
            <a:r>
              <a:rPr lang="cs-CZ" altLang="en-US" sz="1400" dirty="0"/>
              <a:t>, </a:t>
            </a:r>
            <a:r>
              <a:rPr lang="cs-CZ" altLang="en-US" sz="1400" dirty="0" err="1"/>
              <a:t>Čerkaská</a:t>
            </a:r>
            <a:r>
              <a:rPr lang="cs-CZ" altLang="en-US" sz="1400" dirty="0"/>
              <a:t> </a:t>
            </a:r>
            <a:r>
              <a:rPr lang="cs-CZ" altLang="en-US" sz="1400" dirty="0" smtClean="0"/>
              <a:t>oblast</a:t>
            </a:r>
          </a:p>
          <a:p>
            <a:pPr lvl="1"/>
            <a:r>
              <a:rPr lang="cs-CZ" altLang="en-US" sz="1400" b="1" dirty="0"/>
              <a:t>historický komplex v Kamenci Podolském, </a:t>
            </a:r>
            <a:r>
              <a:rPr lang="cs-CZ" altLang="en-US" sz="1400" dirty="0" err="1"/>
              <a:t>Chmelnycká</a:t>
            </a:r>
            <a:r>
              <a:rPr lang="cs-CZ" altLang="en-US" sz="1400" dirty="0"/>
              <a:t> oblast</a:t>
            </a:r>
          </a:p>
          <a:p>
            <a:endParaRPr lang="cs-CZ" altLang="en-US" sz="1800" b="1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118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Východní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9278"/>
            <a:ext cx="8784976" cy="3314700"/>
          </a:xfrm>
          <a:noFill/>
          <a:ln/>
        </p:spPr>
        <p:txBody>
          <a:bodyPr/>
          <a:lstStyle/>
          <a:p>
            <a:r>
              <a:rPr lang="cs-CZ" altLang="en-US" sz="1800" b="1" dirty="0" smtClean="0"/>
              <a:t>Bělorusko</a:t>
            </a:r>
            <a:endParaRPr lang="cs-CZ" altLang="en-US" sz="1400" b="1" dirty="0"/>
          </a:p>
          <a:p>
            <a:pPr lvl="1"/>
            <a:r>
              <a:rPr lang="cs-CZ" sz="1400" b="1" dirty="0"/>
              <a:t>Minsk</a:t>
            </a:r>
            <a:r>
              <a:rPr lang="cs-CZ" sz="1400" dirty="0"/>
              <a:t> je starší než například ruská Moskva nebo německý Berlín, teprve v roce 1991 se však stal hlavním městem nezávislého Běloruska. Do té doby bylo Bělorusko vždy součástí větších územních celků: Kyjevské Rusi, Velikého knížectví litevského, polského království, carského Ruska nebo Sovětského svazu. Bělorusko má za sebou opravdu spletitou a ne zrovna pompézní historii</a:t>
            </a:r>
            <a:r>
              <a:rPr lang="cs-CZ" sz="1400" dirty="0" smtClean="0"/>
              <a:t>.</a:t>
            </a:r>
          </a:p>
          <a:p>
            <a:pPr lvl="1"/>
            <a:r>
              <a:rPr lang="cs-CZ" sz="1400" dirty="0"/>
              <a:t>Nejstarším kostelem v Minsku je </a:t>
            </a:r>
            <a:r>
              <a:rPr lang="cs-CZ" sz="1400" b="1" dirty="0"/>
              <a:t>kostel sv. Máří Magdalény</a:t>
            </a:r>
            <a:r>
              <a:rPr lang="cs-CZ" sz="1400" dirty="0"/>
              <a:t>. Malá církevní stavba s kaplí je součástí širšího modernizovaného komplexu s několika kupolemi v typicky ruském stylu. Z dalších církevních památek můžeme jmenovat římskokatolickou </a:t>
            </a:r>
            <a:r>
              <a:rPr lang="cs-CZ" sz="1400" b="1" dirty="0"/>
              <a:t>katedrálu Panny Marie </a:t>
            </a:r>
            <a:r>
              <a:rPr lang="cs-CZ" sz="1400" dirty="0"/>
              <a:t>nebo </a:t>
            </a:r>
            <a:r>
              <a:rPr lang="cs-CZ" sz="1400" b="1" dirty="0"/>
              <a:t>chrám svatého Alexandra Něvského</a:t>
            </a:r>
            <a:r>
              <a:rPr lang="cs-CZ" sz="1400" dirty="0" smtClean="0"/>
              <a:t>.</a:t>
            </a:r>
          </a:p>
          <a:p>
            <a:pPr lvl="1"/>
            <a:r>
              <a:rPr lang="cs-CZ" sz="1400" b="1" dirty="0" err="1"/>
              <a:t>Bělověžský</a:t>
            </a:r>
            <a:r>
              <a:rPr lang="cs-CZ" sz="1400" b="1" dirty="0"/>
              <a:t> prales</a:t>
            </a:r>
            <a:r>
              <a:rPr lang="cs-CZ" sz="1400" dirty="0"/>
              <a:t> se rozkládá na celkové ploše 1 250 km</a:t>
            </a:r>
            <a:r>
              <a:rPr lang="cs-CZ" sz="1400" baseline="30000" dirty="0"/>
              <a:t>2</a:t>
            </a:r>
            <a:r>
              <a:rPr lang="cs-CZ" sz="1400" dirty="0"/>
              <a:t> na hranici Polska a Běloruska, přičemž velikost </a:t>
            </a:r>
            <a:r>
              <a:rPr lang="cs-CZ" sz="1400" b="1" dirty="0"/>
              <a:t>národního parku</a:t>
            </a:r>
            <a:r>
              <a:rPr lang="cs-CZ" sz="1400" dirty="0"/>
              <a:t> na běloruském území je přibližně 90 tis. hektarů. Název rezervace souvisí s městem </a:t>
            </a:r>
            <a:r>
              <a:rPr lang="cs-CZ" sz="1400" dirty="0" err="1"/>
              <a:t>Kameněc</a:t>
            </a:r>
            <a:r>
              <a:rPr lang="cs-CZ" sz="1400" dirty="0"/>
              <a:t> vybudovaném ve 13. století, ve němž dodnes stojí </a:t>
            </a:r>
            <a:r>
              <a:rPr lang="cs-CZ" sz="1400" b="1" dirty="0"/>
              <a:t>strážní „</a:t>
            </a:r>
            <a:r>
              <a:rPr lang="cs-CZ" sz="1400" b="1" dirty="0" err="1"/>
              <a:t>Kameněcká</a:t>
            </a:r>
            <a:r>
              <a:rPr lang="cs-CZ" sz="1400" b="1" dirty="0"/>
              <a:t>“</a:t>
            </a:r>
            <a:r>
              <a:rPr lang="cs-CZ" sz="1400" dirty="0"/>
              <a:t> nebo </a:t>
            </a:r>
            <a:r>
              <a:rPr lang="cs-CZ" sz="1400" b="1" dirty="0"/>
              <a:t>Bílá věž</a:t>
            </a:r>
            <a:r>
              <a:rPr lang="cs-CZ" sz="1400" dirty="0"/>
              <a:t>. Na Seznam světového kulturního a přírodního dědictví UNESCO byl </a:t>
            </a:r>
            <a:r>
              <a:rPr lang="cs-CZ" sz="1400" dirty="0" err="1"/>
              <a:t>Bělověžský</a:t>
            </a:r>
            <a:r>
              <a:rPr lang="cs-CZ" sz="1400" dirty="0"/>
              <a:t> prales zapsán již v roce 1979</a:t>
            </a:r>
            <a:r>
              <a:rPr lang="cs-CZ" sz="1400" dirty="0" smtClean="0"/>
              <a:t>.</a:t>
            </a:r>
          </a:p>
          <a:p>
            <a:pPr lvl="1"/>
            <a:r>
              <a:rPr lang="cs-CZ" sz="1400" dirty="0"/>
              <a:t>Na hranici s Polskem leží </a:t>
            </a:r>
            <a:r>
              <a:rPr lang="cs-CZ" sz="1400" b="1" dirty="0"/>
              <a:t>město Brest</a:t>
            </a:r>
            <a:r>
              <a:rPr lang="cs-CZ" sz="1400" dirty="0"/>
              <a:t>, jehož celá historie je spjata s vojenskými vpády a válkami, proto zde byla v letech 1836-1842 postavena </a:t>
            </a:r>
            <a:r>
              <a:rPr lang="cs-CZ" sz="1400" b="1" dirty="0"/>
              <a:t>pevnost</a:t>
            </a:r>
            <a:r>
              <a:rPr lang="cs-CZ" sz="1400" dirty="0"/>
              <a:t>. Na počátku 20. století se Brest stal pevností 1. třídy s řadou budov, bran a důstojnických domů. Za zmínku bezesporu stojí </a:t>
            </a:r>
            <a:r>
              <a:rPr lang="cs-CZ" sz="1400" b="1" dirty="0"/>
              <a:t>budova tzv. Bílého </a:t>
            </a:r>
            <a:r>
              <a:rPr lang="cs-CZ" sz="1400" b="1" dirty="0" smtClean="0"/>
              <a:t>paláce.</a:t>
            </a:r>
            <a:endParaRPr lang="cs-CZ" altLang="en-US" sz="1400" b="1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74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Východní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9278"/>
            <a:ext cx="8784976" cy="3314700"/>
          </a:xfrm>
          <a:noFill/>
          <a:ln/>
        </p:spPr>
        <p:txBody>
          <a:bodyPr/>
          <a:lstStyle/>
          <a:p>
            <a:r>
              <a:rPr lang="cs-CZ" altLang="en-US" sz="1800" b="1" dirty="0" smtClean="0"/>
              <a:t>Moldavsko</a:t>
            </a:r>
          </a:p>
          <a:p>
            <a:pPr lvl="1"/>
            <a:r>
              <a:rPr lang="cs-CZ" altLang="en-US" sz="1400" b="1" dirty="0"/>
              <a:t>Klášter </a:t>
            </a:r>
            <a:r>
              <a:rPr lang="cs-CZ" altLang="en-US" sz="1400" b="1" dirty="0" err="1"/>
              <a:t>Tipova</a:t>
            </a:r>
            <a:r>
              <a:rPr lang="cs-CZ" altLang="en-US" sz="1400" b="1" dirty="0"/>
              <a:t> (</a:t>
            </a:r>
            <a:r>
              <a:rPr lang="cs-CZ" altLang="en-US" sz="1400" b="1" dirty="0" err="1"/>
              <a:t>Tipova</a:t>
            </a:r>
            <a:r>
              <a:rPr lang="cs-CZ" altLang="en-US" sz="1400" b="1" dirty="0"/>
              <a:t> </a:t>
            </a:r>
            <a:r>
              <a:rPr lang="cs-CZ" altLang="en-US" sz="1400" b="1" dirty="0" smtClean="0"/>
              <a:t>Monastery) - </a:t>
            </a:r>
            <a:r>
              <a:rPr lang="cs-CZ" altLang="en-US" sz="1400" dirty="0" smtClean="0"/>
              <a:t>Skalní </a:t>
            </a:r>
            <a:r>
              <a:rPr lang="cs-CZ" altLang="en-US" sz="1400" dirty="0"/>
              <a:t>klášter se nachází na okraji stejnojmenné vesnice. Jedná se o největší ortodoxní jeskynní klášter ve Východní Evropě, který je tvořen 20 komůrkami ve třech podlažích</a:t>
            </a:r>
            <a:r>
              <a:rPr lang="cs-CZ" altLang="en-US" sz="1400" dirty="0" smtClean="0"/>
              <a:t>.</a:t>
            </a:r>
            <a:r>
              <a:rPr lang="cs-CZ" sz="1400" b="1" dirty="0"/>
              <a:t> Klášter </a:t>
            </a:r>
            <a:r>
              <a:rPr lang="cs-CZ" sz="1400" b="1" dirty="0" err="1"/>
              <a:t>Tipova</a:t>
            </a:r>
            <a:r>
              <a:rPr lang="cs-CZ" sz="1400" dirty="0"/>
              <a:t> je bezpochyby jednou z nejnavštěvovanějších a nejpopulárnějších atrakcí Moldavska</a:t>
            </a:r>
            <a:r>
              <a:rPr lang="cs-CZ" sz="1400" dirty="0" smtClean="0"/>
              <a:t>.</a:t>
            </a:r>
          </a:p>
          <a:p>
            <a:pPr lvl="1"/>
            <a:r>
              <a:rPr lang="cs-CZ" altLang="en-US" sz="1400" b="1" dirty="0"/>
              <a:t>Jeskyně Emil </a:t>
            </a:r>
            <a:r>
              <a:rPr lang="cs-CZ" altLang="en-US" sz="1400" b="1" dirty="0" err="1"/>
              <a:t>Racovita</a:t>
            </a:r>
            <a:r>
              <a:rPr lang="cs-CZ" altLang="en-US" sz="1400" b="1" dirty="0"/>
              <a:t> (Emil </a:t>
            </a:r>
            <a:r>
              <a:rPr lang="cs-CZ" altLang="en-US" sz="1400" b="1" dirty="0" err="1"/>
              <a:t>Racovita</a:t>
            </a:r>
            <a:r>
              <a:rPr lang="cs-CZ" altLang="en-US" sz="1400" b="1" dirty="0"/>
              <a:t> </a:t>
            </a:r>
            <a:r>
              <a:rPr lang="cs-CZ" altLang="en-US" sz="1400" b="1" dirty="0" err="1" smtClean="0"/>
              <a:t>Cave</a:t>
            </a:r>
            <a:r>
              <a:rPr lang="cs-CZ" altLang="en-US" sz="1400" b="1" dirty="0" smtClean="0"/>
              <a:t>) </a:t>
            </a:r>
            <a:r>
              <a:rPr lang="cs-CZ" altLang="en-US" sz="1400" dirty="0" smtClean="0"/>
              <a:t>- Jedná </a:t>
            </a:r>
            <a:r>
              <a:rPr lang="cs-CZ" altLang="en-US" sz="1400" dirty="0"/>
              <a:t>se o šestou největší vápencovou jeskyni na světě a třetí na území Evropy. </a:t>
            </a:r>
            <a:endParaRPr lang="cs-CZ" altLang="en-US" sz="1400" dirty="0" smtClean="0"/>
          </a:p>
          <a:p>
            <a:pPr lvl="1"/>
            <a:r>
              <a:rPr lang="cs-CZ" altLang="en-US" sz="1400" b="1" dirty="0"/>
              <a:t>V podzemí městečka </a:t>
            </a:r>
            <a:r>
              <a:rPr lang="cs-CZ" altLang="en-US" sz="1400" b="1" dirty="0" err="1"/>
              <a:t>Cricova</a:t>
            </a:r>
            <a:r>
              <a:rPr lang="cs-CZ" altLang="en-US" sz="1400" b="1" dirty="0"/>
              <a:t> </a:t>
            </a:r>
            <a:r>
              <a:rPr lang="cs-CZ" altLang="en-US" sz="1400" dirty="0"/>
              <a:t>se nachází největší vinné sklepy na světě s délkou chodeb až 120 km. </a:t>
            </a:r>
            <a:endParaRPr lang="cs-CZ" altLang="en-US" sz="1400" dirty="0" smtClean="0"/>
          </a:p>
          <a:p>
            <a:pPr lvl="1"/>
            <a:r>
              <a:rPr lang="cs-CZ" altLang="en-US" sz="1400" b="1" dirty="0"/>
              <a:t>Přírodní rezervace </a:t>
            </a:r>
            <a:r>
              <a:rPr lang="cs-CZ" altLang="en-US" sz="1400" b="1" dirty="0" err="1"/>
              <a:t>Codru</a:t>
            </a:r>
            <a:r>
              <a:rPr lang="cs-CZ" altLang="en-US" sz="1400" b="1" dirty="0"/>
              <a:t> (</a:t>
            </a:r>
            <a:r>
              <a:rPr lang="cs-CZ" altLang="en-US" sz="1400" b="1" dirty="0" err="1"/>
              <a:t>Codru</a:t>
            </a:r>
            <a:r>
              <a:rPr lang="cs-CZ" altLang="en-US" sz="1400" b="1" dirty="0"/>
              <a:t> Natural </a:t>
            </a:r>
            <a:r>
              <a:rPr lang="cs-CZ" altLang="en-US" sz="1400" b="1" dirty="0" err="1" smtClean="0"/>
              <a:t>Reservation</a:t>
            </a:r>
            <a:r>
              <a:rPr lang="cs-CZ" altLang="en-US" sz="1400" b="1" dirty="0" smtClean="0"/>
              <a:t>) </a:t>
            </a:r>
            <a:r>
              <a:rPr lang="cs-CZ" altLang="en-US" sz="1400" dirty="0" smtClean="0"/>
              <a:t>- Jedná </a:t>
            </a:r>
            <a:r>
              <a:rPr lang="cs-CZ" altLang="en-US" sz="1400" dirty="0"/>
              <a:t>se o nejpopulárnější a zároveň nejstarší rezervaci v zemi. </a:t>
            </a:r>
            <a:r>
              <a:rPr lang="cs-CZ" altLang="en-US" sz="1400" dirty="0" err="1"/>
              <a:t>Codru</a:t>
            </a:r>
            <a:r>
              <a:rPr lang="cs-CZ" altLang="en-US" sz="1400" dirty="0"/>
              <a:t> leží v centru Moldavska tvořena spoustou roklí a nádherných údolí.</a:t>
            </a:r>
          </a:p>
          <a:p>
            <a:pPr lvl="1"/>
            <a:r>
              <a:rPr lang="cs-CZ" altLang="en-US" sz="1400" b="1" dirty="0" err="1" smtClean="0"/>
              <a:t>Saharna</a:t>
            </a:r>
            <a:r>
              <a:rPr lang="cs-CZ" altLang="en-US" sz="1400" dirty="0" smtClean="0"/>
              <a:t> - Po </a:t>
            </a:r>
            <a:r>
              <a:rPr lang="cs-CZ" altLang="en-US" sz="1400" dirty="0"/>
              <a:t>návštěvě této malé vesnice většina turistů tvrdí, že by se sem rádi jednoho dne vrátili. Nachází se v ní nejen Klášter Nejsvětější trojice (</a:t>
            </a:r>
            <a:r>
              <a:rPr lang="cs-CZ" altLang="en-US" sz="1400" dirty="0" err="1"/>
              <a:t>The</a:t>
            </a:r>
            <a:r>
              <a:rPr lang="cs-CZ" altLang="en-US" sz="1400" dirty="0"/>
              <a:t> </a:t>
            </a:r>
            <a:r>
              <a:rPr lang="cs-CZ" altLang="en-US" sz="1400" dirty="0" err="1"/>
              <a:t>Holy</a:t>
            </a:r>
            <a:r>
              <a:rPr lang="cs-CZ" altLang="en-US" sz="1400" dirty="0"/>
              <a:t> </a:t>
            </a:r>
            <a:r>
              <a:rPr lang="cs-CZ" altLang="en-US" sz="1400" dirty="0" err="1"/>
              <a:t>Trinity</a:t>
            </a:r>
            <a:r>
              <a:rPr lang="cs-CZ" altLang="en-US" sz="1400" dirty="0"/>
              <a:t> Monastery), ale i dech beroucí příroda v okolí. Ticho a klid prostupuje celým místem – po chvílí i návštěvníky. </a:t>
            </a:r>
            <a:r>
              <a:rPr lang="cs-CZ" altLang="en-US" sz="1400" dirty="0" err="1"/>
              <a:t>Saharna</a:t>
            </a:r>
            <a:r>
              <a:rPr lang="cs-CZ" altLang="en-US" sz="1400" dirty="0"/>
              <a:t> je pro Moldavany významné poutní místo. </a:t>
            </a:r>
            <a:r>
              <a:rPr lang="cs-CZ" altLang="en-US" sz="1400" dirty="0" smtClean="0"/>
              <a:t>V </a:t>
            </a:r>
            <a:r>
              <a:rPr lang="cs-CZ" altLang="en-US" sz="1400" dirty="0"/>
              <a:t>okolí nachází stejnojmenná řeka s celkem 22 vodopády z nichž nejznámější je </a:t>
            </a:r>
            <a:r>
              <a:rPr lang="cs-CZ" altLang="en-US" sz="1400" b="1" dirty="0"/>
              <a:t>vodopád </a:t>
            </a:r>
            <a:r>
              <a:rPr lang="cs-CZ" altLang="en-US" sz="1400" b="1" dirty="0" err="1"/>
              <a:t>Gipsy</a:t>
            </a:r>
            <a:r>
              <a:rPr lang="cs-CZ" altLang="en-US" sz="1400" b="1" dirty="0"/>
              <a:t> Hole</a:t>
            </a:r>
            <a:r>
              <a:rPr lang="cs-CZ" altLang="en-US" sz="1400" b="1" dirty="0" smtClean="0"/>
              <a:t>.</a:t>
            </a:r>
          </a:p>
          <a:p>
            <a:pPr lvl="1"/>
            <a:r>
              <a:rPr lang="cs-CZ" altLang="en-US" sz="1400" b="1" dirty="0" err="1"/>
              <a:t>Curchi</a:t>
            </a:r>
            <a:r>
              <a:rPr lang="cs-CZ" altLang="en-US" sz="1400" b="1" dirty="0"/>
              <a:t> </a:t>
            </a:r>
            <a:r>
              <a:rPr lang="cs-CZ" altLang="en-US" sz="1400" dirty="0"/>
              <a:t>byl vyhlášen za nejkrásnější klášter v celém Moldavsku. Komplex se skládá z pěti kostelů, několika klášterů a mnišských obydlí. Ovšem nejproslulejší je kostel Matky Boží (</a:t>
            </a:r>
            <a:r>
              <a:rPr lang="cs-CZ" altLang="en-US" sz="1400" dirty="0" err="1"/>
              <a:t>Mother</a:t>
            </a:r>
            <a:r>
              <a:rPr lang="cs-CZ" altLang="en-US" sz="1400" dirty="0"/>
              <a:t> </a:t>
            </a:r>
            <a:r>
              <a:rPr lang="cs-CZ" altLang="en-US" sz="1400" dirty="0" err="1"/>
              <a:t>of</a:t>
            </a:r>
            <a:r>
              <a:rPr lang="cs-CZ" altLang="en-US" sz="1400" dirty="0"/>
              <a:t> </a:t>
            </a:r>
            <a:r>
              <a:rPr lang="cs-CZ" altLang="en-US" sz="1400" dirty="0" err="1"/>
              <a:t>God</a:t>
            </a:r>
            <a:r>
              <a:rPr lang="cs-CZ" altLang="en-US" sz="1400" dirty="0"/>
              <a:t> </a:t>
            </a:r>
            <a:r>
              <a:rPr lang="cs-CZ" altLang="en-US" sz="1400" dirty="0" err="1"/>
              <a:t>Church</a:t>
            </a:r>
            <a:r>
              <a:rPr lang="cs-CZ" altLang="en-US" sz="1400" dirty="0"/>
              <a:t>) z 19. století.</a:t>
            </a:r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11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Střední a východní Evropa</a:t>
            </a:r>
            <a:endParaRPr lang="cs-CZ" alt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 dirty="0"/>
              <a:t>Vývoj podílu 1990–2005 </a:t>
            </a: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5829301" y="4743450"/>
            <a:ext cx="20665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2006 Edition</a:t>
            </a:r>
          </a:p>
        </p:txBody>
      </p:sp>
      <p:pic>
        <p:nvPicPr>
          <p:cNvPr id="216080" name="Picture 16" descr="výcho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5"/>
            <a:ext cx="1959769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6081" name="Object 17"/>
          <p:cNvGraphicFramePr>
            <a:graphicFrameLocks noChangeAspect="1"/>
          </p:cNvGraphicFramePr>
          <p:nvPr/>
        </p:nvGraphicFramePr>
        <p:xfrm>
          <a:off x="1943100" y="2244329"/>
          <a:ext cx="5943600" cy="74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List" r:id="rId5" imgW="4124591" imgH="514600" progId="Excel.Sheet.8">
                  <p:embed/>
                </p:oleObj>
              </mc:Choice>
              <mc:Fallback>
                <p:oleObj name="List" r:id="rId5" imgW="4124591" imgH="514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244329"/>
                        <a:ext cx="5943600" cy="740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84" name="AutoShape 20"/>
          <p:cNvSpPr>
            <a:spLocks noChangeArrowheads="1"/>
          </p:cNvSpPr>
          <p:nvPr/>
        </p:nvSpPr>
        <p:spPr bwMode="auto">
          <a:xfrm rot="16200000">
            <a:off x="3940969" y="2683669"/>
            <a:ext cx="460772" cy="137279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cs-CZ" altLang="en-US" sz="1350">
              <a:solidFill>
                <a:srgbClr val="FF33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75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Střední a východní Evropa</a:t>
            </a:r>
            <a:endParaRPr lang="cs-CZ" alt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</a:t>
            </a:r>
          </a:p>
          <a:p>
            <a:pPr lvl="1"/>
            <a:r>
              <a:rPr lang="cs-CZ" altLang="en-US" sz="1800"/>
              <a:t>2004 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18125" name="Picture 13" descr="výcho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345"/>
            <a:ext cx="1959769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8126" name="Object 14"/>
          <p:cNvGraphicFramePr>
            <a:graphicFrameLocks noChangeAspect="1"/>
          </p:cNvGraphicFramePr>
          <p:nvPr/>
        </p:nvGraphicFramePr>
        <p:xfrm>
          <a:off x="2914650" y="1714500"/>
          <a:ext cx="4839891" cy="2789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Graf" r:id="rId5" imgW="4677295" imgH="2695895" progId="Excel.Chart.8">
                  <p:embed/>
                </p:oleObj>
              </mc:Choice>
              <mc:Fallback>
                <p:oleObj name="Graf" r:id="rId5" imgW="4677295" imgH="26958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714500"/>
                        <a:ext cx="4839891" cy="2789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02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Střední a východní </a:t>
            </a:r>
            <a:r>
              <a:rPr lang="cs-CZ" altLang="en-US" dirty="0" err="1" smtClean="0"/>
              <a:t>Evr</a:t>
            </a:r>
            <a:r>
              <a:rPr lang="cs-CZ" altLang="en-US" dirty="0" smtClean="0"/>
              <a:t>.</a:t>
            </a:r>
            <a:endParaRPr lang="cs-CZ" alt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2004 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20174" name="Picture 14" descr="východ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345"/>
            <a:ext cx="1959769" cy="137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0175" name="Object 15"/>
          <p:cNvGraphicFramePr>
            <a:graphicFrameLocks noChangeAspect="1"/>
          </p:cNvGraphicFramePr>
          <p:nvPr/>
        </p:nvGraphicFramePr>
        <p:xfrm>
          <a:off x="5316141" y="1028701"/>
          <a:ext cx="2512219" cy="3804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List" r:id="rId5" imgW="2372268" imgH="3591276" progId="Excel.Sheet.8">
                  <p:embed/>
                </p:oleObj>
              </mc:Choice>
              <mc:Fallback>
                <p:oleObj name="List" r:id="rId5" imgW="2372268" imgH="359127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141" y="1028701"/>
                        <a:ext cx="2512219" cy="3804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62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Jižní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9278"/>
            <a:ext cx="8784976" cy="3314700"/>
          </a:xfrm>
          <a:noFill/>
          <a:ln/>
        </p:spPr>
        <p:txBody>
          <a:bodyPr/>
          <a:lstStyle/>
          <a:p>
            <a:r>
              <a:rPr lang="cs-CZ" altLang="en-US" sz="2000" dirty="0" smtClean="0"/>
              <a:t>Jižní </a:t>
            </a:r>
            <a:r>
              <a:rPr lang="cs-CZ" altLang="en-US" sz="2000" dirty="0"/>
              <a:t>Evropa je nejjižnější část evropského kontinentu. </a:t>
            </a:r>
            <a:endParaRPr lang="cs-CZ" altLang="en-US" sz="2000" dirty="0" smtClean="0"/>
          </a:p>
          <a:p>
            <a:r>
              <a:rPr lang="cs-CZ" altLang="en-US" sz="2000" dirty="0" smtClean="0"/>
              <a:t>Většina </a:t>
            </a:r>
            <a:r>
              <a:rPr lang="cs-CZ" altLang="en-US" sz="2000" dirty="0"/>
              <a:t>států v jižní Evropě leží na pobřeží Středozemního mořem, výjimkou jsou Portugalsko a vnitrozemské ministáty San Marino a Vatikán. </a:t>
            </a:r>
            <a:endParaRPr lang="cs-CZ" altLang="en-US" sz="2000" dirty="0" smtClean="0"/>
          </a:p>
          <a:p>
            <a:r>
              <a:rPr lang="cs-CZ" altLang="en-US" sz="2000" dirty="0" smtClean="0"/>
              <a:t>Všechny </a:t>
            </a:r>
            <a:r>
              <a:rPr lang="cs-CZ" altLang="en-US" sz="2000" dirty="0"/>
              <a:t>státy jižní Evropy se nacházejí v subtropickém klimatickém pásmu, a částečně zasahují také i do mírného</a:t>
            </a:r>
            <a:r>
              <a:rPr lang="cs-CZ" altLang="en-US" sz="2000" dirty="0" smtClean="0"/>
              <a:t>.</a:t>
            </a:r>
          </a:p>
          <a:p>
            <a:r>
              <a:rPr lang="cs-CZ" altLang="en-US" sz="2000" dirty="0"/>
              <a:t>Jižní Evropa byla v historii hlavním sídlem evropské civilizace, která se zde rozvíjela hlavně ve starověku. </a:t>
            </a:r>
            <a:endParaRPr lang="cs-CZ" altLang="en-US" sz="2000" dirty="0" smtClean="0"/>
          </a:p>
          <a:p>
            <a:r>
              <a:rPr lang="cs-CZ" altLang="en-US" sz="2000" dirty="0" smtClean="0"/>
              <a:t>Staří </a:t>
            </a:r>
            <a:r>
              <a:rPr lang="cs-CZ" altLang="en-US" sz="2000" dirty="0"/>
              <a:t>Řekové čerpali svou moudrost od Egypťanů, Římané zase od </a:t>
            </a:r>
            <a:r>
              <a:rPr lang="cs-CZ" altLang="en-US" sz="2000" dirty="0" smtClean="0"/>
              <a:t>Řeků.</a:t>
            </a:r>
            <a:endParaRPr lang="cs-CZ" altLang="en-US" sz="2000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3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Evropa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256166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rozloha Eurasie – 54,8 mil. km2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rozloha Evropy – 10,4 mil. km2 (2. nejmenší světadíl</a:t>
            </a:r>
            <a:r>
              <a:rPr lang="cs-CZ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velká členitost pobřeží, </a:t>
            </a:r>
            <a:endParaRPr lang="cs-CZ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/>
              <a:t>zálivy </a:t>
            </a:r>
            <a:r>
              <a:rPr lang="cs-CZ" dirty="0"/>
              <a:t>– velké Biskajský a Botnický záliv – s fjordy, široká říční estuária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ostrovy a poloostrovy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Velká Británie, Island, Irsko, Nová Země (2), </a:t>
            </a:r>
            <a:r>
              <a:rPr lang="cs-CZ" dirty="0" err="1"/>
              <a:t>Svalbard</a:t>
            </a:r>
            <a:r>
              <a:rPr lang="cs-CZ" dirty="0"/>
              <a:t>, Sicílie, Sardinie, Korsika, Kréta (Kypr se počítá do Asie)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Skandinávský poloostrov, či širší </a:t>
            </a:r>
            <a:r>
              <a:rPr lang="cs-CZ" dirty="0" err="1"/>
              <a:t>Fennoskandie</a:t>
            </a:r>
            <a:r>
              <a:rPr lang="cs-CZ" dirty="0"/>
              <a:t>, Pyrenejský (Iberský), Balkán, Apeninský a Kola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členité pobřeží Norska, Finska, Skotska, Irska, Řecka, Chorvatska, Bretaně, laguny – Černé moře, </a:t>
            </a:r>
            <a:r>
              <a:rPr lang="cs-CZ" dirty="0" err="1"/>
              <a:t>Languedoc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mořeplavba, strategické polohy měst, obchod, stezky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7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6093"/>
            <a:ext cx="7168604" cy="857250"/>
          </a:xfrm>
        </p:spPr>
        <p:txBody>
          <a:bodyPr>
            <a:normAutofit/>
          </a:bodyPr>
          <a:lstStyle/>
          <a:p>
            <a:r>
              <a:rPr lang="cs-CZ" altLang="en-US" dirty="0" smtClean="0"/>
              <a:t>Jižní Evropa</a:t>
            </a:r>
            <a:endParaRPr lang="cs-CZ" alt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38896"/>
            <a:ext cx="5829300" cy="3314700"/>
          </a:xfrm>
          <a:noFill/>
          <a:ln/>
        </p:spPr>
        <p:txBody>
          <a:bodyPr/>
          <a:lstStyle/>
          <a:p>
            <a:r>
              <a:rPr lang="cs-CZ" altLang="en-US" sz="1800" dirty="0"/>
              <a:t>158 mil př. (2005)</a:t>
            </a:r>
          </a:p>
          <a:p>
            <a:pPr lvl="1"/>
            <a:r>
              <a:rPr lang="cs-CZ" altLang="en-US" sz="1800" dirty="0"/>
              <a:t>19,6 % světa</a:t>
            </a:r>
          </a:p>
          <a:p>
            <a:pPr lvl="1"/>
            <a:r>
              <a:rPr lang="cs-CZ" altLang="en-US" sz="1800" dirty="0"/>
              <a:t>35,8 % Evropy</a:t>
            </a:r>
          </a:p>
          <a:p>
            <a:pPr lvl="1"/>
            <a:endParaRPr lang="cs-CZ" altLang="en-US" sz="1800" dirty="0"/>
          </a:p>
          <a:p>
            <a:pPr lvl="1"/>
            <a:endParaRPr lang="cs-CZ" altLang="en-US" sz="1800" dirty="0"/>
          </a:p>
          <a:p>
            <a:pPr lvl="1"/>
            <a:endParaRPr lang="cs-CZ" altLang="en-US" sz="1800" dirty="0"/>
          </a:p>
          <a:p>
            <a:pPr lvl="1"/>
            <a:endParaRPr lang="cs-CZ" altLang="en-US" sz="1800" dirty="0"/>
          </a:p>
          <a:p>
            <a:pPr lvl="1"/>
            <a:endParaRPr lang="cs-CZ" altLang="en-US" sz="1800" dirty="0"/>
          </a:p>
          <a:p>
            <a:pPr lvl="1"/>
            <a:r>
              <a:rPr lang="cs-CZ" altLang="en-US" sz="1800" dirty="0"/>
              <a:t>ve vymezení jižní Evropy + bývalé státy Jugoslávie + Kypr + Turecko + Izrael</a:t>
            </a:r>
          </a:p>
        </p:txBody>
      </p:sp>
      <p:pic>
        <p:nvPicPr>
          <p:cNvPr id="288774" name="Picture 6" descr="ji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9622"/>
            <a:ext cx="3843338" cy="269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852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Jižní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009278"/>
            <a:ext cx="8784976" cy="3314700"/>
          </a:xfrm>
          <a:noFill/>
          <a:ln/>
        </p:spPr>
        <p:txBody>
          <a:bodyPr/>
          <a:lstStyle/>
          <a:p>
            <a:r>
              <a:rPr lang="cs-CZ" altLang="en-US" sz="2000" b="1" dirty="0" smtClean="0"/>
              <a:t>Řecko</a:t>
            </a:r>
          </a:p>
          <a:p>
            <a:r>
              <a:rPr lang="cs-CZ" altLang="en-US" sz="2000" dirty="0" smtClean="0"/>
              <a:t>Řecko, oficiálně </a:t>
            </a:r>
            <a:r>
              <a:rPr lang="cs-CZ" altLang="en-US" sz="2000" dirty="0"/>
              <a:t>Řecká republika </a:t>
            </a:r>
            <a:r>
              <a:rPr lang="cs-CZ" altLang="en-US" sz="2000" dirty="0" smtClean="0"/>
              <a:t>je </a:t>
            </a:r>
            <a:r>
              <a:rPr lang="cs-CZ" altLang="en-US" sz="2000" dirty="0"/>
              <a:t>stát ležící v jižní Evropě – na jihu Balkánského poloostrova. </a:t>
            </a:r>
            <a:endParaRPr lang="cs-CZ" altLang="en-US" sz="2000" dirty="0" smtClean="0"/>
          </a:p>
          <a:p>
            <a:r>
              <a:rPr lang="cs-CZ" altLang="en-US" sz="2000" dirty="0" smtClean="0"/>
              <a:t>Rozkládá </a:t>
            </a:r>
            <a:r>
              <a:rPr lang="cs-CZ" altLang="en-US" sz="2000" dirty="0"/>
              <a:t>se jak na evropské pevnině, tak na četných ostrovech v Egejském, Krétském, Thráckém, Středozemním a Jónském moři. </a:t>
            </a:r>
            <a:endParaRPr lang="cs-CZ" altLang="en-US" sz="2000" dirty="0" smtClean="0"/>
          </a:p>
          <a:p>
            <a:r>
              <a:rPr lang="cs-CZ" altLang="en-US" sz="2000" dirty="0" smtClean="0"/>
              <a:t>Jeho </a:t>
            </a:r>
            <a:r>
              <a:rPr lang="cs-CZ" altLang="en-US" sz="2000" dirty="0"/>
              <a:t>sousedy na pevnině jsou Albánie, Makedonie, Bulharsko a Turecko. Hlavním městem jsou Athény. Úředním jazykem je řečtina</a:t>
            </a:r>
            <a:r>
              <a:rPr lang="cs-CZ" altLang="en-US" sz="2000" dirty="0" smtClean="0"/>
              <a:t>.</a:t>
            </a:r>
          </a:p>
          <a:p>
            <a:r>
              <a:rPr lang="cs-CZ" altLang="en-US" sz="2000" dirty="0"/>
              <a:t>Země se skládá z rozsáhlé pevninské části na jižním konci Balkánu, Peloponéského poloostrova (spojeného s pevninou prostřednictvím Korintské šíje) a početných ostrovů (okolo 3000) včetně Kréty, Rhodu, Euboie nebo </a:t>
            </a:r>
            <a:r>
              <a:rPr lang="cs-CZ" altLang="en-US" sz="2000" dirty="0" err="1"/>
              <a:t>Dodekanésu</a:t>
            </a:r>
            <a:r>
              <a:rPr lang="cs-CZ" altLang="en-US" sz="2000" dirty="0"/>
              <a:t> či </a:t>
            </a:r>
            <a:r>
              <a:rPr lang="cs-CZ" altLang="en-US" sz="2000" dirty="0" err="1"/>
              <a:t>Kykladů</a:t>
            </a:r>
            <a:r>
              <a:rPr lang="cs-CZ" altLang="en-US" sz="2000" dirty="0"/>
              <a:t> v Egejském moři a také z ostrovů v Jónském moři.</a:t>
            </a:r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14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Jižní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009278"/>
            <a:ext cx="9073008" cy="3314700"/>
          </a:xfrm>
          <a:noFill/>
          <a:ln/>
        </p:spPr>
        <p:txBody>
          <a:bodyPr/>
          <a:lstStyle/>
          <a:p>
            <a:r>
              <a:rPr lang="cs-CZ" altLang="en-US" sz="1800" dirty="0"/>
              <a:t>Strmé útesy, azurové moře, písečně pláže mnoha (zejména tmavých) barev, sopky a kulturní dědictví, to vše vás čeká na jedinečném řeckém ostrově jménem </a:t>
            </a:r>
            <a:r>
              <a:rPr lang="cs-CZ" altLang="en-US" sz="1800" b="1" dirty="0" err="1" smtClean="0"/>
              <a:t>Santorini</a:t>
            </a:r>
            <a:r>
              <a:rPr lang="cs-CZ" altLang="en-US" sz="1800" b="1" dirty="0" smtClean="0"/>
              <a:t>.</a:t>
            </a:r>
          </a:p>
          <a:p>
            <a:r>
              <a:rPr lang="cs-CZ" sz="1800" dirty="0"/>
              <a:t>V Řecku určitě nezapomeňte na historii a místní kulturu, kterou nejlépe poznáte při návštěvě důležitých historických památek. Mezi ty nejnavštěvovanější patří kláštery zvané </a:t>
            </a:r>
            <a:r>
              <a:rPr lang="cs-CZ" sz="1800" b="1" dirty="0" err="1"/>
              <a:t>Meteora</a:t>
            </a:r>
            <a:r>
              <a:rPr lang="cs-CZ" sz="1800" dirty="0"/>
              <a:t>, konkrétně </a:t>
            </a:r>
            <a:r>
              <a:rPr lang="cs-CZ" sz="1800" b="1" dirty="0" err="1"/>
              <a:t>Megálou</a:t>
            </a:r>
            <a:r>
              <a:rPr lang="cs-CZ" sz="1800" b="1" dirty="0"/>
              <a:t> </a:t>
            </a:r>
            <a:r>
              <a:rPr lang="cs-CZ" sz="1800" b="1" dirty="0" err="1"/>
              <a:t>Meteórou</a:t>
            </a:r>
            <a:r>
              <a:rPr lang="cs-CZ" sz="1800" b="1" dirty="0"/>
              <a:t> , </a:t>
            </a:r>
            <a:r>
              <a:rPr lang="cs-CZ" sz="1800" b="1" dirty="0" err="1"/>
              <a:t>Ayíou</a:t>
            </a:r>
            <a:r>
              <a:rPr lang="cs-CZ" sz="1800" b="1" dirty="0"/>
              <a:t> </a:t>
            </a:r>
            <a:r>
              <a:rPr lang="cs-CZ" sz="1800" b="1" dirty="0" err="1"/>
              <a:t>Nikoláou</a:t>
            </a:r>
            <a:r>
              <a:rPr lang="cs-CZ" sz="1800" b="1" dirty="0"/>
              <a:t> , </a:t>
            </a:r>
            <a:r>
              <a:rPr lang="cs-CZ" sz="1800" b="1" dirty="0" err="1"/>
              <a:t>Varlaám</a:t>
            </a:r>
            <a:r>
              <a:rPr lang="cs-CZ" sz="1800" b="1" dirty="0"/>
              <a:t> a </a:t>
            </a:r>
            <a:r>
              <a:rPr lang="cs-CZ" sz="1800" b="1" dirty="0" err="1"/>
              <a:t>Roussánou</a:t>
            </a:r>
            <a:r>
              <a:rPr lang="cs-CZ" sz="1800" dirty="0" smtClean="0"/>
              <a:t>.</a:t>
            </a:r>
          </a:p>
          <a:p>
            <a:r>
              <a:rPr lang="cs-CZ" sz="1800" b="1" dirty="0" err="1"/>
              <a:t>Mystra</a:t>
            </a:r>
            <a:r>
              <a:rPr lang="cs-CZ" sz="1800" dirty="0"/>
              <a:t> patří mezí nejtajuplnější a nejvíce vzrušující řecké památky. Jedná se o pozoruhodně nedotčené byzantské město plné klikatých uliček a monumentálních vstupních bran – důležité archeologické naleziště. </a:t>
            </a:r>
            <a:endParaRPr lang="cs-CZ" altLang="en-US" sz="1800" b="1" dirty="0"/>
          </a:p>
          <a:p>
            <a:r>
              <a:rPr lang="cs-CZ" altLang="en-US" sz="1800" b="1" dirty="0"/>
              <a:t> </a:t>
            </a:r>
            <a:r>
              <a:rPr lang="cs-CZ" sz="1800" b="1" dirty="0"/>
              <a:t>Akropolis</a:t>
            </a:r>
            <a:r>
              <a:rPr lang="cs-CZ" sz="1800" dirty="0"/>
              <a:t>, velkolepý chrám a archeologické muzeum je dominantou Atén, která je vidět snad ze všech koutů tohoto města. Je to nejlepší místo, kde se dozvíte celou historii Athén i kulturu Řecka jako takového. Dominantou celého naleziště je </a:t>
            </a:r>
            <a:r>
              <a:rPr lang="cs-CZ" sz="1800" b="1" dirty="0"/>
              <a:t>Parthenón</a:t>
            </a:r>
            <a:r>
              <a:rPr lang="cs-CZ" sz="1800" dirty="0"/>
              <a:t>, </a:t>
            </a:r>
            <a:endParaRPr lang="cs-CZ" altLang="en-US" sz="1800" b="1" dirty="0" smtClean="0"/>
          </a:p>
          <a:p>
            <a:r>
              <a:rPr lang="cs-CZ" altLang="en-US" sz="1800" b="1" dirty="0" smtClean="0"/>
              <a:t>Kostely </a:t>
            </a:r>
            <a:r>
              <a:rPr lang="cs-CZ" altLang="en-US" sz="1800" b="1" dirty="0"/>
              <a:t>svatých </a:t>
            </a:r>
            <a:r>
              <a:rPr lang="cs-CZ" altLang="en-US" sz="1800" b="1" dirty="0" smtClean="0"/>
              <a:t>apoštolů, Dionýsovo divadlo,  Muzeum </a:t>
            </a:r>
            <a:r>
              <a:rPr lang="cs-CZ" altLang="en-US" sz="1800" b="1" dirty="0"/>
              <a:t>Akropole (ležící hned pod komplexem Akropole) a Národní archeologické </a:t>
            </a:r>
            <a:r>
              <a:rPr lang="cs-CZ" altLang="en-US" sz="1800" b="1" dirty="0" smtClean="0"/>
              <a:t>muzeum.</a:t>
            </a:r>
            <a:endParaRPr lang="cs-CZ" altLang="en-US" sz="1800" b="1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301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Jižní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009278"/>
            <a:ext cx="9073008" cy="3314700"/>
          </a:xfrm>
          <a:noFill/>
          <a:ln/>
        </p:spPr>
        <p:txBody>
          <a:bodyPr/>
          <a:lstStyle/>
          <a:p>
            <a:r>
              <a:rPr lang="cs-CZ" altLang="en-US" sz="1800" b="1" dirty="0" smtClean="0"/>
              <a:t>Španělsko</a:t>
            </a:r>
          </a:p>
          <a:p>
            <a:r>
              <a:rPr lang="cs-CZ" altLang="en-US" sz="1800" dirty="0"/>
              <a:t>Španělsko je přímořský stát v jihozápadní Evropě. Zaujímá přibližně 84 % rozlohy Pyrenejského poloostrova, který sdílí s Portugalskem, Andorrou a Gibraltarem. </a:t>
            </a:r>
            <a:endParaRPr lang="cs-CZ" altLang="en-US" sz="1800" dirty="0" smtClean="0"/>
          </a:p>
          <a:p>
            <a:r>
              <a:rPr lang="cs-CZ" altLang="en-US" sz="1800" dirty="0" smtClean="0"/>
              <a:t>Gibraltar </a:t>
            </a:r>
            <a:r>
              <a:rPr lang="cs-CZ" altLang="en-US" sz="1800" dirty="0"/>
              <a:t>je zámořské území Spojeného království. </a:t>
            </a:r>
            <a:endParaRPr lang="cs-CZ" altLang="en-US" sz="1800" dirty="0" smtClean="0"/>
          </a:p>
          <a:p>
            <a:r>
              <a:rPr lang="cs-CZ" altLang="en-US" sz="1800" dirty="0" smtClean="0"/>
              <a:t>Španělsku </a:t>
            </a:r>
            <a:r>
              <a:rPr lang="cs-CZ" altLang="en-US" sz="1800" dirty="0"/>
              <a:t>patří také souostroví Baleáry </a:t>
            </a:r>
            <a:r>
              <a:rPr lang="cs-CZ" altLang="en-US" sz="1800" dirty="0" smtClean="0"/>
              <a:t>ve </a:t>
            </a:r>
            <a:r>
              <a:rPr lang="cs-CZ" altLang="en-US" sz="1800" dirty="0"/>
              <a:t>Středozemním moři a Kanárské ostrovy </a:t>
            </a:r>
            <a:r>
              <a:rPr lang="cs-CZ" altLang="en-US" sz="1800" dirty="0" smtClean="0"/>
              <a:t>v </a:t>
            </a:r>
            <a:r>
              <a:rPr lang="cs-CZ" altLang="en-US" sz="1800" dirty="0"/>
              <a:t>Atlantském oceánu, dvě městské exklávy v severní Africe </a:t>
            </a:r>
            <a:r>
              <a:rPr lang="cs-CZ" altLang="en-US" sz="1800" dirty="0" err="1"/>
              <a:t>Ceuta</a:t>
            </a:r>
            <a:r>
              <a:rPr lang="cs-CZ" altLang="en-US" sz="1800" dirty="0"/>
              <a:t> a </a:t>
            </a:r>
            <a:r>
              <a:rPr lang="cs-CZ" altLang="en-US" sz="1800" dirty="0" err="1" smtClean="0"/>
              <a:t>Melilla</a:t>
            </a:r>
            <a:r>
              <a:rPr lang="cs-CZ" altLang="en-US" sz="1800" dirty="0" smtClean="0"/>
              <a:t>.</a:t>
            </a:r>
          </a:p>
          <a:p>
            <a:r>
              <a:rPr lang="cs-CZ" altLang="en-US" sz="1800" dirty="0" smtClean="0"/>
              <a:t>Španělsko </a:t>
            </a:r>
            <a:r>
              <a:rPr lang="cs-CZ" altLang="en-US" sz="1800" dirty="0"/>
              <a:t>má rozlohu 504 782 km², z toho 499 542 km² tvoří souš a 5240 km² voda</a:t>
            </a:r>
            <a:r>
              <a:rPr lang="cs-CZ" altLang="en-US" sz="1800" dirty="0" smtClean="0"/>
              <a:t>.</a:t>
            </a:r>
          </a:p>
          <a:p>
            <a:r>
              <a:rPr lang="cs-CZ" altLang="en-US" sz="1800" dirty="0"/>
              <a:t>Na některých místech je patrný vliv Římanů (</a:t>
            </a:r>
            <a:r>
              <a:rPr lang="cs-CZ" altLang="en-US" sz="1800" b="1" dirty="0"/>
              <a:t>akvadukt v </a:t>
            </a:r>
            <a:r>
              <a:rPr lang="cs-CZ" altLang="en-US" sz="1800" b="1" dirty="0" err="1"/>
              <a:t>Segovii</a:t>
            </a:r>
            <a:r>
              <a:rPr lang="cs-CZ" altLang="en-US" sz="1800" b="1" dirty="0"/>
              <a:t>, most v Córdobě, hradby v </a:t>
            </a:r>
            <a:r>
              <a:rPr lang="cs-CZ" altLang="en-US" sz="1800" b="1" dirty="0" err="1"/>
              <a:t>Lugu</a:t>
            </a:r>
            <a:r>
              <a:rPr lang="cs-CZ" altLang="en-US" sz="1800" b="1" dirty="0"/>
              <a:t>, zbytky budov v Toledu a </a:t>
            </a:r>
            <a:r>
              <a:rPr lang="cs-CZ" altLang="en-US" sz="1800" b="1" dirty="0" err="1"/>
              <a:t>Tarragoně</a:t>
            </a:r>
            <a:r>
              <a:rPr lang="cs-CZ" altLang="en-US" sz="1800" dirty="0" smtClean="0"/>
              <a:t>)</a:t>
            </a:r>
          </a:p>
          <a:p>
            <a:r>
              <a:rPr lang="cs-CZ" altLang="en-US" sz="1800" dirty="0"/>
              <a:t>Arabsko-muslimský vliv je zřejmý zejména v </a:t>
            </a:r>
            <a:r>
              <a:rPr lang="cs-CZ" altLang="en-US" sz="1800" b="1" dirty="0"/>
              <a:t>Andalusii</a:t>
            </a:r>
            <a:r>
              <a:rPr lang="cs-CZ" altLang="en-US" sz="1800" dirty="0"/>
              <a:t>. Mešity (přestavěné na kostely v období </a:t>
            </a:r>
            <a:r>
              <a:rPr lang="cs-CZ" altLang="en-US" sz="1800" dirty="0" err="1"/>
              <a:t>reconquisty</a:t>
            </a:r>
            <a:r>
              <a:rPr lang="cs-CZ" altLang="en-US" sz="1800" dirty="0"/>
              <a:t>) a opevněné paláce (</a:t>
            </a:r>
            <a:r>
              <a:rPr lang="cs-CZ" altLang="en-US" sz="1800" dirty="0" err="1" smtClean="0"/>
              <a:t>alkazary</a:t>
            </a:r>
            <a:r>
              <a:rPr lang="cs-CZ" altLang="en-US" sz="1800" dirty="0"/>
              <a:t>) jsou součástí městské zástavby </a:t>
            </a:r>
            <a:r>
              <a:rPr lang="cs-CZ" altLang="en-US" sz="1800" b="1" dirty="0"/>
              <a:t>Sevilly</a:t>
            </a:r>
            <a:r>
              <a:rPr lang="cs-CZ" altLang="en-US" sz="1800" dirty="0"/>
              <a:t>, </a:t>
            </a:r>
            <a:r>
              <a:rPr lang="cs-CZ" altLang="en-US" sz="1800" b="1" dirty="0"/>
              <a:t>Toleda</a:t>
            </a:r>
            <a:r>
              <a:rPr lang="cs-CZ" altLang="en-US" sz="1800" dirty="0"/>
              <a:t> (mešita Bab </a:t>
            </a:r>
            <a:r>
              <a:rPr lang="cs-CZ" altLang="en-US" sz="1800" dirty="0" err="1"/>
              <a:t>Mardum</a:t>
            </a:r>
            <a:r>
              <a:rPr lang="cs-CZ" altLang="en-US" sz="1800" dirty="0"/>
              <a:t>, dnešní kostel </a:t>
            </a:r>
            <a:r>
              <a:rPr lang="cs-CZ" altLang="en-US" sz="1800" dirty="0" err="1"/>
              <a:t>Cristo</a:t>
            </a:r>
            <a:r>
              <a:rPr lang="cs-CZ" altLang="en-US" sz="1800" dirty="0"/>
              <a:t> de la Luz) nebo </a:t>
            </a:r>
            <a:r>
              <a:rPr lang="cs-CZ" altLang="en-US" sz="1800" b="1" dirty="0"/>
              <a:t>Córdoby</a:t>
            </a:r>
            <a:r>
              <a:rPr lang="cs-CZ" altLang="en-US" sz="1800" dirty="0"/>
              <a:t> (Velká mešita).</a:t>
            </a:r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26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Jižní Evropa</a:t>
            </a:r>
            <a:endParaRPr lang="cs-CZ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49364" y="915566"/>
            <a:ext cx="9073008" cy="3314700"/>
          </a:xfrm>
          <a:noFill/>
          <a:ln/>
        </p:spPr>
        <p:txBody>
          <a:bodyPr/>
          <a:lstStyle/>
          <a:p>
            <a:r>
              <a:rPr lang="cs-CZ" altLang="en-US" sz="1800" b="1" dirty="0" smtClean="0"/>
              <a:t>Portugalsko</a:t>
            </a:r>
          </a:p>
          <a:p>
            <a:r>
              <a:rPr lang="cs-CZ" altLang="en-US" sz="1800" dirty="0"/>
              <a:t>Portugalsko </a:t>
            </a:r>
            <a:r>
              <a:rPr lang="cs-CZ" altLang="en-US" sz="1800" dirty="0" smtClean="0"/>
              <a:t>je </a:t>
            </a:r>
            <a:r>
              <a:rPr lang="cs-CZ" altLang="en-US" sz="1800" dirty="0"/>
              <a:t>evropský stát nacházející se na samém jihozápadním cípu světadílu, v západní části Pyrenejského poloostrova. </a:t>
            </a:r>
            <a:endParaRPr lang="cs-CZ" altLang="en-US" sz="1800" dirty="0" smtClean="0"/>
          </a:p>
          <a:p>
            <a:r>
              <a:rPr lang="cs-CZ" altLang="en-US" sz="1800" dirty="0" smtClean="0"/>
              <a:t>Jediným </a:t>
            </a:r>
            <a:r>
              <a:rPr lang="cs-CZ" altLang="en-US" sz="1800" dirty="0"/>
              <a:t>jeho pevninským sousedem je Španělsko, západní a jižní břehy země omývají vody Atlantského oceánu. Portugalsku dále náleží souostroví Azory a Madeira</a:t>
            </a:r>
            <a:r>
              <a:rPr lang="cs-CZ" altLang="en-US" sz="1800" dirty="0" smtClean="0"/>
              <a:t>.</a:t>
            </a:r>
          </a:p>
          <a:p>
            <a:r>
              <a:rPr lang="cs-CZ" altLang="en-US" sz="1800" b="1" dirty="0"/>
              <a:t>Lisabon</a:t>
            </a:r>
            <a:r>
              <a:rPr lang="cs-CZ" altLang="en-US" sz="1800" dirty="0"/>
              <a:t> - Hlavní město je charakteristické starou částí s malými úzkými uličkami. Když tam vkročíte, budete mít pocit, že jste se ocitli v daleké minulosti. </a:t>
            </a:r>
            <a:r>
              <a:rPr lang="cs-CZ" altLang="en-US" sz="1800" b="1" dirty="0"/>
              <a:t>Věž Torre de </a:t>
            </a:r>
            <a:r>
              <a:rPr lang="cs-CZ" altLang="en-US" sz="1800" b="1" dirty="0" err="1"/>
              <a:t>Belém</a:t>
            </a:r>
            <a:r>
              <a:rPr lang="cs-CZ" altLang="en-US" sz="1800" dirty="0"/>
              <a:t>, neboli </a:t>
            </a:r>
            <a:r>
              <a:rPr lang="cs-CZ" altLang="en-US" sz="1800" dirty="0" err="1"/>
              <a:t>Belémská</a:t>
            </a:r>
            <a:r>
              <a:rPr lang="cs-CZ" altLang="en-US" sz="1800" dirty="0"/>
              <a:t> věž, dostala své jméno podle čtvrti </a:t>
            </a:r>
            <a:r>
              <a:rPr lang="cs-CZ" altLang="en-US" sz="1800" dirty="0" err="1"/>
              <a:t>Belém</a:t>
            </a:r>
            <a:r>
              <a:rPr lang="cs-CZ" altLang="en-US" sz="1800" dirty="0"/>
              <a:t>, ve které se nachází. Původně se jmenovala Věž svatého Vincenta podle patrona </a:t>
            </a:r>
            <a:r>
              <a:rPr lang="cs-CZ" altLang="en-US" sz="1800" dirty="0" smtClean="0"/>
              <a:t>města.</a:t>
            </a:r>
          </a:p>
          <a:p>
            <a:r>
              <a:rPr lang="cs-CZ" altLang="en-US" sz="1800" b="1" dirty="0" smtClean="0"/>
              <a:t>Porto </a:t>
            </a:r>
            <a:r>
              <a:rPr lang="cs-CZ" altLang="en-US" sz="1800" dirty="0"/>
              <a:t>- Druhé největší město v zemi je podle mnohých turistů podstatně hezčí než Lisabon. </a:t>
            </a:r>
            <a:r>
              <a:rPr lang="cs-CZ" altLang="en-US" sz="1800" dirty="0" smtClean="0"/>
              <a:t>Hradby </a:t>
            </a:r>
            <a:r>
              <a:rPr lang="cs-CZ" altLang="en-US" sz="1800" dirty="0"/>
              <a:t>a krásné staré budovy v různých stylech zaujaly i milovníky památek a od roku 1996 patří mezi dědictví chráněné UNESCEM</a:t>
            </a:r>
            <a:r>
              <a:rPr lang="cs-CZ" altLang="en-US" sz="1800" dirty="0" smtClean="0"/>
              <a:t>.</a:t>
            </a:r>
          </a:p>
          <a:p>
            <a:r>
              <a:rPr lang="cs-CZ" altLang="en-US" sz="1800" b="1" dirty="0" err="1" smtClean="0"/>
              <a:t>Fátima</a:t>
            </a:r>
            <a:r>
              <a:rPr lang="cs-CZ" altLang="en-US" sz="1800" b="1" dirty="0"/>
              <a:t> </a:t>
            </a:r>
            <a:r>
              <a:rPr lang="cs-CZ" altLang="en-US" sz="1800" dirty="0"/>
              <a:t>- V Evropě jedno z nejdůležitějších poutních míst</a:t>
            </a:r>
            <a:r>
              <a:rPr lang="cs-CZ" altLang="en-US" sz="1800" dirty="0" smtClean="0"/>
              <a:t>.</a:t>
            </a:r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91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42900"/>
            <a:ext cx="6180163" cy="857250"/>
          </a:xfrm>
        </p:spPr>
        <p:txBody>
          <a:bodyPr>
            <a:noAutofit/>
          </a:bodyPr>
          <a:lstStyle/>
          <a:p>
            <a:r>
              <a:rPr lang="cs-CZ" altLang="en-US" sz="3000" dirty="0" smtClean="0"/>
              <a:t>Jižní Evropa</a:t>
            </a:r>
            <a:endParaRPr lang="cs-CZ" altLang="en-US" sz="3000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 dirty="0"/>
              <a:t>Vývoj podílu 1990–2005 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5829301" y="4743450"/>
            <a:ext cx="20665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2005 Edition</a:t>
            </a:r>
          </a:p>
        </p:txBody>
      </p:sp>
      <p:pic>
        <p:nvPicPr>
          <p:cNvPr id="294921" name="Picture 9" descr="jih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8689"/>
            <a:ext cx="1502569" cy="10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4922" name="Object 10"/>
          <p:cNvGraphicFramePr>
            <a:graphicFrameLocks noChangeAspect="1"/>
          </p:cNvGraphicFramePr>
          <p:nvPr/>
        </p:nvGraphicFramePr>
        <p:xfrm>
          <a:off x="1943100" y="2244329"/>
          <a:ext cx="58864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List" r:id="rId5" imgW="4124591" imgH="514600" progId="Excel.Sheet.8">
                  <p:embed/>
                </p:oleObj>
              </mc:Choice>
              <mc:Fallback>
                <p:oleObj name="List" r:id="rId5" imgW="4124591" imgH="514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244329"/>
                        <a:ext cx="58864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067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000" dirty="0" smtClean="0"/>
              <a:t>Jižní Evropa</a:t>
            </a:r>
            <a:endParaRPr lang="cs-CZ" altLang="en-US" sz="3000" dirty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2004 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96969" name="Picture 9" descr="jih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914"/>
            <a:ext cx="1502569" cy="10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6970" name="Object 10"/>
          <p:cNvGraphicFramePr>
            <a:graphicFrameLocks noChangeAspect="1"/>
          </p:cNvGraphicFramePr>
          <p:nvPr/>
        </p:nvGraphicFramePr>
        <p:xfrm>
          <a:off x="4899423" y="1314450"/>
          <a:ext cx="269200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List" r:id="rId5" imgW="2438769" imgH="3105546" progId="Excel.Sheet.8">
                  <p:embed/>
                </p:oleObj>
              </mc:Choice>
              <mc:Fallback>
                <p:oleObj name="List" r:id="rId5" imgW="2438769" imgH="310554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423" y="1314450"/>
                        <a:ext cx="2692003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775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Použitá literatura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600" dirty="0" smtClean="0"/>
              <a:t>HRALA</a:t>
            </a:r>
            <a:r>
              <a:rPr lang="cs-CZ" sz="1600" dirty="0"/>
              <a:t>, V., 2013. Geografie cestovního ruchu. Praha: Idea servis. ISBN </a:t>
            </a:r>
            <a:r>
              <a:rPr lang="cs-CZ" sz="1600" dirty="0" smtClean="0"/>
              <a:t>978-80-859-7079-1.</a:t>
            </a:r>
            <a:endParaRPr lang="cs-CZ" sz="1500" i="1" dirty="0"/>
          </a:p>
          <a:p>
            <a:pPr algn="just"/>
            <a:r>
              <a:rPr lang="cs-CZ" altLang="en-US" sz="1500" i="1" dirty="0" err="1" smtClean="0"/>
              <a:t>Tourism</a:t>
            </a:r>
            <a:r>
              <a:rPr lang="cs-CZ" altLang="en-US" sz="1500" i="1" dirty="0" smtClean="0"/>
              <a:t> </a:t>
            </a:r>
            <a:r>
              <a:rPr lang="cs-CZ" altLang="en-US" sz="1500" i="1" dirty="0" err="1"/>
              <a:t>Highlights</a:t>
            </a:r>
            <a:r>
              <a:rPr lang="cs-CZ" altLang="en-US" sz="1500" dirty="0"/>
              <a:t>. 2006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. </a:t>
            </a:r>
          </a:p>
          <a:p>
            <a:pPr lvl="2"/>
            <a:r>
              <a:rPr lang="cs-CZ" altLang="en-US" sz="1500" dirty="0" smtClean="0">
                <a:hlinkClick r:id="rId3"/>
              </a:rPr>
              <a:t>www.unwto.org</a:t>
            </a:r>
            <a:endParaRPr lang="cs-CZ" altLang="en-US" sz="1500" dirty="0" smtClean="0"/>
          </a:p>
          <a:p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Marked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Trends</a:t>
            </a:r>
            <a:r>
              <a:rPr lang="cs-CZ" altLang="en-US" sz="1500" dirty="0"/>
              <a:t>. 2005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, </a:t>
            </a:r>
            <a:r>
              <a:rPr lang="cs-CZ" altLang="en-US" sz="1500" dirty="0" err="1"/>
              <a:t>Annexes</a:t>
            </a:r>
            <a:r>
              <a:rPr lang="cs-CZ" altLang="en-US" sz="1500" dirty="0"/>
              <a:t>. WTO, Madrid. </a:t>
            </a:r>
          </a:p>
          <a:p>
            <a:r>
              <a:rPr lang="cs-CZ" altLang="en-US" sz="1500" i="1" dirty="0" smtClean="0"/>
              <a:t>UNWTO </a:t>
            </a:r>
            <a:r>
              <a:rPr lang="cs-CZ" altLang="en-US" sz="1500" i="1" dirty="0" err="1"/>
              <a:t>World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Barometer</a:t>
            </a:r>
            <a:r>
              <a:rPr lang="cs-CZ" altLang="en-US" sz="1500" i="1" dirty="0"/>
              <a:t>.</a:t>
            </a:r>
            <a:r>
              <a:rPr lang="cs-CZ" altLang="en-US" sz="1500" dirty="0"/>
              <a:t> Excerpt. 2006, No. 2.</a:t>
            </a:r>
          </a:p>
          <a:p>
            <a:pPr lvl="2"/>
            <a:r>
              <a:rPr lang="cs-CZ" altLang="en-US" sz="1500" dirty="0">
                <a:hlinkClick r:id="rId3"/>
              </a:rPr>
              <a:t>www.unwto.org</a:t>
            </a:r>
            <a:endParaRPr lang="cs-CZ" altLang="en-US" sz="1500" dirty="0"/>
          </a:p>
          <a:p>
            <a:r>
              <a:rPr lang="cs-CZ" altLang="en-US" sz="1500" i="1" dirty="0" err="1"/>
              <a:t>Yearbook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of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statistics</a:t>
            </a:r>
            <a:r>
              <a:rPr lang="cs-CZ" altLang="en-US" sz="1500" dirty="0"/>
              <a:t>. 1998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. WTO, Madrid.</a:t>
            </a:r>
          </a:p>
          <a:p>
            <a:pPr lvl="2"/>
            <a:r>
              <a:rPr lang="cs-CZ" altLang="en-US" sz="1500" dirty="0">
                <a:hlinkClick r:id="rId3"/>
              </a:rPr>
              <a:t>www.unwto.org</a:t>
            </a:r>
            <a:endParaRPr lang="cs-CZ" altLang="en-US" sz="1500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41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07704" y="2067694"/>
            <a:ext cx="349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/>
              <a:t>Děkuji za pozornost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Evropa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256166"/>
            <a:ext cx="87849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Moře: Středozemní, Černé, Jaderské, Severní, Baltské, Norské, Bílé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Oceány: Atlantský, Severní ledový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Ostrovy: Malta, Sicílie, Korsika, Sardinie, Baleáry, Britské ostrovy, Island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Poloostrovy: Balkánský, Apeninský, Pyrenejský, Krym, Skandinávský, Kola, Jutský, Bretaňský, Peloponéský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Zálivy: Biskajský, Botnický, Finský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Průlivy: Gibraltar, La Manche, Bospor, Dardanely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57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Evropa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256166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odlišné stepní prostory východní Evropy – stěhování národů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 díky nadmořské výšce (průměr Evropy je cca 340 m n.m.), východ nejnižší, střední nadmořské výšky má sever, západ a střed Evropy, nejvyšší pohoří jih Evropy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různorodost jazyků (včetně jazykových rodin) i náboženských směrů s převahou křesťanské tradice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nejvyšší </a:t>
            </a:r>
            <a:r>
              <a:rPr lang="cs-CZ" dirty="0"/>
              <a:t>hora: </a:t>
            </a:r>
            <a:r>
              <a:rPr lang="cs-CZ" dirty="0" err="1"/>
              <a:t>Mt</a:t>
            </a:r>
            <a:r>
              <a:rPr lang="cs-CZ" dirty="0"/>
              <a:t>. </a:t>
            </a:r>
            <a:r>
              <a:rPr lang="cs-CZ" dirty="0" err="1"/>
              <a:t>Blanc</a:t>
            </a:r>
            <a:r>
              <a:rPr lang="cs-CZ" dirty="0"/>
              <a:t> 4810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nejnižší místo: proláklina </a:t>
            </a:r>
            <a:r>
              <a:rPr lang="cs-CZ" dirty="0" err="1"/>
              <a:t>Kaspic</a:t>
            </a:r>
            <a:r>
              <a:rPr lang="cs-CZ" dirty="0"/>
              <a:t>. moře -28 </a:t>
            </a:r>
            <a:r>
              <a:rPr lang="cs-CZ" dirty="0" smtClean="0"/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6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Regionalizace Evropy</a:t>
            </a:r>
            <a:endParaRPr lang="cs-CZ" altLang="en-US" dirty="0"/>
          </a:p>
        </p:txBody>
      </p:sp>
      <p:pic>
        <p:nvPicPr>
          <p:cNvPr id="5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1256166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komplexní posouzení faktorů: přírodních, kulturních, historických, ekonomických a zachování geografické kontinuity polohy a sledování vazeb, mezinárodních vztahů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1) Severní Evropa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2) Západní Evropa (- kontinentální, - ostrovní)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3) Jižní Evropa (- západní a středí Středomoří, - Balkán a východní Středomoří)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4) Střední Evropa (- německy mluvící Střední Evropa,-  středovýchodní Evropa,- Pobaltí)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5) Východní Evropa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8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 smtClean="0"/>
              <a:t>Evropa</a:t>
            </a:r>
            <a:endParaRPr lang="cs-CZ" altLang="en-US" dirty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idx="1"/>
          </p:nvPr>
        </p:nvSpPr>
        <p:spPr>
          <a:xfrm>
            <a:off x="683568" y="2427734"/>
            <a:ext cx="5829300" cy="1143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en-US" sz="1500" dirty="0"/>
              <a:t>441,5 mil př.</a:t>
            </a:r>
          </a:p>
          <a:p>
            <a:pPr lvl="1">
              <a:lnSpc>
                <a:spcPct val="80000"/>
              </a:lnSpc>
            </a:pPr>
            <a:r>
              <a:rPr lang="cs-CZ" altLang="en-US" sz="1350" dirty="0"/>
              <a:t>54,8 %</a:t>
            </a:r>
          </a:p>
          <a:p>
            <a:pPr>
              <a:lnSpc>
                <a:spcPct val="80000"/>
              </a:lnSpc>
            </a:pPr>
            <a:r>
              <a:rPr lang="cs-CZ" altLang="en-US" sz="1500" dirty="0"/>
              <a:t>348,2 </a:t>
            </a:r>
            <a:r>
              <a:rPr lang="cs-CZ" altLang="en-US" sz="1500" dirty="0" err="1"/>
              <a:t>mld</a:t>
            </a:r>
            <a:r>
              <a:rPr lang="cs-CZ" altLang="en-US" sz="1500" dirty="0"/>
              <a:t> USD</a:t>
            </a:r>
          </a:p>
          <a:p>
            <a:pPr lvl="1">
              <a:lnSpc>
                <a:spcPct val="80000"/>
              </a:lnSpc>
            </a:pPr>
            <a:r>
              <a:rPr lang="cs-CZ" altLang="en-US" sz="1350" dirty="0"/>
              <a:t>51,2 %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altLang="en-US" sz="1200" dirty="0"/>
              <a:t>(rok 2005)</a:t>
            </a:r>
          </a:p>
        </p:txBody>
      </p:sp>
      <p:pic>
        <p:nvPicPr>
          <p:cNvPr id="25609" name="Picture 9" descr="evro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9542"/>
            <a:ext cx="62007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 autoUpdateAnimBg="0"/>
    </p:bld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3509</Words>
  <Application>Microsoft Office PowerPoint</Application>
  <PresentationFormat>Předvádění na obrazovce (16:9)</PresentationFormat>
  <Paragraphs>469</Paragraphs>
  <Slides>58</Slides>
  <Notes>57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Calibri</vt:lpstr>
      <vt:lpstr>Times New Roman</vt:lpstr>
      <vt:lpstr>Wingdings</vt:lpstr>
      <vt:lpstr>SLU</vt:lpstr>
      <vt:lpstr>Graf</vt:lpstr>
      <vt:lpstr>List</vt:lpstr>
      <vt:lpstr>Název prezentace</vt:lpstr>
      <vt:lpstr>Regionalizace cestovního ruchu   Evropa</vt:lpstr>
      <vt:lpstr>Evropa</vt:lpstr>
      <vt:lpstr>Evropa</vt:lpstr>
      <vt:lpstr>Evropa</vt:lpstr>
      <vt:lpstr>Evropa</vt:lpstr>
      <vt:lpstr>Evropa</vt:lpstr>
      <vt:lpstr>Regionalizace Evropy</vt:lpstr>
      <vt:lpstr>Evropa</vt:lpstr>
      <vt:lpstr>  Evropa</vt:lpstr>
      <vt:lpstr>   Evropa</vt:lpstr>
      <vt:lpstr>  Evropa</vt:lpstr>
      <vt:lpstr>  Evropa</vt:lpstr>
      <vt:lpstr>  Evropa</vt:lpstr>
      <vt:lpstr>  Evropa</vt:lpstr>
      <vt:lpstr>Severní Evropa</vt:lpstr>
      <vt:lpstr>Severní Evropa</vt:lpstr>
      <vt:lpstr>Severní Evropa</vt:lpstr>
      <vt:lpstr>Severní Evropa</vt:lpstr>
      <vt:lpstr>Severní Evropa</vt:lpstr>
      <vt:lpstr>Severní Evropa – cestovní ruch</vt:lpstr>
      <vt:lpstr>Severní Evropa – cestovní ruch</vt:lpstr>
      <vt:lpstr>   Severní Evropa</vt:lpstr>
      <vt:lpstr>   Severní Evropa</vt:lpstr>
      <vt:lpstr>   Severní Evropa</vt:lpstr>
      <vt:lpstr>Západní Evropa</vt:lpstr>
      <vt:lpstr>Západní Evropa - památky</vt:lpstr>
      <vt:lpstr>Západní Evropa - památky</vt:lpstr>
      <vt:lpstr>Západní Evropa - památky</vt:lpstr>
      <vt:lpstr>Západní Evropa - památky</vt:lpstr>
      <vt:lpstr>Západní Evropa - památky</vt:lpstr>
      <vt:lpstr>Západní Evropa - památky</vt:lpstr>
      <vt:lpstr>Západní Evropa</vt:lpstr>
      <vt:lpstr>   Západní Evropa</vt:lpstr>
      <vt:lpstr>   Západní Evropa</vt:lpstr>
      <vt:lpstr>   Západní Evropa</vt:lpstr>
      <vt:lpstr>Střední Evropa</vt:lpstr>
      <vt:lpstr>Střední Evropa</vt:lpstr>
      <vt:lpstr>Střední Evropa</vt:lpstr>
      <vt:lpstr>Střední Evropa</vt:lpstr>
      <vt:lpstr>Střední Evropa</vt:lpstr>
      <vt:lpstr>Střední Evropa</vt:lpstr>
      <vt:lpstr>Východní Evropa</vt:lpstr>
      <vt:lpstr>Východní Evropa</vt:lpstr>
      <vt:lpstr>Východní Evropa</vt:lpstr>
      <vt:lpstr>Střední a východní Evropa</vt:lpstr>
      <vt:lpstr>Střední a východní Evropa</vt:lpstr>
      <vt:lpstr>Střední a východní Evr.</vt:lpstr>
      <vt:lpstr>Jižní Evropa</vt:lpstr>
      <vt:lpstr>Jižní Evropa</vt:lpstr>
      <vt:lpstr>Jižní Evropa</vt:lpstr>
      <vt:lpstr>Jižní Evropa</vt:lpstr>
      <vt:lpstr>Jižní Evropa</vt:lpstr>
      <vt:lpstr>Jižní Evropa</vt:lpstr>
      <vt:lpstr>Jižní Evropa</vt:lpstr>
      <vt:lpstr>Jižní Evropa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kajzar</cp:lastModifiedBy>
  <cp:revision>265</cp:revision>
  <dcterms:created xsi:type="dcterms:W3CDTF">2016-07-06T15:42:34Z</dcterms:created>
  <dcterms:modified xsi:type="dcterms:W3CDTF">2018-03-28T14:45:33Z</dcterms:modified>
</cp:coreProperties>
</file>