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513" r:id="rId2"/>
    <p:sldId id="256" r:id="rId3"/>
    <p:sldId id="481" r:id="rId4"/>
    <p:sldId id="482" r:id="rId5"/>
    <p:sldId id="489" r:id="rId6"/>
    <p:sldId id="483" r:id="rId7"/>
    <p:sldId id="484" r:id="rId8"/>
    <p:sldId id="485" r:id="rId9"/>
    <p:sldId id="512" r:id="rId10"/>
    <p:sldId id="486" r:id="rId11"/>
    <p:sldId id="487" r:id="rId12"/>
    <p:sldId id="488" r:id="rId13"/>
    <p:sldId id="490" r:id="rId14"/>
    <p:sldId id="491" r:id="rId15"/>
    <p:sldId id="492" r:id="rId16"/>
    <p:sldId id="493" r:id="rId17"/>
    <p:sldId id="494" r:id="rId18"/>
    <p:sldId id="495" r:id="rId19"/>
    <p:sldId id="500" r:id="rId20"/>
    <p:sldId id="501" r:id="rId21"/>
    <p:sldId id="514" r:id="rId22"/>
    <p:sldId id="496" r:id="rId23"/>
    <p:sldId id="498" r:id="rId24"/>
    <p:sldId id="499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480" r:id="rId36"/>
    <p:sldId id="293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85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610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95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2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8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03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84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146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79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9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08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8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718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053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234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285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41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257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277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112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80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310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565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67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66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46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0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4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6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80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Mezinárodní cestovní ruch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5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3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540012" y="1564347"/>
            <a:ext cx="414611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Rozdělíme-li svět na rozvíjející se a rozvinuté ekonomiky, pak se rychleji a lépe se světovou krizí vyrovnaly země z první </a:t>
            </a:r>
            <a:r>
              <a:rPr lang="cs-CZ" sz="2000" dirty="0" smtClean="0"/>
              <a:t>skupiny.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roce 2015 mezi nejvíce navštěvované destinace patřila Francie, USA, Španělsko, Čína a Itálie.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539552" y="4659982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Zdroj: Lejsek, Z., 2017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715362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Obr.3: Mezinárodní </a:t>
            </a:r>
            <a:r>
              <a:rPr lang="cs-CZ" dirty="0"/>
              <a:t>příjezdy turistů v roce </a:t>
            </a:r>
            <a:r>
              <a:rPr lang="cs-CZ" dirty="0" smtClean="0"/>
              <a:t>2015</a:t>
            </a:r>
          </a:p>
          <a:p>
            <a:pPr algn="ctr"/>
            <a:r>
              <a:rPr lang="cs-CZ" dirty="0" smtClean="0"/>
              <a:t>(mil. os.)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690" t="56335" r="64822" b="27717"/>
          <a:stretch/>
        </p:blipFill>
        <p:spPr>
          <a:xfrm>
            <a:off x="467544" y="1561897"/>
            <a:ext cx="3600400" cy="29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3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67544" y="4331959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Zdroj: Lejsek, Z., 2017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-324544" y="730900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Obr.4: TOP 5 příjmy 2015 (mld. USD)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34647" t="55790" r="33881" b="27201"/>
          <a:stretch/>
        </p:blipFill>
        <p:spPr>
          <a:xfrm>
            <a:off x="395536" y="1284898"/>
            <a:ext cx="3960440" cy="303322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499992" y="988948"/>
            <a:ext cx="45182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Nejvíce příjmů z mezinárodního cestovního ruchu dlouhodobě získávají Spojené státy americké.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</a:t>
            </a:r>
            <a:r>
              <a:rPr lang="cs-CZ" sz="2000" dirty="0"/>
              <a:t>roce 2015 to bylo téměř 205 mld. dolarů (meziročně o 7 % více</a:t>
            </a:r>
            <a:r>
              <a:rPr lang="cs-CZ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 </a:t>
            </a:r>
            <a:r>
              <a:rPr lang="cs-CZ" sz="2000" dirty="0"/>
              <a:t>Zároveň jsou USA po Francii druhou nejnavštěvovanější zemí světa (77,5 mil. příjezdů za rok 2015).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Výrazně </a:t>
            </a:r>
            <a:r>
              <a:rPr lang="cs-CZ" sz="2000" dirty="0"/>
              <a:t>pozitivní saldo cestovního ruchu mají také Španělsko a Francie, které z hlediska příjmů obsadily třetí a čtvrté místo.</a:t>
            </a:r>
          </a:p>
        </p:txBody>
      </p:sp>
    </p:spTree>
    <p:extLst>
      <p:ext uri="{BB962C8B-B14F-4D97-AF65-F5344CB8AC3E}">
        <p14:creationId xmlns:p14="http://schemas.microsoft.com/office/powerpoint/2010/main" val="2213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3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67544" y="4331959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Zdroj: Lejsek, Z., 2017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3527" y="730900"/>
            <a:ext cx="388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Obr.5: TOP 5 výdaje 2016 (mld. USD)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184297" y="1138704"/>
            <a:ext cx="495029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Ve výdajích na cestovní ruch (CR) od roku 2012 dominuje světovým žebříčkům </a:t>
            </a:r>
            <a:r>
              <a:rPr lang="cs-CZ" sz="1900" b="1" dirty="0"/>
              <a:t>Čína, </a:t>
            </a:r>
            <a:r>
              <a:rPr lang="cs-CZ" sz="1900" dirty="0"/>
              <a:t>která je zároveň druhá v příjmech</a:t>
            </a:r>
            <a:r>
              <a:rPr lang="cs-CZ" sz="19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 </a:t>
            </a:r>
            <a:r>
              <a:rPr lang="cs-CZ" sz="1900" dirty="0"/>
              <a:t>Její náskok se rok od roku výrazně zvyšuje. Porazila oba dřívější dlouhodobé lídry výdajových tabulek – </a:t>
            </a:r>
            <a:r>
              <a:rPr lang="cs-CZ" sz="1900" b="1" dirty="0"/>
              <a:t>Německo a USA. </a:t>
            </a:r>
            <a:endParaRPr lang="cs-CZ" sz="19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Není </a:t>
            </a:r>
            <a:r>
              <a:rPr lang="cs-CZ" sz="1900" dirty="0"/>
              <a:t>bez zajímavosti, že výdaje čínských turistů rostly v posledních patnácti letech nejrychleji ze všech. Od roku 2000 se téměř dvacetkrát zvýšily na 250 mld. dolarů v roce 2015 a lze očekávat, že ještě porostou.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5512" t="56713" b="27600"/>
          <a:stretch/>
        </p:blipFill>
        <p:spPr>
          <a:xfrm>
            <a:off x="279150" y="1199951"/>
            <a:ext cx="3572770" cy="30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3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467544" y="4757536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Zdroj: Mikula, </a:t>
            </a:r>
            <a:r>
              <a:rPr lang="cs-CZ" dirty="0"/>
              <a:t>R</a:t>
            </a:r>
            <a:r>
              <a:rPr lang="cs-CZ" dirty="0" smtClean="0"/>
              <a:t>., 2017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3527" y="730900"/>
            <a:ext cx="6624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Obr.6: Meziroční </a:t>
            </a:r>
            <a:r>
              <a:rPr lang="cs-CZ" dirty="0"/>
              <a:t>index počtu příjezdů hostů za 1. čtvrtletí 2017: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496" r="914" b="3715"/>
          <a:stretch/>
        </p:blipFill>
        <p:spPr>
          <a:xfrm>
            <a:off x="272821" y="1100232"/>
            <a:ext cx="5832648" cy="358036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05469" y="1215575"/>
            <a:ext cx="29310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Největší meziroční zvýšení poptávky po ubytování zaznamenaly středomořské ostrovní státy Malta (+16,2 %) a Kypr (+14,0 %). </a:t>
            </a: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Tyto </a:t>
            </a:r>
            <a:r>
              <a:rPr lang="cs-CZ" dirty="0"/>
              <a:t>oblíbené dovolenkové destinace jsou vyhledávané především zahraničními turisty z celé Evropy a stejně tak tomu bylo na začátku </a:t>
            </a:r>
            <a:r>
              <a:rPr lang="cs-CZ" dirty="0" smtClean="0"/>
              <a:t>roku 2017.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31590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Podíl domácí klientely v ubytovacích zařízeních činil na Kypru 34 % a na Maltě pouze 14 </a:t>
            </a:r>
            <a:r>
              <a:rPr lang="cs-CZ" sz="2200" dirty="0" smtClean="0"/>
              <a:t>%.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b="1" dirty="0" smtClean="0"/>
              <a:t>Česká </a:t>
            </a:r>
            <a:r>
              <a:rPr lang="cs-CZ" sz="2200" b="1" dirty="0"/>
              <a:t>republika, </a:t>
            </a:r>
            <a:r>
              <a:rPr lang="cs-CZ" sz="2200" dirty="0"/>
              <a:t>která se umístila hned za nimi a skončila s meziročním nárůstem počtu ubytovaných osob na třetím místě (+11,1 %), je u domácích hostů více v oblibě. </a:t>
            </a:r>
            <a:endParaRPr lang="cs-CZ" sz="22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Jejich </a:t>
            </a:r>
            <a:r>
              <a:rPr lang="cs-CZ" sz="2200" dirty="0"/>
              <a:t>podíl na ubytování se přiblížil 50 %. Více než 10% nárůst hostů hlásilo rovněž Rumunsko (+10,9 %).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Na opačném konci žebříčku se umístily turistické velmoci, jako jsou Rakousko, Španělsko, Dánsko a Lucembursko</a:t>
            </a:r>
          </a:p>
        </p:txBody>
      </p:sp>
    </p:spTree>
    <p:extLst>
      <p:ext uri="{BB962C8B-B14F-4D97-AF65-F5344CB8AC3E}">
        <p14:creationId xmlns:p14="http://schemas.microsoft.com/office/powerpoint/2010/main" val="22498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31590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Obdobnou situaci jako u příjezdů bylo možné pozorovat na evropském kontinentu také u </a:t>
            </a:r>
            <a:r>
              <a:rPr lang="cs-CZ" sz="2000" b="1" dirty="0"/>
              <a:t>počtů přenocování. </a:t>
            </a:r>
            <a:endParaRPr lang="cs-CZ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Ve </a:t>
            </a:r>
            <a:r>
              <a:rPr lang="cs-CZ" sz="2000" dirty="0"/>
              <a:t>všech hromadných ubytovacích zařízeních na starém kontinentu se počet strávených nocí za první tři měsíce </a:t>
            </a:r>
            <a:r>
              <a:rPr lang="cs-CZ" sz="2000" dirty="0" smtClean="0"/>
              <a:t>roku 2017 meziročně </a:t>
            </a:r>
            <a:r>
              <a:rPr lang="cs-CZ" sz="2000" dirty="0"/>
              <a:t>zvýšil o tři miliony, tedy o 0,7 %.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Celkem </a:t>
            </a:r>
            <a:r>
              <a:rPr lang="cs-CZ" sz="2000" dirty="0"/>
              <a:t>sedm zemí zaznamenalo pokles, ostatní státy hlásily zvýšení počtu přenocování. Kypr jako jediný si připsal </a:t>
            </a:r>
            <a:r>
              <a:rPr lang="cs-CZ" sz="2000" dirty="0" smtClean="0"/>
              <a:t>dvouciferný </a:t>
            </a:r>
            <a:r>
              <a:rPr lang="cs-CZ" sz="2000" dirty="0"/>
              <a:t>nárůst počtu nocí, a to o 20,2 %.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Česká </a:t>
            </a:r>
            <a:r>
              <a:rPr lang="cs-CZ" sz="2000" dirty="0"/>
              <a:t>republika se s odstupem držela na druhém místě (+9,3 %) a další pozice patřily Estonsku (+8,8 %), Rumunsku (+7,1 %) a Maďarsku (+6,8 %). Na opačném pólu spektra byly země, kde došlo meziročně k poklesu přenocování.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489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98757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Překvapivé </a:t>
            </a:r>
            <a:r>
              <a:rPr lang="cs-CZ" dirty="0"/>
              <a:t>bylo snížení počtu přenocování v zemích, jako jsou Rakousko (–3,1 %) a Španělsko (–3,0 %). Obě tyto turisticky atraktivní destinace tvořily bezmála čtvrtinu (24 %) uskutečněných nocí v celé Evropské unii.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7" y="2188956"/>
            <a:ext cx="8484096" cy="269757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9044" y="191680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Obr.7:Podíly </a:t>
            </a:r>
            <a:r>
              <a:rPr lang="cs-CZ" sz="1600" dirty="0"/>
              <a:t>jednotlivých zemí na počtu příjezdů hostů v EU28*) v 1. čtvrtletí 2017 (v %)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63349" y="4886530"/>
            <a:ext cx="1657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Mikula, R., 2017</a:t>
            </a:r>
          </a:p>
        </p:txBody>
      </p:sp>
    </p:spTree>
    <p:extLst>
      <p:ext uri="{BB962C8B-B14F-4D97-AF65-F5344CB8AC3E}">
        <p14:creationId xmlns:p14="http://schemas.microsoft.com/office/powerpoint/2010/main" val="267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987574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Z příjezdů zahraničních hostů stojí za povšimnutí především nárůst příjezdů z Německa (543 tis. hostů) s meziročním zvýšením o 12,6 </a:t>
            </a:r>
            <a:r>
              <a:rPr lang="cs-CZ" sz="2200" dirty="0" smtClean="0"/>
              <a:t>%.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 </a:t>
            </a:r>
            <a:r>
              <a:rPr lang="cs-CZ" sz="2200" dirty="0"/>
              <a:t>Ve sledovaných ubytovacích zařízeních představují Němci pětinu zahraniční klientely. Druhou nejpočetnější skupinu ubytovaných tvořili Slováci (182 tis., +10,3 %). </a:t>
            </a:r>
            <a:endParaRPr lang="cs-CZ" sz="22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Na </a:t>
            </a:r>
            <a:r>
              <a:rPr lang="cs-CZ" sz="2200" dirty="0"/>
              <a:t>třetím místě se umístili rezidenti Spojených států amerických (169 tis. příjezdů, meziroční zvýšení o 8,8 %). </a:t>
            </a:r>
            <a:endParaRPr lang="cs-CZ" sz="22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Nadprůměrný </a:t>
            </a:r>
            <a:r>
              <a:rPr lang="cs-CZ" sz="2200" dirty="0"/>
              <a:t>zájem o ubytování ve sledovaných zařízeních měli i nadále hosté z Číny (+52,9 %) a z Ruska (+56,7 %).</a:t>
            </a:r>
          </a:p>
        </p:txBody>
      </p:sp>
    </p:spTree>
    <p:extLst>
      <p:ext uri="{BB962C8B-B14F-4D97-AF65-F5344CB8AC3E}">
        <p14:creationId xmlns:p14="http://schemas.microsoft.com/office/powerpoint/2010/main" val="40221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Česká republika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987574"/>
            <a:ext cx="90364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/>
              <a:t> Do Česka přijelo </a:t>
            </a:r>
            <a:r>
              <a:rPr lang="cs-CZ" sz="2300" dirty="0" smtClean="0"/>
              <a:t>v roce 2016 </a:t>
            </a:r>
            <a:r>
              <a:rPr lang="cs-CZ" sz="2300" dirty="0"/>
              <a:t>rekordních 31,1 milionu zahraničních návštěvníků, meziročně o 11,7 procenta více. </a:t>
            </a:r>
            <a:endParaRPr lang="cs-CZ" sz="23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V </a:t>
            </a:r>
            <a:r>
              <a:rPr lang="cs-CZ" sz="2300" dirty="0"/>
              <a:t>tuzemských hotelech, penzionech, kempech a soukromí se jich z toho ubytovalo 12,2 milionu. Dalších 16,2 milionu byli jednodenní návštěvníci a 2,6 milionu cizinců byli tranzitující návštěvníci</a:t>
            </a:r>
            <a:r>
              <a:rPr lang="cs-CZ" sz="23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/>
              <a:t> Zahraniční návštěvníci </a:t>
            </a:r>
            <a:r>
              <a:rPr lang="cs-CZ" sz="2300" dirty="0" smtClean="0"/>
              <a:t>v roce 2016 </a:t>
            </a:r>
            <a:r>
              <a:rPr lang="cs-CZ" sz="2300" dirty="0"/>
              <a:t>v Česku utratili podle odhadu celkem 228 miliard Kč. Ve srovnání s rokem 2015 tak vzrostly jejich celkové výdaje o 22 miliard korun, tedy o 10,5 procenta. </a:t>
            </a:r>
            <a:endParaRPr lang="cs-CZ" sz="23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Hlavními </a:t>
            </a:r>
            <a:r>
              <a:rPr lang="cs-CZ" sz="2300" dirty="0"/>
              <a:t>důvody návštěvy ČR jsou především </a:t>
            </a:r>
            <a:r>
              <a:rPr lang="cs-CZ" sz="2300" b="1" dirty="0"/>
              <a:t>nákupy a dovolená. </a:t>
            </a:r>
          </a:p>
        </p:txBody>
      </p:sp>
    </p:spTree>
    <p:extLst>
      <p:ext uri="{BB962C8B-B14F-4D97-AF65-F5344CB8AC3E}">
        <p14:creationId xmlns:p14="http://schemas.microsoft.com/office/powerpoint/2010/main" val="8122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Česká republika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2751" t="-4864" r="2751" b="46065"/>
          <a:stretch/>
        </p:blipFill>
        <p:spPr>
          <a:xfrm>
            <a:off x="-108519" y="1223982"/>
            <a:ext cx="5040560" cy="302433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736661"/>
            <a:ext cx="554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Obr.8: Spotřeba </a:t>
            </a:r>
            <a:r>
              <a:rPr lang="cs-CZ" dirty="0"/>
              <a:t>a saldo cestovního ruchu v České republice v letech 2005–2015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432328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Lejsek, Z., 2017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32041" y="1042320"/>
            <a:ext cx="42119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/>
              <a:t>Souhrnným ukazatelem poptávky všech návštěvníků České republiky (bez ohledu na to, zda jde o českého rezidenta či návštěvníka ze zahraničí) je </a:t>
            </a:r>
            <a:r>
              <a:rPr lang="cs-CZ" b="1" dirty="0"/>
              <a:t>spotřeba cestovního ruchu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Jedná </a:t>
            </a:r>
            <a:r>
              <a:rPr lang="cs-CZ" dirty="0"/>
              <a:t>se o celkový objem výdajů za cestovní ruch v celém národním hospodářství. V roce 2015 dosáhla tato spotřeba hodnoty 250 mld. Kč, což bylo v meziročním srovnání o 5,3 % </a:t>
            </a:r>
            <a:r>
              <a:rPr lang="cs-CZ" dirty="0" smtClean="0"/>
              <a:t>více.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 smtClean="0"/>
              <a:t>Příjezdový </a:t>
            </a:r>
            <a:r>
              <a:rPr lang="cs-CZ" b="1" dirty="0"/>
              <a:t>cestovní ruch </a:t>
            </a:r>
            <a:r>
              <a:rPr lang="cs-CZ" dirty="0"/>
              <a:t>tvořil 59 % z této částky a generoval příjmy ve výši 148 mld. Kč. </a:t>
            </a:r>
          </a:p>
        </p:txBody>
      </p:sp>
    </p:spTree>
    <p:extLst>
      <p:ext uri="{BB962C8B-B14F-4D97-AF65-F5344CB8AC3E}">
        <p14:creationId xmlns:p14="http://schemas.microsoft.com/office/powerpoint/2010/main" val="2513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Patrik Kajzar, Ph.D.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cestovní ruch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6" y="1897833"/>
            <a:ext cx="4690238" cy="20909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59990" y="761114"/>
            <a:ext cx="5608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4</a:t>
            </a:r>
            <a:r>
              <a:rPr lang="pl-PL" sz="2800" b="1" dirty="0" smtClean="0">
                <a:solidFill>
                  <a:schemeClr val="bg1"/>
                </a:solidFill>
              </a:rPr>
              <a:t>. </a:t>
            </a:r>
            <a:r>
              <a:rPr lang="pl-PL" sz="2800" b="1" dirty="0">
                <a:solidFill>
                  <a:schemeClr val="bg1"/>
                </a:solidFill>
              </a:rPr>
              <a:t>Regionální rozložení mezinárodního cestovního ruchu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Česká republika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3666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Obr.9:Ekonomický </a:t>
            </a:r>
            <a:r>
              <a:rPr lang="cs-CZ" dirty="0"/>
              <a:t>význam cestovního ruchu v České republice v roce 2015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474373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Lejsek, Z., 2017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8" y="1105993"/>
            <a:ext cx="7620000" cy="35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0"/>
            <a:ext cx="6048672" cy="51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Česká republika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98757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Nákupnímu cestovnímu ruchu dominují destinace v blízkosti větších hraničních přechodů jako jsou </a:t>
            </a:r>
            <a:r>
              <a:rPr lang="cs-CZ" sz="2000" b="1" dirty="0"/>
              <a:t>Aš, </a:t>
            </a:r>
            <a:r>
              <a:rPr lang="cs-CZ" sz="2000" b="1" dirty="0" err="1"/>
              <a:t>Folmava</a:t>
            </a:r>
            <a:r>
              <a:rPr lang="cs-CZ" sz="2000" b="1" dirty="0"/>
              <a:t>, Hodonín, Chomutov či Cheb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Tři </a:t>
            </a:r>
            <a:r>
              <a:rPr lang="cs-CZ" sz="2000" dirty="0"/>
              <a:t>čtvrtiny turistů míří především do Prahy.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S </a:t>
            </a:r>
            <a:r>
              <a:rPr lang="cs-CZ" sz="2000" dirty="0"/>
              <a:t>odstupem následují </a:t>
            </a:r>
            <a:r>
              <a:rPr lang="cs-CZ" sz="2000" b="1" dirty="0"/>
              <a:t>Brno, Český Krumlov, Karlovy Vary, Plzeň a lázeňská a turisticky zajímavá místa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Nejnavštěvovanějším turistickým cílem roku 2016 byl Pražský hrad, </a:t>
            </a:r>
            <a:r>
              <a:rPr lang="cs-CZ" sz="2000" dirty="0" smtClean="0"/>
              <a:t>kam zavítalo </a:t>
            </a:r>
            <a:r>
              <a:rPr lang="cs-CZ" sz="2000" dirty="0"/>
              <a:t>celkem 2,1 milionu návštěvníků, což bylo meziročně o 12 % více.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Na druhé příčce se </a:t>
            </a:r>
            <a:r>
              <a:rPr lang="cs-CZ" sz="2000" dirty="0" smtClean="0"/>
              <a:t>umístila </a:t>
            </a:r>
            <a:r>
              <a:rPr lang="cs-CZ" sz="2000" b="1" dirty="0"/>
              <a:t>lanová dráha na Petřín. </a:t>
            </a:r>
            <a:r>
              <a:rPr lang="cs-CZ" sz="2000" dirty="0"/>
              <a:t>Ta za </a:t>
            </a:r>
            <a:r>
              <a:rPr lang="cs-CZ" sz="2000" dirty="0" smtClean="0"/>
              <a:t>rok 2016 svezla </a:t>
            </a:r>
            <a:r>
              <a:rPr lang="cs-CZ" sz="2000" dirty="0"/>
              <a:t>téměř 1,8 milionu návštěvníků, což bylo o 19 % více než v roce předchozím. Významný nárůst zaznamenala i většina dalších objektů v první desítce. Například </a:t>
            </a:r>
            <a:r>
              <a:rPr lang="cs-CZ" sz="2000" b="1" dirty="0"/>
              <a:t>pražské ZOO, </a:t>
            </a:r>
            <a:r>
              <a:rPr lang="cs-CZ" sz="2000" dirty="0"/>
              <a:t>která skončila na třetím místě, vzrostla meziročně návštěvnost o 10 %, na celkových 1,4 milionu návštěvníků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Česká republika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987574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V rámci Moravskoslezského kraje byla nejnavštěvovanější turistickou atrakcí Dolní </a:t>
            </a:r>
            <a:r>
              <a:rPr lang="cs-CZ" sz="2200" dirty="0"/>
              <a:t>oblast Vítkovic a </a:t>
            </a:r>
            <a:r>
              <a:rPr lang="cs-CZ" sz="2200" dirty="0" err="1"/>
              <a:t>Landek</a:t>
            </a:r>
            <a:r>
              <a:rPr lang="cs-CZ" sz="2200" dirty="0"/>
              <a:t> </a:t>
            </a:r>
            <a:r>
              <a:rPr lang="cs-CZ" sz="2200" dirty="0" smtClean="0"/>
              <a:t>Park</a:t>
            </a:r>
            <a:r>
              <a:rPr lang="cs-CZ" sz="2200" dirty="0"/>
              <a:t> </a:t>
            </a:r>
            <a:r>
              <a:rPr lang="cs-CZ" sz="2200" dirty="0" smtClean="0"/>
              <a:t>v Ostravě, kterou navštívilo                 1 301,6 mil. turistů.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Nejvíc návštěvníků </a:t>
            </a:r>
            <a:r>
              <a:rPr lang="cs-CZ" sz="2200" dirty="0" smtClean="0"/>
              <a:t>do ČR tradičně </a:t>
            </a:r>
            <a:r>
              <a:rPr lang="cs-CZ" sz="2200" dirty="0"/>
              <a:t>přijíždí z Německa (40 procent), Slovenska (12 %) a Rakouska (9 %). V případě turistů, kteří se v ČR ubytují, tvoří největší skupinu také Němci, kterých je 16 procent. Dále jsou to Italové (8 %) a Britové (8 %).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096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Asijsko-pacifický region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1059582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Představuje území od Iráku, přes Írán, Afghánistán, Mongolsko až po Japonsko a pak na jih až po Austrálii.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Region </a:t>
            </a:r>
            <a:r>
              <a:rPr lang="cs-CZ" dirty="0" err="1" smtClean="0"/>
              <a:t>Asijsko</a:t>
            </a:r>
            <a:r>
              <a:rPr lang="cs-CZ" dirty="0" smtClean="0"/>
              <a:t> – pacifický se vyznačuje výrazně vysokou dynamikou růst, díky níž zvýšil ve všech ukazatelích v posledních přibližně deseti letech svůj podíl na mezinárodním turismu a z hlediska umístění se dostal před kdysi významnější region Ameriky.</a:t>
            </a:r>
          </a:p>
          <a:p>
            <a:pPr algn="ctr"/>
            <a:r>
              <a:rPr lang="cs-CZ" dirty="0" smtClean="0"/>
              <a:t>	            Obr.10: Klíčové </a:t>
            </a:r>
            <a:r>
              <a:rPr lang="cs-CZ" dirty="0"/>
              <a:t>ukazatele mezinárodního  </a:t>
            </a:r>
            <a:r>
              <a:rPr lang="cs-CZ" dirty="0" smtClean="0"/>
              <a:t>cestovního ruchu (příjezdy, příjmy)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7756" t="8000" r="24730" b="75200"/>
          <a:stretch/>
        </p:blipFill>
        <p:spPr>
          <a:xfrm>
            <a:off x="2726896" y="2787774"/>
            <a:ext cx="4248472" cy="191508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26896" y="4697800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Lejsek, Z., 2017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94596" t="10800" b="75200"/>
          <a:stretch/>
        </p:blipFill>
        <p:spPr>
          <a:xfrm>
            <a:off x="6971422" y="3020759"/>
            <a:ext cx="230931" cy="16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Asijsko-pacifický region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34001" y="1059582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Regionální rozložení mezinárodního turismu </a:t>
            </a:r>
            <a:r>
              <a:rPr lang="cs-CZ" sz="2000" dirty="0" smtClean="0"/>
              <a:t>je ovlivněno řadou faktorů primární a sekundární nabídky, mezinárodní poptávky, faktory ekonomickými, sociokulturními, bezpečnostními, politickými, zdravotními a dalšími.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Kromě toho mnohé země Asijsko-pacifického regionu považují turismus za významný činitel svého národního hospodářství (např. Malajsie, Thajsko, Indonésie) a podporují jeho rozvoj účinnou politikou v oblasti marketingu, výstavbou infrastruktury a dalšími nástroji.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Země v tomto regionu jsou navíc zeměmi s vysokými tempy růstu, s rozvoje infrastruktury (včetně infrastruktury pro turismus) a zlepšující se dopravní dostupností, s množstvím atraktivit i odlišným sociokulturním prostředím. </a:t>
            </a:r>
            <a:endParaRPr lang="cs-CZ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Zatím je asi 80 % mezinárodní poptávky </a:t>
            </a:r>
            <a:r>
              <a:rPr lang="cs-CZ" sz="2000" b="1" dirty="0" smtClean="0"/>
              <a:t>po tomto regionu generováno </a:t>
            </a:r>
            <a:r>
              <a:rPr lang="cs-CZ" sz="2000" b="1" dirty="0" err="1" smtClean="0"/>
              <a:t>vnitroregionálně</a:t>
            </a:r>
            <a:r>
              <a:rPr lang="cs-CZ" sz="2000" b="1" dirty="0" smtClean="0"/>
              <a:t>,</a:t>
            </a:r>
            <a:r>
              <a:rPr lang="cs-CZ" sz="2000" dirty="0" smtClean="0"/>
              <a:t> právě díky zvyšující se životní úrovni obyvatelstva regionu.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Asijsko-pacifický region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-34001" y="105958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Nejvýznamnějším </a:t>
            </a:r>
            <a:r>
              <a:rPr lang="cs-CZ" dirty="0" err="1" smtClean="0"/>
              <a:t>subregionem</a:t>
            </a:r>
            <a:r>
              <a:rPr lang="cs-CZ" dirty="0" smtClean="0"/>
              <a:t> je </a:t>
            </a:r>
            <a:r>
              <a:rPr lang="cs-CZ" dirty="0" err="1" smtClean="0"/>
              <a:t>sugregion</a:t>
            </a:r>
            <a:r>
              <a:rPr lang="cs-CZ" dirty="0" smtClean="0"/>
              <a:t> </a:t>
            </a:r>
            <a:r>
              <a:rPr lang="cs-CZ" b="1" dirty="0" smtClean="0"/>
              <a:t>Severovýchodní Asie </a:t>
            </a:r>
            <a:r>
              <a:rPr lang="cs-CZ" dirty="0" smtClean="0"/>
              <a:t>(více jak polovina mez. příjezdů) a to díky destinacím jako Čína, Hongkong.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 smtClean="0"/>
              <a:t>V jihovýchodním </a:t>
            </a:r>
            <a:r>
              <a:rPr lang="cs-CZ" b="1" dirty="0" err="1" smtClean="0"/>
              <a:t>subregionu</a:t>
            </a:r>
            <a:r>
              <a:rPr lang="cs-CZ" b="1" dirty="0" smtClean="0"/>
              <a:t> </a:t>
            </a:r>
            <a:r>
              <a:rPr lang="cs-CZ" dirty="0" smtClean="0"/>
              <a:t>jsou nejvýznamnější destinacemi Malajsie, Thajsko, Singapur.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 smtClean="0"/>
              <a:t>Subregion</a:t>
            </a:r>
            <a:r>
              <a:rPr lang="cs-CZ" dirty="0" smtClean="0"/>
              <a:t> Jižní Asie má nejnižší podíl co do příjezdů i příjmů. Nejvýznamnější destinací je Indie.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err="1" smtClean="0"/>
              <a:t>Asijsko</a:t>
            </a:r>
            <a:r>
              <a:rPr lang="cs-CZ" dirty="0" smtClean="0"/>
              <a:t> – pacifický region patří k nejdynamičtějším, a to zejména díky destinacím </a:t>
            </a:r>
            <a:r>
              <a:rPr lang="cs-CZ" dirty="0" err="1" smtClean="0"/>
              <a:t>subregionů</a:t>
            </a:r>
            <a:r>
              <a:rPr lang="cs-CZ" dirty="0" smtClean="0"/>
              <a:t> SV a JV Asie. 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Uvedené </a:t>
            </a:r>
            <a:r>
              <a:rPr lang="cs-CZ" dirty="0" err="1" smtClean="0"/>
              <a:t>subregiony</a:t>
            </a:r>
            <a:r>
              <a:rPr lang="cs-CZ" dirty="0" smtClean="0"/>
              <a:t> vykazují i vysoký stupeň rezistence proti negativním vnějším vlivům a případné zpomalení poptávky či její propad mají pouze krátkodobý charakter.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Jedním z faktorů rozvoje příjezdového turismu je jistě i </a:t>
            </a:r>
            <a:r>
              <a:rPr lang="cs-CZ" dirty="0" err="1" smtClean="0"/>
              <a:t>exitence</a:t>
            </a:r>
            <a:r>
              <a:rPr lang="cs-CZ" dirty="0" smtClean="0"/>
              <a:t> uskupení APEC, ASEAN.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 smtClean="0"/>
              <a:t>Význam </a:t>
            </a:r>
            <a:r>
              <a:rPr lang="cs-CZ" b="1" dirty="0" err="1" smtClean="0"/>
              <a:t>subregionů</a:t>
            </a:r>
            <a:r>
              <a:rPr lang="cs-CZ" b="1" dirty="0" smtClean="0"/>
              <a:t> podle výdajů na výjezdový turismus </a:t>
            </a:r>
            <a:r>
              <a:rPr lang="cs-CZ" dirty="0" smtClean="0"/>
              <a:t>se liší. Nejvýznamnějším </a:t>
            </a:r>
            <a:r>
              <a:rPr lang="cs-CZ" dirty="0" err="1" smtClean="0"/>
              <a:t>subregionem</a:t>
            </a:r>
            <a:r>
              <a:rPr lang="cs-CZ" dirty="0" smtClean="0"/>
              <a:t> </a:t>
            </a:r>
            <a:r>
              <a:rPr lang="cs-CZ" b="1" dirty="0" smtClean="0"/>
              <a:t>je SV Asie </a:t>
            </a:r>
            <a:r>
              <a:rPr lang="cs-CZ" dirty="0" smtClean="0"/>
              <a:t>(70%) se zdrojovými trhy Japonsko (30%), Čína, </a:t>
            </a:r>
            <a:r>
              <a:rPr lang="cs-CZ" dirty="0" err="1" smtClean="0"/>
              <a:t>Honkong</a:t>
            </a:r>
            <a:r>
              <a:rPr lang="cs-CZ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Druhým nejvýznamnějším je </a:t>
            </a:r>
            <a:r>
              <a:rPr lang="cs-CZ" dirty="0" err="1" smtClean="0"/>
              <a:t>subregion</a:t>
            </a:r>
            <a:r>
              <a:rPr lang="cs-CZ" dirty="0" smtClean="0"/>
              <a:t> JV Asie díky Singapuru a třetím pak </a:t>
            </a:r>
            <a:r>
              <a:rPr lang="cs-CZ" dirty="0" err="1" smtClean="0"/>
              <a:t>subregion</a:t>
            </a:r>
            <a:r>
              <a:rPr lang="cs-CZ" dirty="0" smtClean="0"/>
              <a:t> </a:t>
            </a:r>
            <a:r>
              <a:rPr lang="cs-CZ" b="1" dirty="0" err="1" smtClean="0"/>
              <a:t>J.Asie</a:t>
            </a:r>
            <a:r>
              <a:rPr lang="cs-CZ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1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Amerika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87574"/>
            <a:ext cx="9144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Region Ameriky zahrnuje Severní, Jižní i Střední Ameriku a donedávna představoval hned po Evropě druhý nejvýznamnější region co do sledovaných ukazatelů.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Vzhledem ke zpomalení tempa vývoje (a v některých letech dokonce propadu) mezinárodního turismus zejména v USA, které jsou nejvýznamnějším zdrojovým trhem i destinací v regionu Amerik, ztratil region svoji dynamiku ve prospěch regionu Asijsko-pacifického.</a:t>
            </a:r>
          </a:p>
          <a:p>
            <a:pPr algn="ctr"/>
            <a:endParaRPr lang="cs-CZ" sz="800" dirty="0" smtClean="0"/>
          </a:p>
          <a:p>
            <a:pPr algn="ctr"/>
            <a:r>
              <a:rPr lang="cs-CZ" dirty="0" smtClean="0"/>
              <a:t>Obr.11: </a:t>
            </a:r>
            <a:r>
              <a:rPr lang="cs-CZ" dirty="0"/>
              <a:t>Klíčové ukazatele mezinárodního </a:t>
            </a:r>
            <a:r>
              <a:rPr lang="cs-CZ" dirty="0" smtClean="0"/>
              <a:t> cestovního </a:t>
            </a:r>
            <a:r>
              <a:rPr lang="cs-CZ" dirty="0"/>
              <a:t>ruchu (příjezdy, příjmy)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0915" t="8408" r="61634" b="75467"/>
          <a:stretch/>
        </p:blipFill>
        <p:spPr>
          <a:xfrm>
            <a:off x="2555776" y="2906671"/>
            <a:ext cx="3456384" cy="146484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699792" y="437151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Lejsek, Z., 2017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25511" r="20614"/>
          <a:stretch/>
        </p:blipFill>
        <p:spPr>
          <a:xfrm>
            <a:off x="6000461" y="3024341"/>
            <a:ext cx="360040" cy="13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Amerika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96183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Region Ameriky je regionem s nejnižší dynamikou mezinárodních příjezdů, jehož podíl na příjmech byl vždy výrazně vyšší než podíl na příjezdech.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Od roku 2001 se však region (zejména USA) potýkal s neustálými problémy v podobě </a:t>
            </a:r>
            <a:r>
              <a:rPr lang="cs-CZ" dirty="0" err="1" smtClean="0"/>
              <a:t>politicko</a:t>
            </a:r>
            <a:r>
              <a:rPr lang="cs-CZ" dirty="0" smtClean="0"/>
              <a:t> – bezpečnostních rizik (11.září 2001) a zdravotních rizik (SARS, 2003)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Závislost vývoje regionu na vývoji příjezdového turismu do USA je značná (v roce 2009 směřovalo do USA 40 % veškerých příjezdů a téměř 57 % příjmů) a ostatní země nejsou schopny uvedený negativní trend zvrátit.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Pokud jde o meziregionální příjezdy / výjezdy, lze vymezit hlavní proudy meziregionální návštěvnosti charakteristické pro poslední 2 dekády, i když s klesajícím podílem Evropy a Amerik.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Podíl </a:t>
            </a:r>
            <a:r>
              <a:rPr lang="cs-CZ" dirty="0" err="1" smtClean="0"/>
              <a:t>vnitroregionálních</a:t>
            </a:r>
            <a:r>
              <a:rPr lang="cs-CZ" dirty="0" smtClean="0"/>
              <a:t> a meziregionálních příjezdů i výjezdů se v jednotlivých regionech liší. 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Vyšším než průměrným podílem meziregionálních příjezdů se vyznačují regiony</a:t>
            </a:r>
          </a:p>
        </p:txBody>
      </p:sp>
    </p:spTree>
    <p:extLst>
      <p:ext uri="{BB962C8B-B14F-4D97-AF65-F5344CB8AC3E}">
        <p14:creationId xmlns:p14="http://schemas.microsoft.com/office/powerpoint/2010/main" val="32781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Amerika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96183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Střední východ (50 %), Afrika (40-45 %) a </a:t>
            </a:r>
            <a:r>
              <a:rPr lang="cs-CZ" sz="2000" b="1" dirty="0" smtClean="0"/>
              <a:t>Ameriky (20 – 25 %).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 </a:t>
            </a:r>
            <a:r>
              <a:rPr lang="cs-CZ" sz="2000" b="1" dirty="0" smtClean="0"/>
              <a:t>Region Ameriky se dělí na 4 </a:t>
            </a:r>
            <a:r>
              <a:rPr lang="cs-CZ" sz="2000" b="1" dirty="0" err="1" smtClean="0"/>
              <a:t>subregiony</a:t>
            </a:r>
            <a:r>
              <a:rPr lang="cs-CZ" sz="2000" b="1" dirty="0" smtClean="0"/>
              <a:t>, </a:t>
            </a:r>
            <a:r>
              <a:rPr lang="cs-CZ" sz="2000" dirty="0" smtClean="0"/>
              <a:t>z nichž nejvýznamnější pozici zaujímá </a:t>
            </a:r>
            <a:r>
              <a:rPr lang="cs-CZ" sz="2000" dirty="0" err="1" smtClean="0"/>
              <a:t>S.Amerika</a:t>
            </a:r>
            <a:r>
              <a:rPr lang="cs-CZ" sz="2000" dirty="0" smtClean="0"/>
              <a:t>, a to díky zejména USA.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Ostatní </a:t>
            </a:r>
            <a:r>
              <a:rPr lang="cs-CZ" sz="2000" b="1" dirty="0" err="1" smtClean="0"/>
              <a:t>subregiony</a:t>
            </a:r>
            <a:r>
              <a:rPr lang="cs-CZ" sz="2000" b="1" dirty="0" smtClean="0"/>
              <a:t>, především </a:t>
            </a:r>
            <a:r>
              <a:rPr lang="cs-CZ" sz="2000" b="1" dirty="0" err="1" smtClean="0"/>
              <a:t>subregion</a:t>
            </a:r>
            <a:r>
              <a:rPr lang="cs-CZ" sz="2000" b="1" dirty="0" smtClean="0"/>
              <a:t> Karibik a Střední Amerika se </a:t>
            </a:r>
            <a:r>
              <a:rPr lang="cs-CZ" sz="2000" dirty="0" smtClean="0"/>
              <a:t>vyznačují vyšší dynamikou.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J. Amerika zahrnuje destinace, jejichž potenciál zůstává doposud nevyužit a jejichž rozloha i atraktivity pro turismus jistě neodpovídají objemům turismu na úrovni nižší, než jsou mezinárodní příjezdy a příjmy ČR.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Význam </a:t>
            </a:r>
            <a:r>
              <a:rPr lang="cs-CZ" sz="2000" dirty="0" err="1" smtClean="0"/>
              <a:t>subregionů</a:t>
            </a:r>
            <a:r>
              <a:rPr lang="cs-CZ" sz="2000" dirty="0" smtClean="0"/>
              <a:t> podle výdajů na výjezdový turismus se příliš neliší, avšak pozice </a:t>
            </a:r>
            <a:r>
              <a:rPr lang="cs-CZ" sz="2000" dirty="0" err="1" smtClean="0"/>
              <a:t>subregionu</a:t>
            </a:r>
            <a:r>
              <a:rPr lang="cs-CZ" sz="2000" dirty="0" smtClean="0"/>
              <a:t> </a:t>
            </a:r>
            <a:r>
              <a:rPr lang="cs-CZ" sz="2000" dirty="0" err="1" smtClean="0"/>
              <a:t>S.Ameriky</a:t>
            </a:r>
            <a:r>
              <a:rPr lang="cs-CZ" sz="2000" dirty="0" smtClean="0"/>
              <a:t> je daleko výraznější a dosahuje hodnot až 85 % na celkových regionálních výdajích (zejména díky USA).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Podíl J. Ameriky na výdajích na mezinárodní výjezdy představuje asi 10 %.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9010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Mezinárodní cestovní ruch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Podle </a:t>
            </a:r>
            <a:r>
              <a:rPr lang="cs-CZ" sz="2000" dirty="0"/>
              <a:t>Světové organizace cestovního ruchu (United </a:t>
            </a:r>
            <a:r>
              <a:rPr lang="cs-CZ" sz="2000" dirty="0" err="1"/>
              <a:t>Nations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  <a:r>
              <a:rPr lang="cs-CZ" sz="2000" dirty="0" err="1"/>
              <a:t>Tourism</a:t>
            </a:r>
            <a:r>
              <a:rPr lang="cs-CZ" sz="2000" dirty="0"/>
              <a:t> </a:t>
            </a:r>
            <a:r>
              <a:rPr lang="cs-CZ" sz="2000" dirty="0" err="1"/>
              <a:t>Organisation</a:t>
            </a:r>
            <a:r>
              <a:rPr lang="cs-CZ" sz="2000" dirty="0"/>
              <a:t> – UNWTO) stále více destinací po celém světě </a:t>
            </a:r>
            <a:r>
              <a:rPr lang="cs-CZ" sz="2000" b="1" dirty="0"/>
              <a:t>začalo investovat do oblasti cestovního ruchu a začaly se otvírat světu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Cestovní </a:t>
            </a:r>
            <a:r>
              <a:rPr lang="cs-CZ" sz="2000" dirty="0"/>
              <a:t>ruch se stal jejich </a:t>
            </a:r>
            <a:r>
              <a:rPr lang="cs-CZ" sz="2000" b="1" dirty="0"/>
              <a:t>hlavním hnacím motorem </a:t>
            </a:r>
            <a:r>
              <a:rPr lang="cs-CZ" sz="2000" dirty="0"/>
              <a:t>díky </a:t>
            </a:r>
            <a:r>
              <a:rPr lang="cs-CZ" sz="2000" dirty="0" err="1"/>
              <a:t>socio</a:t>
            </a:r>
            <a:r>
              <a:rPr lang="cs-CZ" sz="2000" dirty="0"/>
              <a:t>-ekonomickému pokroku prostřednictvím příjmů z vývozu, při vytváření pracovních </a:t>
            </a:r>
            <a:r>
              <a:rPr lang="cs-CZ" sz="2000" dirty="0" smtClean="0"/>
              <a:t>míst a </a:t>
            </a:r>
            <a:r>
              <a:rPr lang="cs-CZ" sz="2000" dirty="0"/>
              <a:t>zakládání podniků a při rozvoji infrastruktury. Během posledních 60 let cestovní ruch pokračuje v expanzi a diversifikaci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 </a:t>
            </a:r>
            <a:r>
              <a:rPr lang="cs-CZ" sz="2000" dirty="0"/>
              <a:t>Cestovní ruch se stává z jedním z </a:t>
            </a:r>
            <a:r>
              <a:rPr lang="cs-CZ" sz="2000" b="1" dirty="0"/>
              <a:t>největších a nejrychleji rostoucích ekonomických sektorů na světě. </a:t>
            </a:r>
            <a:endParaRPr lang="cs-CZ" sz="20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Vedle </a:t>
            </a:r>
            <a:r>
              <a:rPr lang="cs-CZ" sz="2000" dirty="0"/>
              <a:t>tradičních turistických destinací, jakými jsou Evropa či Severní Amerika, čím dál více turistů začíná objevovat </a:t>
            </a:r>
            <a:r>
              <a:rPr lang="cs-CZ" sz="2000" b="1" dirty="0"/>
              <a:t>„nové destinace“ </a:t>
            </a:r>
            <a:r>
              <a:rPr lang="cs-CZ" sz="2000" dirty="0"/>
              <a:t>(např. Jižní Súdán, Rovníkovou Guineu, souostroví </a:t>
            </a:r>
            <a:r>
              <a:rPr lang="cs-CZ" sz="2000" dirty="0" err="1"/>
              <a:t>Bazaruto</a:t>
            </a:r>
            <a:r>
              <a:rPr lang="cs-CZ" sz="2000" dirty="0"/>
              <a:t> v Indickém oceánu, atd</a:t>
            </a:r>
            <a:r>
              <a:rPr lang="cs-CZ" sz="2000" dirty="0" smtClean="0"/>
              <a:t>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431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Afrika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7559" y="98757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Region Afrika odpovídá teritoriálnímu vymezení afrického kontinentu s výjimkou Libye a Egypta, které jsou dle metodiky řazeny k regionu Středního východu.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Region Afrika se vyznačuje poměrně vysokými tempy růstu, avšak vyšší mírou nestability, zejména politické, jež společně s dalšími faktory (extrémní chudoba, hladomory, přístup k pitné vodě apod.) brání rozvoji turismu a využití primárního potenciálu turismu, který regiony nabízí.</a:t>
            </a:r>
          </a:p>
          <a:p>
            <a:pPr algn="ctr"/>
            <a:r>
              <a:rPr lang="cs-CZ" dirty="0" smtClean="0"/>
              <a:t>Obr.12: </a:t>
            </a:r>
            <a:r>
              <a:rPr lang="cs-CZ" dirty="0"/>
              <a:t>Klíčové ukazatele mezinárodního  cestovního ruchu (příjezdy, příjmy)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9079" t="8105" r="44183" b="76086"/>
          <a:stretch/>
        </p:blipFill>
        <p:spPr>
          <a:xfrm>
            <a:off x="3059832" y="3003798"/>
            <a:ext cx="3384376" cy="14401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161696" y="4443958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Lejsek, Z., 2017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295898"/>
            <a:ext cx="360040" cy="11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Afrika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96183"/>
            <a:ext cx="9144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Afrika představuje z hlediska rozlohy jeden z největších, avšak z hlediska podílu na mezinárodním turismu jeden z </a:t>
            </a:r>
            <a:r>
              <a:rPr lang="cs-CZ" sz="1900" b="1" dirty="0" smtClean="0"/>
              <a:t>nejméně významných regionů.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Podle metodiky UNWTO se Afrika dělí na </a:t>
            </a:r>
            <a:r>
              <a:rPr lang="cs-CZ" sz="1900" dirty="0" err="1" smtClean="0"/>
              <a:t>subregion</a:t>
            </a:r>
            <a:r>
              <a:rPr lang="cs-CZ" sz="1900" dirty="0" smtClean="0"/>
              <a:t> S. Afriky a </a:t>
            </a:r>
            <a:r>
              <a:rPr lang="cs-CZ" sz="1900" dirty="0" err="1" smtClean="0"/>
              <a:t>subregion</a:t>
            </a:r>
            <a:r>
              <a:rPr lang="cs-CZ" sz="1900" dirty="0" smtClean="0"/>
              <a:t> Subsaharské Afriky, který bývá někdy dále rozdělován na Z. Afriku (Ghana, Senegal, Pobřeží slonoviny a další), V. Afriku (Zimbabwe, Keňa, Mauricius a další)., Střední Afriku (Gabon, Angola apod.) aj. Afriku (JAR, Botswana, Namibie atd.)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Největší význam má severní, jižní a východní </a:t>
            </a:r>
            <a:r>
              <a:rPr lang="cs-CZ" sz="1900" dirty="0" err="1" smtClean="0"/>
              <a:t>subregion</a:t>
            </a:r>
            <a:r>
              <a:rPr lang="cs-CZ" sz="1900" dirty="0" smtClean="0"/>
              <a:t>, význam ostatních </a:t>
            </a:r>
            <a:r>
              <a:rPr lang="cs-CZ" sz="1900" dirty="0" err="1" smtClean="0"/>
              <a:t>subregionů</a:t>
            </a:r>
            <a:r>
              <a:rPr lang="cs-CZ" sz="1900" dirty="0" smtClean="0"/>
              <a:t> je malý.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900" dirty="0"/>
              <a:t> </a:t>
            </a:r>
            <a:r>
              <a:rPr lang="cs-CZ" sz="1900" dirty="0" smtClean="0"/>
              <a:t>Turisticky </a:t>
            </a:r>
            <a:r>
              <a:rPr lang="cs-CZ" sz="1900" dirty="0"/>
              <a:t>nejatraktivnějšími zeměmi regionu </a:t>
            </a:r>
            <a:r>
              <a:rPr lang="cs-CZ" sz="1900" dirty="0" smtClean="0"/>
              <a:t>S. Afriky je </a:t>
            </a:r>
            <a:r>
              <a:rPr lang="cs-CZ" sz="1900" b="1" dirty="0" smtClean="0"/>
              <a:t>Maroko </a:t>
            </a:r>
            <a:r>
              <a:rPr lang="cs-CZ" sz="1900" b="1" dirty="0"/>
              <a:t>a Tunisko</a:t>
            </a:r>
            <a:r>
              <a:rPr lang="cs-CZ" sz="1900" dirty="0"/>
              <a:t>, tedy země, jejichž cestovní ruch je zaměřen především na </a:t>
            </a:r>
            <a:r>
              <a:rPr lang="cs-CZ" sz="1900" dirty="0" smtClean="0"/>
              <a:t>plážovou turistiku </a:t>
            </a:r>
            <a:r>
              <a:rPr lang="cs-CZ" sz="1900" dirty="0"/>
              <a:t>a které vhodně využívají svou přímořskou geografickou polohu. </a:t>
            </a:r>
            <a:endParaRPr lang="cs-CZ" sz="19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Jsou </a:t>
            </a:r>
            <a:r>
              <a:rPr lang="cs-CZ" sz="1900" dirty="0"/>
              <a:t>to </a:t>
            </a:r>
            <a:r>
              <a:rPr lang="cs-CZ" sz="1900" dirty="0" smtClean="0"/>
              <a:t>zároveň země</a:t>
            </a:r>
            <a:r>
              <a:rPr lang="cs-CZ" sz="1900" dirty="0"/>
              <a:t>, jež mají ze zkoumaného regionu nejvíce rozvinutou turistickou infrastrukturu, </a:t>
            </a:r>
            <a:r>
              <a:rPr lang="cs-CZ" sz="1900" dirty="0" smtClean="0"/>
              <a:t>proto nabízejí </a:t>
            </a:r>
            <a:r>
              <a:rPr lang="cs-CZ" sz="1900" dirty="0"/>
              <a:t>návštěvníkům vhodné podmínky. </a:t>
            </a:r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2632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Afrika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96183"/>
            <a:ext cx="9144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Africký region je však regionem </a:t>
            </a:r>
            <a:r>
              <a:rPr lang="cs-CZ" sz="2200" b="1" dirty="0" smtClean="0"/>
              <a:t>vysoce nestabilním z politického, bezpečnostního i ekonomického hlediska.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I přes poměrně vysokou dynamiku vývoje turismu v africkém regionu nelze do budoucna předpokládat žádné dramatické změny ve váze Afriky v mezinárodním turismu právě kvůli řešení mnoha problémů, k nimž patří např. přístup k pitné vodě, nedostatek potravin, negramotnost, různé nemoci apod.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Význam </a:t>
            </a:r>
            <a:r>
              <a:rPr lang="cs-CZ" sz="2200" dirty="0" err="1" smtClean="0"/>
              <a:t>subregionů</a:t>
            </a:r>
            <a:r>
              <a:rPr lang="cs-CZ" sz="2200" dirty="0" smtClean="0"/>
              <a:t> podle výdajů na výjezdový turismus se mírně liší od váhy v příjezdovém turismu.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Nejvýznamnější pozici zajímá </a:t>
            </a:r>
            <a:r>
              <a:rPr lang="cs-CZ" sz="2200" dirty="0" err="1" smtClean="0"/>
              <a:t>J.Afrika</a:t>
            </a:r>
            <a:r>
              <a:rPr lang="cs-CZ" sz="2200" dirty="0" smtClean="0"/>
              <a:t> (40 %) díky JAR (asi 35 %), dále </a:t>
            </a:r>
            <a:r>
              <a:rPr lang="cs-CZ" sz="2200" dirty="0" err="1" smtClean="0"/>
              <a:t>Z.Afrika</a:t>
            </a:r>
            <a:r>
              <a:rPr lang="cs-CZ" sz="2200" dirty="0" smtClean="0"/>
              <a:t> (asi 25 %), </a:t>
            </a:r>
            <a:r>
              <a:rPr lang="cs-CZ" sz="2200" dirty="0" err="1" smtClean="0"/>
              <a:t>V.Afrika</a:t>
            </a:r>
            <a:r>
              <a:rPr lang="cs-CZ" sz="2200" dirty="0" smtClean="0"/>
              <a:t> (přes 15 %) a </a:t>
            </a:r>
            <a:r>
              <a:rPr lang="cs-CZ" sz="2200" dirty="0" err="1" smtClean="0"/>
              <a:t>S.Afrika</a:t>
            </a:r>
            <a:r>
              <a:rPr lang="cs-CZ" sz="2200" dirty="0" smtClean="0"/>
              <a:t> (asi 15 %).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40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Střední východ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896183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Region Středního východu zahrnuje země jako SAE, Saúdská Arábie, Kuvajt, Palestina, Jemen, Sýrie, Libanon a Egypt, Libye atd.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 regionem s vysokými tempy přírůstků zejména mezinárodních příjezdů a příjmů.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Nejvýznamnější země regionu se vyznačují silnou podporou příjezdového cestovního ruchu obchodního i volnočasového, v němž je spatřován ekonomický potenciál budoucnosti, a to i pro případ snížení či vyčerpání zásob surovinového bohatství (ropa).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7146" t="8000" b="75200"/>
          <a:stretch/>
        </p:blipFill>
        <p:spPr>
          <a:xfrm>
            <a:off x="4172547" y="3126455"/>
            <a:ext cx="4176464" cy="158903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72547" y="471549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Lejsek, Z., 2017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32415" y="3386041"/>
            <a:ext cx="2730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Obr.12: Klíčové ukazatele mezinárodního  cestovního ruchu (příjezdy, příjmy)</a:t>
            </a:r>
          </a:p>
        </p:txBody>
      </p:sp>
    </p:spTree>
    <p:extLst>
      <p:ext uri="{BB962C8B-B14F-4D97-AF65-F5344CB8AC3E}">
        <p14:creationId xmlns:p14="http://schemas.microsoft.com/office/powerpoint/2010/main" val="928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Střední východ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87574"/>
            <a:ext cx="91440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Region středního východu je velice dynamický regionem, který se skládá z několika zemí a na žádné </a:t>
            </a:r>
            <a:r>
              <a:rPr lang="cs-CZ" sz="2300" dirty="0" err="1" smtClean="0"/>
              <a:t>subregiony</a:t>
            </a:r>
            <a:r>
              <a:rPr lang="cs-CZ" sz="2300" dirty="0" smtClean="0"/>
              <a:t> se nedělí.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K nejvýznamnějším destinacím náleží Egypt, SAE, Saúdská Arábie a další.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Region se vyznačuje pozitivní přístupem k rozvoji turismu jako „náhradní“ ekonomické aktivitě za těžbu surovin.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Pokud se týká výdajů ne mezinárodní výjezdy, pozice zemí je podobná s převahou Saúdské Arábie, a SAE.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300" dirty="0" smtClean="0"/>
              <a:t>Další významnou zdrojovou zemí regionu představuje Kuvajt.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929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HAMARNEH</a:t>
            </a:r>
            <a:r>
              <a:rPr lang="cs-CZ" sz="2000" dirty="0"/>
              <a:t>, I. Geografie turismu - mimoevropská teritoria. Praha: </a:t>
            </a:r>
            <a:r>
              <a:rPr lang="cs-CZ" sz="2000" dirty="0" err="1"/>
              <a:t>Grada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, 2012. ISBN 978-80-247-4430-8.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KAJZAR</a:t>
            </a:r>
            <a:r>
              <a:rPr lang="cs-CZ" sz="2000" dirty="0"/>
              <a:t>, P., 2015. Vybrané kapitoly z geografie cestovního ruchu. </a:t>
            </a:r>
            <a:r>
              <a:rPr lang="cs-CZ" sz="2000" dirty="0" smtClean="0"/>
              <a:t>Karviná</a:t>
            </a:r>
            <a:r>
              <a:rPr lang="cs-CZ" sz="2000" dirty="0"/>
              <a:t>: SU OPF. ISBN 978-80-7510-156-3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LEJSEK, Z. 2013. Cestovní ruch se stal globálním odvětvím. In Statistika a My. Měsíčník ČSÚ.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LEJSEK, Z. </a:t>
            </a:r>
            <a:r>
              <a:rPr lang="cs-CZ" sz="2000" dirty="0"/>
              <a:t>2017. Největší příjmy z cestovního ruchu mají Spojené </a:t>
            </a:r>
            <a:r>
              <a:rPr lang="cs-CZ" sz="2000" dirty="0" smtClean="0"/>
              <a:t>státy.</a:t>
            </a:r>
            <a:r>
              <a:rPr lang="en-US" sz="2000" dirty="0"/>
              <a:t> In </a:t>
            </a:r>
            <a:r>
              <a:rPr lang="en-US" sz="2000" dirty="0" err="1"/>
              <a:t>Statistika</a:t>
            </a:r>
            <a:r>
              <a:rPr lang="en-US" sz="2000" dirty="0"/>
              <a:t> a My. </a:t>
            </a:r>
            <a:r>
              <a:rPr lang="en-US" sz="2000" dirty="0" err="1"/>
              <a:t>Měsíčník</a:t>
            </a:r>
            <a:r>
              <a:rPr lang="en-US" sz="2000" dirty="0"/>
              <a:t> ČSÚ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MIKULA, R., 2017. </a:t>
            </a:r>
            <a:r>
              <a:rPr lang="pl-PL" sz="2000" dirty="0"/>
              <a:t>O ČR je mezi turisty </a:t>
            </a:r>
            <a:r>
              <a:rPr lang="pl-PL" sz="2000" dirty="0" smtClean="0"/>
              <a:t>zájem, </a:t>
            </a:r>
            <a:r>
              <a:rPr lang="en-US" sz="2000" dirty="0"/>
              <a:t>In </a:t>
            </a:r>
            <a:r>
              <a:rPr lang="en-US" sz="2000" dirty="0" err="1"/>
              <a:t>Statistika</a:t>
            </a:r>
            <a:r>
              <a:rPr lang="en-US" sz="2000" dirty="0"/>
              <a:t> a My. </a:t>
            </a:r>
            <a:r>
              <a:rPr lang="en-US" sz="2000" dirty="0" err="1"/>
              <a:t>Měsíčník</a:t>
            </a:r>
            <a:r>
              <a:rPr lang="en-US" sz="2000" dirty="0"/>
              <a:t> ČSÚ.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PALATKOVÁ</a:t>
            </a:r>
            <a:r>
              <a:rPr lang="cs-CZ" sz="2000" dirty="0"/>
              <a:t>, M., 2013. Mezinárodní turismus: 2., aktualizované a </a:t>
            </a:r>
            <a:r>
              <a:rPr lang="cs-CZ" sz="2000" dirty="0" smtClean="0"/>
              <a:t>rozšířené </a:t>
            </a:r>
            <a:r>
              <a:rPr lang="cs-CZ" sz="2000" dirty="0"/>
              <a:t>vydání. Praha: </a:t>
            </a:r>
            <a:r>
              <a:rPr lang="cs-CZ" sz="2000" dirty="0" err="1"/>
              <a:t>Grada</a:t>
            </a:r>
            <a:r>
              <a:rPr lang="cs-CZ" sz="2000" dirty="0"/>
              <a:t>. ISBN 978-80-247-4862-7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59332"/>
            <a:ext cx="4320480" cy="27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Mezinárodní cestovní ruch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143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I přes občasné hospodářské výkyvy, roste počet zahraničních turistů nepřerušovaně, z 25 miliónů v roce 1950, přes 278 miliónů v roce 1980 a 528 miliónů v roce </a:t>
            </a:r>
            <a:r>
              <a:rPr lang="cs-CZ" sz="2000" dirty="0" smtClean="0"/>
              <a:t>1995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V </a:t>
            </a:r>
            <a:r>
              <a:rPr lang="cs-CZ" sz="2000" b="1" dirty="0"/>
              <a:t>roce 2012 </a:t>
            </a:r>
            <a:r>
              <a:rPr lang="cs-CZ" sz="2000" dirty="0"/>
              <a:t>bylo celosvětově zaznamenáno </a:t>
            </a:r>
            <a:r>
              <a:rPr lang="cs-CZ" sz="2000" b="1" dirty="0"/>
              <a:t>1 035 mil. příjezdů turistů</a:t>
            </a:r>
            <a:r>
              <a:rPr lang="cs-CZ" sz="2000" dirty="0"/>
              <a:t>, což bylo o 3,9 % více než v roce 2011. Jednalo se tak o absolutně největší výkon v historii cestovního ruchu, protože v mezinárodních příjezdech byla poprvé překonána hranice jedné miliardy.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Mezinárodní </a:t>
            </a:r>
            <a:r>
              <a:rPr lang="cs-CZ" sz="2000" dirty="0"/>
              <a:t>příjezdy turistů vzrostly v </a:t>
            </a:r>
            <a:r>
              <a:rPr lang="cs-CZ" sz="2000" b="1" dirty="0"/>
              <a:t>roce 2016 </a:t>
            </a:r>
            <a:r>
              <a:rPr lang="cs-CZ" sz="2000" dirty="0"/>
              <a:t>meziročně o 3,9 % na 1 235 mil. UNWTO předpovídá, že do roku 2030 se zvýší až na 1,8 mld.</a:t>
            </a:r>
          </a:p>
        </p:txBody>
      </p:sp>
    </p:spTree>
    <p:extLst>
      <p:ext uri="{BB962C8B-B14F-4D97-AF65-F5344CB8AC3E}">
        <p14:creationId xmlns:p14="http://schemas.microsoft.com/office/powerpoint/2010/main" val="17208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Mezinárodní cestovní ruch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71000"/>
          <a:stretch/>
        </p:blipFill>
        <p:spPr>
          <a:xfrm>
            <a:off x="115225" y="1361693"/>
            <a:ext cx="8057175" cy="324036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4659982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Zdroj: Lejsek, Z., 2017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69372" y="786357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Obr.1: Mezinárodní </a:t>
            </a:r>
            <a:r>
              <a:rPr lang="cs-CZ" dirty="0"/>
              <a:t>příjezdy turistů v </a:t>
            </a:r>
            <a:r>
              <a:rPr lang="cs-CZ" dirty="0" smtClean="0"/>
              <a:t>roce 1955 – 2015 (mil. os.)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60032" y="4659982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Lejsek, Z., 2017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68931" y="98117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Obr.2: Prognóza příjezdů do roku 2030</a:t>
            </a:r>
          </a:p>
        </p:txBody>
      </p:sp>
    </p:spTree>
    <p:extLst>
      <p:ext uri="{BB962C8B-B14F-4D97-AF65-F5344CB8AC3E}">
        <p14:creationId xmlns:p14="http://schemas.microsoft.com/office/powerpoint/2010/main" val="25227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Mezinárodní cestovní ruch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1059582"/>
            <a:ext cx="9143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b="1" dirty="0"/>
              <a:t>Celkové příjmy </a:t>
            </a:r>
            <a:r>
              <a:rPr lang="cs-CZ" sz="2200" dirty="0"/>
              <a:t>z cestovního ruchu za rok 2012 byly odhadovány na 1 075 mld. dolarů USD (837 mld. eur) proti 1 042 mld. dolarů (749 mld. eur) v roce 2011, což představovalo meziročně o 3,2, resp. o 11,7 % více. Nárůst příjmů z mezinárodního cestovního ruchu přitom zaostával za počtem mezinárodních příjezdů, což je typický trend během období zotavování. </a:t>
            </a:r>
            <a:endParaRPr lang="cs-CZ" sz="22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Denní </a:t>
            </a:r>
            <a:r>
              <a:rPr lang="cs-CZ" sz="2200" dirty="0"/>
              <a:t>výnosy z cestovního ruchu na Zemi v roce</a:t>
            </a:r>
            <a:r>
              <a:rPr lang="cs-CZ" sz="2200" b="1" dirty="0"/>
              <a:t> </a:t>
            </a:r>
            <a:r>
              <a:rPr lang="cs-CZ" sz="2200" b="1" dirty="0" smtClean="0"/>
              <a:t>2015 činily </a:t>
            </a:r>
            <a:r>
              <a:rPr lang="cs-CZ" sz="2200" b="1" dirty="0"/>
              <a:t>čtyři miliardy dolarů</a:t>
            </a:r>
            <a:r>
              <a:rPr lang="cs-CZ" sz="2200" dirty="0"/>
              <a:t>. </a:t>
            </a:r>
            <a:r>
              <a:rPr lang="cs-CZ" sz="2200" dirty="0" smtClean="0"/>
              <a:t>Celkové výnosy z mezinárodního cestovní ruchu dosáhly přibližně </a:t>
            </a:r>
            <a:r>
              <a:rPr lang="cs-CZ" sz="2200" b="1" dirty="0" smtClean="0"/>
              <a:t>půldruhého </a:t>
            </a:r>
            <a:r>
              <a:rPr lang="cs-CZ" sz="2200" b="1" dirty="0"/>
              <a:t>bilionu dolarů.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 </a:t>
            </a:r>
            <a:r>
              <a:rPr lang="cs-CZ" sz="2200" dirty="0"/>
              <a:t>Nejvíce příjmů dlouhodobě získávají Spojené státy americké. Ve výdajích na cestování zase dominuje od roku 2012 Čína. </a:t>
            </a:r>
          </a:p>
        </p:txBody>
      </p:sp>
    </p:spTree>
    <p:extLst>
      <p:ext uri="{BB962C8B-B14F-4D97-AF65-F5344CB8AC3E}">
        <p14:creationId xmlns:p14="http://schemas.microsoft.com/office/powerpoint/2010/main" val="36699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Regionální rozložení mezinárodního turismu podle UNWTO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4" y="1059582"/>
            <a:ext cx="881940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UNWTO dělí svět </a:t>
            </a:r>
            <a:r>
              <a:rPr lang="cs-CZ" sz="2000" b="1" dirty="0"/>
              <a:t>do pěti základních regionů</a:t>
            </a:r>
            <a:r>
              <a:rPr lang="cs-CZ" sz="2000" dirty="0"/>
              <a:t>, kterými jsou </a:t>
            </a:r>
            <a:r>
              <a:rPr lang="cs-CZ" sz="2000" b="1" dirty="0"/>
              <a:t>Afrika, Amerika, Asie a Pacifik, Evropa a Blízký východ</a:t>
            </a:r>
            <a:r>
              <a:rPr lang="cs-CZ" sz="2000" dirty="0"/>
              <a:t>. 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Tyto </a:t>
            </a:r>
            <a:r>
              <a:rPr lang="cs-CZ" sz="2000" dirty="0"/>
              <a:t>regiony se dále dělí na menší územní celky. </a:t>
            </a:r>
            <a:r>
              <a:rPr lang="cs-CZ" sz="2000" b="1" dirty="0"/>
              <a:t>Afrika se člení na Severní a Subsaharskou část.</a:t>
            </a:r>
            <a:r>
              <a:rPr lang="cs-CZ" sz="2000" dirty="0"/>
              <a:t>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Amerika</a:t>
            </a:r>
            <a:r>
              <a:rPr lang="cs-CZ" sz="2000" dirty="0" smtClean="0"/>
              <a:t> </a:t>
            </a:r>
            <a:r>
              <a:rPr lang="cs-CZ" sz="2000" dirty="0"/>
              <a:t>se člení na </a:t>
            </a:r>
            <a:r>
              <a:rPr lang="cs-CZ" sz="2000" b="1" dirty="0"/>
              <a:t>Severní Ameriku, Karibik, Střední Ameriku a Jižní Ameriku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Asie </a:t>
            </a:r>
            <a:r>
              <a:rPr lang="cs-CZ" sz="2000" b="1" dirty="0"/>
              <a:t>a Pacifik </a:t>
            </a:r>
            <a:r>
              <a:rPr lang="cs-CZ" sz="2000" dirty="0"/>
              <a:t>se člení </a:t>
            </a:r>
            <a:r>
              <a:rPr lang="cs-CZ" sz="2000" b="1" dirty="0"/>
              <a:t>Severovýchodní a Jihovýchodní Asii, Oceánii a Jižní Asii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Evropa</a:t>
            </a:r>
            <a:r>
              <a:rPr lang="cs-CZ" sz="2000" dirty="0" smtClean="0"/>
              <a:t> </a:t>
            </a:r>
            <a:r>
              <a:rPr lang="cs-CZ" sz="2000" dirty="0"/>
              <a:t>se člení na </a:t>
            </a:r>
            <a:r>
              <a:rPr lang="cs-CZ" sz="2000" b="1" dirty="0"/>
              <a:t>Severní, Západní, Střední a Východní, Jižní a Středomořskou část</a:t>
            </a:r>
            <a:r>
              <a:rPr lang="cs-CZ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1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Evropa s Asií </a:t>
            </a:r>
            <a:r>
              <a:rPr lang="cs-CZ" sz="1900" dirty="0"/>
              <a:t>tvoří jednotný </a:t>
            </a:r>
            <a:r>
              <a:rPr lang="cs-CZ" sz="1900" b="1" dirty="0" err="1"/>
              <a:t>superkontinent</a:t>
            </a:r>
            <a:r>
              <a:rPr lang="cs-CZ" sz="1900" b="1" dirty="0"/>
              <a:t> </a:t>
            </a:r>
            <a:r>
              <a:rPr lang="cs-CZ" sz="1900" b="1" dirty="0" err="1" smtClean="0"/>
              <a:t>Euroasii</a:t>
            </a:r>
            <a:r>
              <a:rPr lang="cs-CZ" sz="1900" b="1" dirty="0"/>
              <a:t>, </a:t>
            </a:r>
            <a:r>
              <a:rPr lang="cs-CZ" sz="1900" dirty="0"/>
              <a:t>vzhledem  k historickému a kulturnímu vývoji je považována za samostatný </a:t>
            </a:r>
            <a:r>
              <a:rPr lang="cs-CZ" sz="1900" dirty="0" smtClean="0"/>
              <a:t>světadíl.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Evropa </a:t>
            </a:r>
            <a:r>
              <a:rPr lang="cs-CZ" sz="1900" dirty="0"/>
              <a:t>se nachází na </a:t>
            </a:r>
            <a:r>
              <a:rPr lang="cs-CZ" sz="1900" b="1" dirty="0"/>
              <a:t>severní, východní a západní </a:t>
            </a:r>
            <a:r>
              <a:rPr lang="cs-CZ" sz="1900" b="1" dirty="0" smtClean="0"/>
              <a:t>polokouli, v mírném klimatickém pásu.</a:t>
            </a:r>
            <a:endParaRPr lang="cs-CZ" sz="19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 Jedná se o region velmi členitý, nejrobustnější ze sledovaných 5 regionů co do objemu mezinárodních příjezdů / výjezdů i příjmů / výdajů.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Zároveň je Evropa regionem s nejnižší dynamikou růst mezinárodního turismu.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Evropský region se dělí na 5 </a:t>
            </a:r>
            <a:r>
              <a:rPr lang="cs-CZ" sz="1900" dirty="0" err="1" smtClean="0"/>
              <a:t>subregionů</a:t>
            </a:r>
            <a:r>
              <a:rPr lang="cs-CZ" sz="1900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Z. Evropa </a:t>
            </a:r>
            <a:r>
              <a:rPr lang="cs-CZ" sz="1900" dirty="0" smtClean="0"/>
              <a:t>(Rakousko, Belgie, Francie, Německo, Nizozemsko, Švýcarsko atd.)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J. Evropa </a:t>
            </a:r>
            <a:r>
              <a:rPr lang="cs-CZ" sz="1900" dirty="0" smtClean="0"/>
              <a:t>(Řecko, Itálie, Španělsko, Portugalsko, Chorvatsko, Albánie a další)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Střední a V. Evropa </a:t>
            </a:r>
            <a:r>
              <a:rPr lang="cs-CZ" sz="1900" dirty="0" smtClean="0"/>
              <a:t>(Arménie, Bělorusko, ČR, Slovensko, Polsko, Moldávie a další)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Severní Evropa </a:t>
            </a:r>
            <a:r>
              <a:rPr lang="cs-CZ" sz="1900" dirty="0" smtClean="0"/>
              <a:t>(Dánsko, Finsko, Irsko, Island, Norsko, Švédsko, VB),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Východní Středomořské státy </a:t>
            </a:r>
            <a:r>
              <a:rPr lang="cs-CZ" sz="1900" dirty="0" smtClean="0"/>
              <a:t>(Kypr, Izrael, Turecko)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053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04856" cy="507703"/>
          </a:xfrm>
        </p:spPr>
        <p:txBody>
          <a:bodyPr/>
          <a:lstStyle/>
          <a:p>
            <a:r>
              <a:rPr lang="cs-CZ" dirty="0" smtClean="0"/>
              <a:t>Evropa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" y="915566"/>
            <a:ext cx="9143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 typická nadprůměrným podílem </a:t>
            </a:r>
            <a:r>
              <a:rPr lang="cs-CZ" sz="2000" dirty="0" err="1" smtClean="0"/>
              <a:t>vnitroregionálních</a:t>
            </a:r>
            <a:r>
              <a:rPr lang="cs-CZ" sz="2000" dirty="0" smtClean="0"/>
              <a:t> příjezdů a výjezdů (asi 90 %ú, a to mimo jiné díky vysoké intenzitě turismu mezi zeměmi sousedními nebo blízkými i díky kratším vzdálenostem mezi jednotlivými zeměmi.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Asi 50 %  mezinárodních příjezdů do Evropy se uskutečňuje silniční dopravou, letecky téměř 40 %.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Hlavním důvodem cesty jsou rekreační, prázdninové a volnočasové cesty (asi 50 %), obchodní cesty (25 %) a návštěvy příbuzných a známých, náboženské cesty (asi 25 %).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Region Evropy je regionem heterogenním, zahrnujícím ekonomicky i kulturně odlišné země.</a:t>
            </a:r>
          </a:p>
        </p:txBody>
      </p:sp>
    </p:spTree>
    <p:extLst>
      <p:ext uri="{BB962C8B-B14F-4D97-AF65-F5344CB8AC3E}">
        <p14:creationId xmlns:p14="http://schemas.microsoft.com/office/powerpoint/2010/main" val="34525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4014</TotalTime>
  <Words>3444</Words>
  <Application>Microsoft Office PowerPoint</Application>
  <PresentationFormat>Předvádění na obrazovce (16:9)</PresentationFormat>
  <Paragraphs>236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SLU</vt:lpstr>
      <vt:lpstr>Název prezentace</vt:lpstr>
      <vt:lpstr>      </vt:lpstr>
      <vt:lpstr>Mezinárodní cestovní ruch </vt:lpstr>
      <vt:lpstr>Mezinárodní cestovní ruch  </vt:lpstr>
      <vt:lpstr>Mezinárodní cestovní ruch  </vt:lpstr>
      <vt:lpstr>Mezinárodní cestovní ruch  </vt:lpstr>
      <vt:lpstr>Regionální rozložení mezinárodního turismu podle UNWTO </vt:lpstr>
      <vt:lpstr>Evropa  </vt:lpstr>
      <vt:lpstr>Evropa  </vt:lpstr>
      <vt:lpstr>Evropa  </vt:lpstr>
      <vt:lpstr>Evropa  </vt:lpstr>
      <vt:lpstr>Evropa  </vt:lpstr>
      <vt:lpstr>Evropa  </vt:lpstr>
      <vt:lpstr>Evropa  </vt:lpstr>
      <vt:lpstr>Evropa  </vt:lpstr>
      <vt:lpstr>Evropa  </vt:lpstr>
      <vt:lpstr>Evropa  </vt:lpstr>
      <vt:lpstr>Česká republika  </vt:lpstr>
      <vt:lpstr>Česká republika  </vt:lpstr>
      <vt:lpstr>Česká republika  </vt:lpstr>
      <vt:lpstr>Prezentace aplikace PowerPoint</vt:lpstr>
      <vt:lpstr>Česká republika  </vt:lpstr>
      <vt:lpstr>Česká republika  </vt:lpstr>
      <vt:lpstr>Asijsko-pacifický region   </vt:lpstr>
      <vt:lpstr>Asijsko-pacifický region   </vt:lpstr>
      <vt:lpstr>Asijsko-pacifický region   </vt:lpstr>
      <vt:lpstr>Amerika  </vt:lpstr>
      <vt:lpstr>Amerika  </vt:lpstr>
      <vt:lpstr>Amerika  </vt:lpstr>
      <vt:lpstr>Afrika  </vt:lpstr>
      <vt:lpstr>Afrika  </vt:lpstr>
      <vt:lpstr>Afrika  </vt:lpstr>
      <vt:lpstr>Střední východ  </vt:lpstr>
      <vt:lpstr>Střední východ  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kaj0001</cp:lastModifiedBy>
  <cp:revision>211</cp:revision>
  <dcterms:created xsi:type="dcterms:W3CDTF">2016-07-06T15:42:34Z</dcterms:created>
  <dcterms:modified xsi:type="dcterms:W3CDTF">2022-02-14T10:38:10Z</dcterms:modified>
</cp:coreProperties>
</file>