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9" r:id="rId3"/>
    <p:sldId id="258" r:id="rId4"/>
    <p:sldId id="282" r:id="rId5"/>
    <p:sldId id="283" r:id="rId6"/>
    <p:sldId id="284" r:id="rId7"/>
    <p:sldId id="285" r:id="rId8"/>
    <p:sldId id="286" r:id="rId9"/>
    <p:sldId id="287" r:id="rId10"/>
    <p:sldId id="288" r:id="rId11"/>
    <p:sldId id="289" r:id="rId12"/>
    <p:sldId id="290" r:id="rId13"/>
    <p:sldId id="292" r:id="rId14"/>
    <p:sldId id="291" r:id="rId15"/>
    <p:sldId id="293" r:id="rId16"/>
    <p:sldId id="294" r:id="rId17"/>
    <p:sldId id="295" r:id="rId18"/>
    <p:sldId id="296" r:id="rId19"/>
    <p:sldId id="297" r:id="rId20"/>
    <p:sldId id="298" r:id="rId21"/>
    <p:sldId id="299" r:id="rId22"/>
    <p:sldId id="281" r:id="rId2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varScale="1">
        <p:scale>
          <a:sx n="107" d="100"/>
          <a:sy n="107" d="100"/>
        </p:scale>
        <p:origin x="114" y="52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23.04.2019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23.04.2019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23.04.2019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err="1">
                <a:ln w="0"/>
                <a:solidFill>
                  <a:schemeClr val="bg1"/>
                </a:solidFill>
                <a:effectLst>
                  <a:outerShdw blurRad="38100" dist="19050" dir="2700000" algn="tl" rotWithShape="0">
                    <a:schemeClr val="dk1">
                      <a:alpha val="40000"/>
                    </a:schemeClr>
                  </a:outerShdw>
                </a:effectLst>
              </a:rPr>
              <a:t>Course</a:t>
            </a:r>
            <a:r>
              <a:rPr lang="cs-CZ" dirty="0">
                <a:ln w="0"/>
                <a:solidFill>
                  <a:schemeClr val="bg1"/>
                </a:solidFill>
                <a:effectLst>
                  <a:outerShdw blurRad="38100" dist="19050" dir="2700000" algn="tl" rotWithShape="0">
                    <a:schemeClr val="dk1">
                      <a:alpha val="40000"/>
                    </a:schemeClr>
                  </a:outerShdw>
                </a:effectLst>
              </a:rPr>
              <a:t> </a:t>
            </a:r>
            <a:r>
              <a:rPr lang="cs-CZ" dirty="0" err="1">
                <a:ln w="0"/>
                <a:solidFill>
                  <a:schemeClr val="bg1"/>
                </a:solidFill>
                <a:effectLst>
                  <a:outerShdw blurRad="38100" dist="19050" dir="2700000" algn="tl" rotWithShape="0">
                    <a:schemeClr val="dk1">
                      <a:alpha val="40000"/>
                    </a:schemeClr>
                  </a:outerShdw>
                </a:effectLst>
              </a:rPr>
              <a:t>Presentation</a:t>
            </a:r>
            <a:r>
              <a:rPr lang="cs-CZ" dirty="0">
                <a:ln w="0"/>
                <a:solidFill>
                  <a:schemeClr val="bg1"/>
                </a:solidFill>
                <a:effectLst>
                  <a:outerShdw blurRad="38100" dist="19050" dir="2700000" algn="tl" rotWithShape="0">
                    <a:schemeClr val="dk1">
                      <a:alpha val="40000"/>
                    </a:schemeClr>
                  </a:outerShdw>
                </a:effectLst>
              </a:rPr>
              <a:t>:</a:t>
            </a:r>
          </a:p>
          <a:p>
            <a:pPr algn="ctr"/>
            <a:r>
              <a:rPr lang="cs-CZ" sz="2000" b="1" dirty="0">
                <a:ln w="0"/>
                <a:solidFill>
                  <a:schemeClr val="bg1"/>
                </a:solidFill>
                <a:effectLst>
                  <a:outerShdw blurRad="38100" dist="19050" dir="2700000" algn="tl" rotWithShape="0">
                    <a:schemeClr val="dk1">
                      <a:alpha val="40000"/>
                    </a:schemeClr>
                  </a:outerShdw>
                </a:effectLst>
              </a:rPr>
              <a:t>MINORITY </a:t>
            </a:r>
            <a:r>
              <a:rPr lang="cs-CZ" sz="2000" b="1" dirty="0" err="1">
                <a:ln w="0"/>
                <a:solidFill>
                  <a:schemeClr val="bg1"/>
                </a:solidFill>
                <a:effectLst>
                  <a:outerShdw blurRad="38100" dist="19050" dir="2700000" algn="tl" rotWithShape="0">
                    <a:schemeClr val="dk1">
                      <a:alpha val="40000"/>
                    </a:schemeClr>
                  </a:outerShdw>
                </a:effectLst>
              </a:rPr>
              <a:t>ENTREPRENEURSHIP</a:t>
            </a:r>
            <a:endParaRPr lang="cs-CZ" sz="2000" b="1" dirty="0">
              <a:ln w="0"/>
              <a:solidFill>
                <a:schemeClr val="bg1"/>
              </a:solidFill>
              <a:effectLst>
                <a:outerShdw blurRad="38100" dist="19050" dir="2700000" algn="tl" rotWithShape="0">
                  <a:schemeClr val="dk1">
                    <a:alpha val="40000"/>
                  </a:schemeClr>
                </a:outerShdw>
              </a:effectLst>
            </a:endParaRPr>
          </a:p>
          <a:p>
            <a:pPr algn="ctr"/>
            <a:r>
              <a:rPr lang="cs-CZ" dirty="0" err="1">
                <a:ln w="0"/>
                <a:solidFill>
                  <a:schemeClr val="bg1"/>
                </a:solidFill>
                <a:effectLst>
                  <a:outerShdw blurRad="38100" dist="19050" dir="2700000" algn="tl" rotWithShape="0">
                    <a:schemeClr val="dk1">
                      <a:alpha val="40000"/>
                    </a:schemeClr>
                  </a:outerShdw>
                </a:effectLst>
              </a:rPr>
              <a:t>Lecturers</a:t>
            </a:r>
            <a:r>
              <a:rPr lang="cs-CZ" dirty="0">
                <a:ln w="0"/>
                <a:solidFill>
                  <a:schemeClr val="bg1"/>
                </a:solidFill>
                <a:effectLst>
                  <a:outerShdw blurRad="38100" dist="19050" dir="2700000" algn="tl" rotWithShape="0">
                    <a:schemeClr val="dk1">
                      <a:alpha val="40000"/>
                    </a:schemeClr>
                  </a:outerShdw>
                </a:effectLst>
              </a:rPr>
              <a:t>:</a:t>
            </a:r>
          </a:p>
          <a:p>
            <a:pPr algn="ctr"/>
            <a:r>
              <a:rPr lang="cs-CZ" b="1" dirty="0">
                <a:ln w="0"/>
                <a:solidFill>
                  <a:schemeClr val="bg1"/>
                </a:solidFill>
                <a:effectLst>
                  <a:outerShdw blurRad="38100" dist="19050" dir="2700000" algn="tl" rotWithShape="0">
                    <a:schemeClr val="dk1">
                      <a:alpha val="40000"/>
                    </a:schemeClr>
                  </a:outerShdw>
                </a:effectLst>
              </a:rPr>
              <a:t>Mgr. Lubomír </a:t>
            </a:r>
            <a:r>
              <a:rPr lang="cs-CZ" b="1" dirty="0" err="1">
                <a:ln w="0"/>
                <a:solidFill>
                  <a:schemeClr val="bg1"/>
                </a:solidFill>
                <a:effectLst>
                  <a:outerShdw blurRad="38100" dist="19050" dir="2700000" algn="tl" rotWithShape="0">
                    <a:schemeClr val="dk1">
                      <a:alpha val="40000"/>
                    </a:schemeClr>
                  </a:outerShdw>
                </a:effectLst>
              </a:rPr>
              <a:t>Nenička</a:t>
            </a:r>
            <a:r>
              <a:rPr lang="cs-CZ" b="1" dirty="0">
                <a:ln w="0"/>
                <a:solidFill>
                  <a:schemeClr val="bg1"/>
                </a:solidFill>
                <a:effectLst>
                  <a:outerShdw blurRad="38100" dist="19050" dir="2700000" algn="tl" rotWithShape="0">
                    <a:schemeClr val="dk1">
                      <a:alpha val="40000"/>
                    </a:schemeClr>
                  </a:outerShdw>
                </a:effectLst>
              </a:rPr>
              <a:t>, Ph.D.</a:t>
            </a:r>
          </a:p>
          <a:p>
            <a:pPr algn="ctr"/>
            <a:r>
              <a:rPr lang="cs-CZ" b="1" dirty="0">
                <a:ln w="0"/>
                <a:solidFill>
                  <a:schemeClr val="bg1"/>
                </a:solidFill>
                <a:effectLst>
                  <a:outerShdw blurRad="38100" dist="19050" dir="2700000" algn="tl" rotWithShape="0">
                    <a:schemeClr val="dk1">
                      <a:alpha val="40000"/>
                    </a:schemeClr>
                  </a:outerShdw>
                </a:effectLst>
              </a:rPr>
              <a:t>Ing. Vojtěch Beck</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E654CE-8946-4813-8C65-C52BC5AE7E24}"/>
              </a:ext>
            </a:extLst>
          </p:cNvPr>
          <p:cNvSpPr>
            <a:spLocks noGrp="1"/>
          </p:cNvSpPr>
          <p:nvPr>
            <p:ph type="title"/>
          </p:nvPr>
        </p:nvSpPr>
        <p:spPr/>
        <p:txBody>
          <a:bodyPr/>
          <a:lstStyle/>
          <a:p>
            <a:r>
              <a:rPr lang="cs-CZ" dirty="0" err="1"/>
              <a:t>Entrepreneur</a:t>
            </a:r>
            <a:endParaRPr lang="cs-CZ" dirty="0"/>
          </a:p>
        </p:txBody>
      </p:sp>
      <p:sp>
        <p:nvSpPr>
          <p:cNvPr id="3" name="Obdélník 2">
            <a:extLst>
              <a:ext uri="{FF2B5EF4-FFF2-40B4-BE49-F238E27FC236}">
                <a16:creationId xmlns:a16="http://schemas.microsoft.com/office/drawing/2014/main" id="{E02B537F-45F0-4A44-92CF-F78F823AE2FF}"/>
              </a:ext>
            </a:extLst>
          </p:cNvPr>
          <p:cNvSpPr/>
          <p:nvPr/>
        </p:nvSpPr>
        <p:spPr>
          <a:xfrm>
            <a:off x="395536" y="1582697"/>
            <a:ext cx="8568952" cy="1022459"/>
          </a:xfrm>
          <a:prstGeom prst="rect">
            <a:avLst/>
          </a:prstGeom>
        </p:spPr>
        <p:txBody>
          <a:bodyPr wrap="square">
            <a:spAutoFit/>
          </a:bodyPr>
          <a:lstStyle/>
          <a:p>
            <a:pPr indent="180340" algn="just">
              <a:lnSpc>
                <a:spcPct val="115000"/>
              </a:lnSpc>
              <a:spcBef>
                <a:spcPts val="1800"/>
              </a:spcBef>
              <a:spcAft>
                <a:spcPts val="1200"/>
              </a:spcAft>
            </a:pPr>
            <a:r>
              <a:rPr lang="en-GB" dirty="0" err="1">
                <a:latin typeface="Times New Roman" panose="02020603050405020304" pitchFamily="18" charset="0"/>
                <a:ea typeface="Calibri" panose="020F0502020204030204" pitchFamily="34" charset="0"/>
                <a:cs typeface="Times New Roman" panose="02020603050405020304" pitchFamily="18" charset="0"/>
              </a:rPr>
              <a:t>Filion</a:t>
            </a:r>
            <a:r>
              <a:rPr lang="en-GB" dirty="0">
                <a:latin typeface="Times New Roman" panose="02020603050405020304" pitchFamily="18" charset="0"/>
                <a:ea typeface="Calibri" panose="020F0502020204030204" pitchFamily="34" charset="0"/>
                <a:cs typeface="Times New Roman" panose="02020603050405020304" pitchFamily="18" charset="0"/>
              </a:rPr>
              <a:t> (2011) interrogates the origin and development of the term ‘entrepreneur’, revealing its meaning to the 17</a:t>
            </a:r>
            <a:r>
              <a:rPr lang="en-GB" baseline="30000" dirty="0">
                <a:latin typeface="Times New Roman" panose="02020603050405020304" pitchFamily="18" charset="0"/>
                <a:ea typeface="Calibri" panose="020F0502020204030204" pitchFamily="34" charset="0"/>
                <a:cs typeface="Times New Roman" panose="02020603050405020304" pitchFamily="18" charset="0"/>
              </a:rPr>
              <a:t>th</a:t>
            </a:r>
            <a:r>
              <a:rPr lang="en-GB" dirty="0">
                <a:latin typeface="Times New Roman" panose="02020603050405020304" pitchFamily="18" charset="0"/>
                <a:ea typeface="Calibri" panose="020F0502020204030204" pitchFamily="34" charset="0"/>
                <a:cs typeface="Times New Roman" panose="02020603050405020304" pitchFamily="18" charset="0"/>
              </a:rPr>
              <a:t> century, when Richard Cantillon being the first who offer a clear conception of the entrepreneurial function and its relation to innovation.</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010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F6FE65-4260-4403-A1BA-61E5A47AA00E}"/>
              </a:ext>
            </a:extLst>
          </p:cNvPr>
          <p:cNvSpPr>
            <a:spLocks noGrp="1"/>
          </p:cNvSpPr>
          <p:nvPr>
            <p:ph type="title"/>
          </p:nvPr>
        </p:nvSpPr>
        <p:spPr/>
        <p:txBody>
          <a:bodyPr/>
          <a:lstStyle/>
          <a:p>
            <a:r>
              <a:rPr lang="cs-CZ" dirty="0" err="1"/>
              <a:t>Definition</a:t>
            </a:r>
            <a:r>
              <a:rPr lang="cs-CZ" dirty="0"/>
              <a:t> </a:t>
            </a:r>
            <a:r>
              <a:rPr lang="cs-CZ" dirty="0" err="1"/>
              <a:t>of</a:t>
            </a:r>
            <a:r>
              <a:rPr lang="cs-CZ" dirty="0"/>
              <a:t> </a:t>
            </a:r>
            <a:r>
              <a:rPr lang="cs-CZ" dirty="0" err="1"/>
              <a:t>an</a:t>
            </a:r>
            <a:r>
              <a:rPr lang="cs-CZ" dirty="0"/>
              <a:t> </a:t>
            </a:r>
            <a:r>
              <a:rPr lang="cs-CZ" dirty="0" err="1"/>
              <a:t>Entrepreneur</a:t>
            </a:r>
            <a:endParaRPr lang="cs-CZ" dirty="0"/>
          </a:p>
        </p:txBody>
      </p:sp>
      <p:sp>
        <p:nvSpPr>
          <p:cNvPr id="3" name="Obdélník 2">
            <a:extLst>
              <a:ext uri="{FF2B5EF4-FFF2-40B4-BE49-F238E27FC236}">
                <a16:creationId xmlns:a16="http://schemas.microsoft.com/office/drawing/2014/main" id="{1565B82B-AD1E-4FCB-B01E-2C251892BE4F}"/>
              </a:ext>
            </a:extLst>
          </p:cNvPr>
          <p:cNvSpPr/>
          <p:nvPr/>
        </p:nvSpPr>
        <p:spPr>
          <a:xfrm>
            <a:off x="899592" y="1741972"/>
            <a:ext cx="7488832" cy="1022459"/>
          </a:xfrm>
          <a:prstGeom prst="rect">
            <a:avLst/>
          </a:prstGeom>
        </p:spPr>
        <p:txBody>
          <a:bodyPr wrap="square">
            <a:spAutoFit/>
          </a:bodyPr>
          <a:lstStyle/>
          <a:p>
            <a:pPr indent="180340" algn="just">
              <a:lnSpc>
                <a:spcPct val="115000"/>
              </a:lnSpc>
              <a:spcBef>
                <a:spcPts val="1200"/>
              </a:spcBef>
              <a:spcAft>
                <a:spcPts val="1200"/>
              </a:spcAft>
            </a:pPr>
            <a:r>
              <a:rPr lang="en-GB" i="1" dirty="0">
                <a:latin typeface="Times New Roman" panose="02020603050405020304" pitchFamily="18" charset="0"/>
                <a:ea typeface="Calibri" panose="020F0502020204030204" pitchFamily="34" charset="0"/>
                <a:cs typeface="Times New Roman" panose="02020603050405020304" pitchFamily="18" charset="0"/>
              </a:rPr>
              <a:t>An entrepreneur is an actor who innovates by recognizing opportunities; he or she makes moderately risky decisions that lead into actions requiring the efficient use of resources and contributing a benefit</a:t>
            </a:r>
            <a:r>
              <a:rPr lang="en-GB" dirty="0">
                <a:latin typeface="Times New Roman" panose="02020603050405020304" pitchFamily="18" charset="0"/>
                <a:ea typeface="Calibri" panose="020F0502020204030204" pitchFamily="34" charset="0"/>
                <a:cs typeface="Times New Roman" panose="02020603050405020304" pitchFamily="18" charset="0"/>
              </a:rPr>
              <a: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8202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96F9F9-20B8-4BDD-87C0-C9B261460E17}"/>
              </a:ext>
            </a:extLst>
          </p:cNvPr>
          <p:cNvSpPr>
            <a:spLocks noGrp="1"/>
          </p:cNvSpPr>
          <p:nvPr>
            <p:ph type="title"/>
          </p:nvPr>
        </p:nvSpPr>
        <p:spPr/>
        <p:txBody>
          <a:bodyPr/>
          <a:lstStyle/>
          <a:p>
            <a:r>
              <a:rPr lang="cs-CZ" dirty="0" err="1"/>
              <a:t>Entrepreneurial</a:t>
            </a:r>
            <a:r>
              <a:rPr lang="cs-CZ" dirty="0"/>
              <a:t> </a:t>
            </a:r>
            <a:r>
              <a:rPr lang="cs-CZ" dirty="0" err="1"/>
              <a:t>Types</a:t>
            </a:r>
            <a:endParaRPr lang="cs-CZ" dirty="0"/>
          </a:p>
        </p:txBody>
      </p:sp>
      <p:sp>
        <p:nvSpPr>
          <p:cNvPr id="3" name="Obdélník 2">
            <a:extLst>
              <a:ext uri="{FF2B5EF4-FFF2-40B4-BE49-F238E27FC236}">
                <a16:creationId xmlns:a16="http://schemas.microsoft.com/office/drawing/2014/main" id="{2CB870FB-385D-4F65-A346-EDEC87F3681F}"/>
              </a:ext>
            </a:extLst>
          </p:cNvPr>
          <p:cNvSpPr/>
          <p:nvPr/>
        </p:nvSpPr>
        <p:spPr>
          <a:xfrm>
            <a:off x="251520" y="703189"/>
            <a:ext cx="8064896" cy="3560077"/>
          </a:xfrm>
          <a:prstGeom prst="rect">
            <a:avLst/>
          </a:prstGeom>
        </p:spPr>
        <p:txBody>
          <a:bodyPr wrap="square">
            <a:spAutoFit/>
          </a:bodyPr>
          <a:lstStyle/>
          <a:p>
            <a:pPr indent="180340" algn="just">
              <a:lnSpc>
                <a:spcPct val="115000"/>
              </a:lnSpc>
              <a:spcBef>
                <a:spcPts val="18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Stokes and Wilson (2010) explained how different groups of scientists could define an entrepreneur:</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pPr>
            <a:r>
              <a:rPr lang="en-GB" b="1" i="1" dirty="0">
                <a:latin typeface="Times New Roman" panose="02020603050405020304" pitchFamily="18" charset="0"/>
                <a:ea typeface="Calibri" panose="020F0502020204030204" pitchFamily="34" charset="0"/>
                <a:cs typeface="Times New Roman" panose="02020603050405020304" pitchFamily="18" charset="0"/>
              </a:rPr>
              <a:t>Economists</a:t>
            </a:r>
            <a:r>
              <a:rPr lang="en-GB" dirty="0">
                <a:latin typeface="Times New Roman" panose="02020603050405020304" pitchFamily="18" charset="0"/>
                <a:ea typeface="Calibri" panose="020F0502020204030204" pitchFamily="34" charset="0"/>
                <a:cs typeface="Times New Roman" panose="02020603050405020304" pitchFamily="18" charset="0"/>
              </a:rPr>
              <a:t> define an entrepreneur as one who brings resources, labour, raw material and other assets into combinations that increase their value.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n-GB" b="1" i="1" dirty="0">
                <a:latin typeface="Times New Roman" panose="02020603050405020304" pitchFamily="18" charset="0"/>
                <a:ea typeface="Calibri" panose="020F0502020204030204" pitchFamily="34" charset="0"/>
                <a:cs typeface="Times New Roman" panose="02020603050405020304" pitchFamily="18" charset="0"/>
              </a:rPr>
              <a:t>Psychologists</a:t>
            </a:r>
            <a:r>
              <a:rPr lang="en-GB" dirty="0">
                <a:latin typeface="Times New Roman" panose="02020603050405020304" pitchFamily="18" charset="0"/>
                <a:ea typeface="Calibri" panose="020F0502020204030204" pitchFamily="34" charset="0"/>
                <a:cs typeface="Times New Roman" panose="02020603050405020304" pitchFamily="18" charset="0"/>
              </a:rPr>
              <a:t> define an entrepreneur as a person, who is driven by some forces, which create a desire to obtain or attain something.</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n-GB" b="1" i="1" dirty="0">
                <a:latin typeface="Times New Roman" panose="02020603050405020304" pitchFamily="18" charset="0"/>
                <a:ea typeface="Calibri" panose="020F0502020204030204" pitchFamily="34" charset="0"/>
                <a:cs typeface="Times New Roman" panose="02020603050405020304" pitchFamily="18" charset="0"/>
              </a:rPr>
              <a:t>Sociologists </a:t>
            </a:r>
            <a:r>
              <a:rPr lang="en-GB" dirty="0">
                <a:latin typeface="Times New Roman" panose="02020603050405020304" pitchFamily="18" charset="0"/>
                <a:ea typeface="Calibri" panose="020F0502020204030204" pitchFamily="34" charset="0"/>
                <a:cs typeface="Times New Roman" panose="02020603050405020304" pitchFamily="18" charset="0"/>
              </a:rPr>
              <a:t>define ‘entrepreneur’ as a person whose actions would determine his social status and who contributes to the development of society.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pPr>
            <a:r>
              <a:rPr lang="en-GB" b="1" i="1" dirty="0">
                <a:latin typeface="Times New Roman" panose="02020603050405020304" pitchFamily="18" charset="0"/>
                <a:ea typeface="Calibri" panose="020F0502020204030204" pitchFamily="34" charset="0"/>
                <a:cs typeface="Times New Roman" panose="02020603050405020304" pitchFamily="18" charset="0"/>
              </a:rPr>
              <a:t>Management experts</a:t>
            </a:r>
            <a:r>
              <a:rPr lang="en-GB" dirty="0">
                <a:latin typeface="Times New Roman" panose="02020603050405020304" pitchFamily="18" charset="0"/>
                <a:ea typeface="Calibri" panose="020F0502020204030204" pitchFamily="34" charset="0"/>
                <a:cs typeface="Times New Roman" panose="02020603050405020304" pitchFamily="18" charset="0"/>
              </a:rPr>
              <a:t> define ‘entrepreneur’ as a person who has a vision and generates an action plan to achieve it.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067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1957D1-2528-4657-B759-33256F59A8DE}"/>
              </a:ext>
            </a:extLst>
          </p:cNvPr>
          <p:cNvSpPr>
            <a:spLocks noGrp="1"/>
          </p:cNvSpPr>
          <p:nvPr>
            <p:ph type="title"/>
          </p:nvPr>
        </p:nvSpPr>
        <p:spPr/>
        <p:txBody>
          <a:bodyPr/>
          <a:lstStyle/>
          <a:p>
            <a:r>
              <a:rPr lang="cs-CZ" dirty="0" err="1"/>
              <a:t>Entrepreneurial</a:t>
            </a:r>
            <a:r>
              <a:rPr lang="cs-CZ" dirty="0"/>
              <a:t> </a:t>
            </a:r>
            <a:r>
              <a:rPr lang="cs-CZ" dirty="0" err="1"/>
              <a:t>categories</a:t>
            </a:r>
            <a:endParaRPr lang="cs-CZ" dirty="0"/>
          </a:p>
        </p:txBody>
      </p:sp>
      <p:sp>
        <p:nvSpPr>
          <p:cNvPr id="3" name="Obdélník 2">
            <a:extLst>
              <a:ext uri="{FF2B5EF4-FFF2-40B4-BE49-F238E27FC236}">
                <a16:creationId xmlns:a16="http://schemas.microsoft.com/office/drawing/2014/main" id="{342993FB-9B5C-4B71-BEA2-2CA253269BD5}"/>
              </a:ext>
            </a:extLst>
          </p:cNvPr>
          <p:cNvSpPr/>
          <p:nvPr/>
        </p:nvSpPr>
        <p:spPr>
          <a:xfrm>
            <a:off x="539552" y="843558"/>
            <a:ext cx="8064896" cy="3878626"/>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Gupta and Khanka (2010) work with other categories, which are based on innovations and enthusiasm. According that, they described also four entrepreneurial categories: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mj-lt"/>
              <a:buAutoNum type="arabicPeriod"/>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Innovating Entrepreneurs</a:t>
            </a:r>
            <a:r>
              <a:rPr lang="en-GB" dirty="0">
                <a:latin typeface="Times New Roman" panose="02020603050405020304" pitchFamily="18" charset="0"/>
                <a:ea typeface="Calibri" panose="020F0502020204030204" pitchFamily="34" charset="0"/>
                <a:cs typeface="Times New Roman" panose="02020603050405020304" pitchFamily="18" charset="0"/>
              </a:rPr>
              <a:t>, who present new goods and services, develops new methods of production, make experiments with new processes and they are look for a new market and restructure the enterprise. Those entrepreneurs can work only in innovation-friendly business environment and they work with people who look forward for change.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Imitative Entrepreneurs</a:t>
            </a:r>
            <a:r>
              <a:rPr lang="en-GB" dirty="0">
                <a:latin typeface="Times New Roman" panose="02020603050405020304" pitchFamily="18" charset="0"/>
                <a:ea typeface="Calibri" panose="020F0502020204030204" pitchFamily="34" charset="0"/>
                <a:cs typeface="Times New Roman" panose="02020603050405020304" pitchFamily="18" charset="0"/>
              </a:rPr>
              <a:t>, who are characterized by their readiness to adopt successful innovations worldwide. They use existing innovations to imitate techniques and technology presented previously by others.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9386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1957D1-2528-4657-B759-33256F59A8DE}"/>
              </a:ext>
            </a:extLst>
          </p:cNvPr>
          <p:cNvSpPr>
            <a:spLocks noGrp="1"/>
          </p:cNvSpPr>
          <p:nvPr>
            <p:ph type="title"/>
          </p:nvPr>
        </p:nvSpPr>
        <p:spPr/>
        <p:txBody>
          <a:bodyPr/>
          <a:lstStyle/>
          <a:p>
            <a:r>
              <a:rPr lang="cs-CZ" dirty="0" err="1"/>
              <a:t>Entrepreneurial</a:t>
            </a:r>
            <a:r>
              <a:rPr lang="cs-CZ" dirty="0"/>
              <a:t> </a:t>
            </a:r>
            <a:r>
              <a:rPr lang="cs-CZ" dirty="0" err="1"/>
              <a:t>categories</a:t>
            </a:r>
            <a:r>
              <a:rPr lang="cs-CZ" dirty="0"/>
              <a:t> II</a:t>
            </a:r>
          </a:p>
        </p:txBody>
      </p:sp>
      <p:sp>
        <p:nvSpPr>
          <p:cNvPr id="3" name="Obdélník 2">
            <a:extLst>
              <a:ext uri="{FF2B5EF4-FFF2-40B4-BE49-F238E27FC236}">
                <a16:creationId xmlns:a16="http://schemas.microsoft.com/office/drawing/2014/main" id="{342993FB-9B5C-4B71-BEA2-2CA253269BD5}"/>
              </a:ext>
            </a:extLst>
          </p:cNvPr>
          <p:cNvSpPr/>
          <p:nvPr/>
        </p:nvSpPr>
        <p:spPr>
          <a:xfrm>
            <a:off x="539552" y="868655"/>
            <a:ext cx="6462464" cy="3406189"/>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Gupta and Khanka (2010) work with other categories, which are based on innovations and enthusiasm. According that, they described also four entrepreneurial categories: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startAt="3"/>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Fabian Entrepreneurs </a:t>
            </a:r>
            <a:r>
              <a:rPr lang="en-GB" dirty="0">
                <a:latin typeface="Times New Roman" panose="02020603050405020304" pitchFamily="18" charset="0"/>
                <a:ea typeface="Calibri" panose="020F0502020204030204" pitchFamily="34" charset="0"/>
                <a:cs typeface="Times New Roman" panose="02020603050405020304" pitchFamily="18" charset="0"/>
              </a:rPr>
              <a:t>are who doesn’t care to adopt new methods and innovations. They prefer only to imitate in several cases, when they are sure that this product and process is successful, and the investment isn’t risky.</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mj-lt"/>
              <a:buAutoNum type="arabicPeriod" startAt="3"/>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Drone Entrepreneurs</a:t>
            </a:r>
            <a:r>
              <a:rPr lang="en-GB" dirty="0">
                <a:latin typeface="Times New Roman" panose="02020603050405020304" pitchFamily="18" charset="0"/>
                <a:ea typeface="Calibri" panose="020F0502020204030204" pitchFamily="34" charset="0"/>
                <a:cs typeface="Times New Roman" panose="02020603050405020304" pitchFamily="18" charset="0"/>
              </a:rPr>
              <a:t>, who refused any opportunity to adopt changes and innovations. They don’t plan any growth in their business. They prefer conventional way of business.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357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4A29D8-8FCA-4065-AEE6-18B8D5963A07}"/>
              </a:ext>
            </a:extLst>
          </p:cNvPr>
          <p:cNvSpPr>
            <a:spLocks noGrp="1"/>
          </p:cNvSpPr>
          <p:nvPr>
            <p:ph type="title"/>
          </p:nvPr>
        </p:nvSpPr>
        <p:spPr/>
        <p:txBody>
          <a:bodyPr/>
          <a:lstStyle/>
          <a:p>
            <a:r>
              <a:rPr lang="en-GB" dirty="0"/>
              <a:t>Entrepreneurial Typology</a:t>
            </a:r>
            <a:endParaRPr lang="cs-CZ" dirty="0"/>
          </a:p>
        </p:txBody>
      </p:sp>
      <p:pic>
        <p:nvPicPr>
          <p:cNvPr id="4" name="Obrázek 3">
            <a:extLst>
              <a:ext uri="{FF2B5EF4-FFF2-40B4-BE49-F238E27FC236}">
                <a16:creationId xmlns:a16="http://schemas.microsoft.com/office/drawing/2014/main" id="{8DB44F8D-DE4E-4CDB-9BED-44A5C7E9DB83}"/>
              </a:ext>
            </a:extLst>
          </p:cNvPr>
          <p:cNvPicPr>
            <a:picLocks noChangeAspect="1"/>
          </p:cNvPicPr>
          <p:nvPr/>
        </p:nvPicPr>
        <p:blipFill>
          <a:blip r:embed="rId2"/>
          <a:stretch>
            <a:fillRect/>
          </a:stretch>
        </p:blipFill>
        <p:spPr>
          <a:xfrm>
            <a:off x="1898672" y="1233562"/>
            <a:ext cx="5346655" cy="2676376"/>
          </a:xfrm>
          <a:prstGeom prst="rect">
            <a:avLst/>
          </a:prstGeom>
        </p:spPr>
      </p:pic>
      <p:sp>
        <p:nvSpPr>
          <p:cNvPr id="5" name="Obdélník 4">
            <a:extLst>
              <a:ext uri="{FF2B5EF4-FFF2-40B4-BE49-F238E27FC236}">
                <a16:creationId xmlns:a16="http://schemas.microsoft.com/office/drawing/2014/main" id="{0DABFAD7-D602-4882-A852-436AC9CEB30F}"/>
              </a:ext>
            </a:extLst>
          </p:cNvPr>
          <p:cNvSpPr/>
          <p:nvPr/>
        </p:nvSpPr>
        <p:spPr>
          <a:xfrm>
            <a:off x="2915816" y="4026063"/>
            <a:ext cx="3005951" cy="385362"/>
          </a:xfrm>
          <a:prstGeom prst="rect">
            <a:avLst/>
          </a:prstGeom>
        </p:spPr>
        <p:txBody>
          <a:bodyPr wrap="none">
            <a:spAutoFit/>
          </a:bodyPr>
          <a:lstStyle/>
          <a:p>
            <a:pPr>
              <a:lnSpc>
                <a:spcPct val="115000"/>
              </a:lnSpc>
              <a:spcAft>
                <a:spcPts val="0"/>
              </a:spcAft>
            </a:pPr>
            <a:r>
              <a:rPr lang="en-GB" dirty="0">
                <a:latin typeface="Times New Roman" panose="02020603050405020304" pitchFamily="18" charset="0"/>
                <a:ea typeface="Calibri" panose="020F0502020204030204" pitchFamily="34" charset="0"/>
                <a:cs typeface="Times New Roman" panose="02020603050405020304" pitchFamily="18" charset="0"/>
              </a:rPr>
              <a:t>Source: Naidu and Rao (2008)</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8207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E20A34-CF84-4A92-8FA2-973150FD6238}"/>
              </a:ext>
            </a:extLst>
          </p:cNvPr>
          <p:cNvSpPr>
            <a:spLocks noGrp="1"/>
          </p:cNvSpPr>
          <p:nvPr>
            <p:ph type="title"/>
          </p:nvPr>
        </p:nvSpPr>
        <p:spPr/>
        <p:txBody>
          <a:bodyPr/>
          <a:lstStyle/>
          <a:p>
            <a:r>
              <a:rPr lang="cs-CZ" dirty="0"/>
              <a:t>1 </a:t>
            </a:r>
            <a:r>
              <a:rPr lang="en-GB" b="1" i="1" dirty="0"/>
              <a:t>Socio Cultural Classification</a:t>
            </a:r>
            <a:endParaRPr lang="cs-CZ" dirty="0"/>
          </a:p>
        </p:txBody>
      </p:sp>
      <p:sp>
        <p:nvSpPr>
          <p:cNvPr id="3" name="Obdélník 2">
            <a:extLst>
              <a:ext uri="{FF2B5EF4-FFF2-40B4-BE49-F238E27FC236}">
                <a16:creationId xmlns:a16="http://schemas.microsoft.com/office/drawing/2014/main" id="{2814287A-D9E5-4A42-9E72-89253DBA8721}"/>
              </a:ext>
            </a:extLst>
          </p:cNvPr>
          <p:cNvSpPr/>
          <p:nvPr/>
        </p:nvSpPr>
        <p:spPr>
          <a:xfrm>
            <a:off x="755576" y="987574"/>
            <a:ext cx="6390456" cy="3560077"/>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Those entrepreneurs can be divided into four categories.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Immigrant Entrepreneur</a:t>
            </a:r>
            <a:r>
              <a:rPr lang="en-GB" dirty="0">
                <a:latin typeface="Times New Roman" panose="02020603050405020304" pitchFamily="18" charset="0"/>
                <a:ea typeface="Calibri" panose="020F0502020204030204" pitchFamily="34" charset="0"/>
                <a:cs typeface="Times New Roman" panose="02020603050405020304" pitchFamily="18" charset="0"/>
              </a:rPr>
              <a:t> is an individual who has a recent arrival in a country and starts a business as a way of living in the “host” country.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Ethnic entrepreneurs</a:t>
            </a:r>
            <a:r>
              <a:rPr lang="en-GB" dirty="0">
                <a:latin typeface="Times New Roman" panose="02020603050405020304" pitchFamily="18" charset="0"/>
                <a:ea typeface="Calibri" panose="020F0502020204030204" pitchFamily="34" charset="0"/>
                <a:cs typeface="Times New Roman" panose="02020603050405020304" pitchFamily="18" charset="0"/>
              </a:rPr>
              <a:t> have a set of common connections and regular patterns of interaction among people sharing common national backgrounds or migration experiences.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Minority entrepreneurs</a:t>
            </a:r>
            <a:r>
              <a:rPr lang="en-GB" dirty="0">
                <a:latin typeface="Times New Roman" panose="02020603050405020304" pitchFamily="18" charset="0"/>
                <a:ea typeface="Calibri" panose="020F0502020204030204" pitchFamily="34" charset="0"/>
                <a:cs typeface="Times New Roman" panose="02020603050405020304" pitchFamily="18" charset="0"/>
              </a:rPr>
              <a:t> are the ones who don’t belong to majority population.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Women Entrepreneurs</a:t>
            </a:r>
            <a:r>
              <a:rPr lang="en-GB" dirty="0">
                <a:latin typeface="Times New Roman" panose="02020603050405020304" pitchFamily="18" charset="0"/>
                <a:ea typeface="Calibri" panose="020F0502020204030204" pitchFamily="34" charset="0"/>
                <a:cs typeface="Times New Roman" panose="02020603050405020304" pitchFamily="18" charset="0"/>
              </a:rPr>
              <a: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5822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0B6168-059B-41A7-8F72-74FA0B169EF0}"/>
              </a:ext>
            </a:extLst>
          </p:cNvPr>
          <p:cNvSpPr>
            <a:spLocks noGrp="1"/>
          </p:cNvSpPr>
          <p:nvPr>
            <p:ph type="title"/>
          </p:nvPr>
        </p:nvSpPr>
        <p:spPr/>
        <p:txBody>
          <a:bodyPr/>
          <a:lstStyle/>
          <a:p>
            <a:r>
              <a:rPr lang="cs-CZ" dirty="0"/>
              <a:t>2 </a:t>
            </a:r>
            <a:r>
              <a:rPr lang="cs-CZ" dirty="0" err="1"/>
              <a:t>Motivational</a:t>
            </a:r>
            <a:r>
              <a:rPr lang="cs-CZ" dirty="0"/>
              <a:t> </a:t>
            </a:r>
            <a:r>
              <a:rPr lang="cs-CZ" dirty="0" err="1"/>
              <a:t>Classification</a:t>
            </a:r>
            <a:r>
              <a:rPr lang="cs-CZ" dirty="0"/>
              <a:t> </a:t>
            </a:r>
          </a:p>
        </p:txBody>
      </p:sp>
      <p:sp>
        <p:nvSpPr>
          <p:cNvPr id="3" name="Obdélník 2">
            <a:extLst>
              <a:ext uri="{FF2B5EF4-FFF2-40B4-BE49-F238E27FC236}">
                <a16:creationId xmlns:a16="http://schemas.microsoft.com/office/drawing/2014/main" id="{F066FE47-E631-4FC5-9789-6F21618FA05A}"/>
              </a:ext>
            </a:extLst>
          </p:cNvPr>
          <p:cNvSpPr/>
          <p:nvPr/>
        </p:nvSpPr>
        <p:spPr>
          <a:xfrm>
            <a:off x="539552" y="843558"/>
            <a:ext cx="6534472" cy="3878626"/>
          </a:xfrm>
          <a:prstGeom prst="rect">
            <a:avLst/>
          </a:prstGeom>
        </p:spPr>
        <p:txBody>
          <a:bodyPr wrap="square">
            <a:spAutoFit/>
          </a:bodyPr>
          <a:lstStyle/>
          <a:p>
            <a:pPr indent="180340" algn="just">
              <a:lnSpc>
                <a:spcPct val="115000"/>
              </a:lnSpc>
              <a:spcBef>
                <a:spcPts val="1200"/>
              </a:spcBef>
              <a:spcAft>
                <a:spcPts val="1200"/>
              </a:spcAft>
            </a:pPr>
            <a:r>
              <a:rPr lang="en-GB" b="1" i="1" dirty="0">
                <a:latin typeface="Times New Roman" panose="02020603050405020304" pitchFamily="18" charset="0"/>
                <a:ea typeface="Calibri" panose="020F0502020204030204" pitchFamily="34" charset="0"/>
                <a:cs typeface="Times New Roman" panose="02020603050405020304" pitchFamily="18" charset="0"/>
              </a:rPr>
              <a:t>Motivational Classification</a:t>
            </a:r>
            <a:r>
              <a:rPr lang="en-GB" dirty="0">
                <a:latin typeface="Times New Roman" panose="02020603050405020304" pitchFamily="18" charset="0"/>
                <a:ea typeface="Calibri" panose="020F0502020204030204" pitchFamily="34" charset="0"/>
                <a:cs typeface="Times New Roman" panose="02020603050405020304" pitchFamily="18" charset="0"/>
              </a:rPr>
              <a:t> focus on motivation to start a new business venture, such as: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First-generation entrepreneur</a:t>
            </a:r>
            <a:r>
              <a:rPr lang="en-GB" dirty="0">
                <a:latin typeface="Times New Roman" panose="02020603050405020304" pitchFamily="18" charset="0"/>
                <a:ea typeface="Calibri" panose="020F0502020204030204" pitchFamily="34" charset="0"/>
                <a:cs typeface="Times New Roman" panose="02020603050405020304" pitchFamily="18" charset="0"/>
              </a:rPr>
              <a:t> is the one who starts a new business, without any family business roots.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Self-actualized entrepreneurs</a:t>
            </a:r>
            <a:r>
              <a:rPr lang="en-GB" dirty="0">
                <a:latin typeface="Times New Roman" panose="02020603050405020304" pitchFamily="18" charset="0"/>
                <a:ea typeface="Calibri" panose="020F0502020204030204" pitchFamily="34" charset="0"/>
                <a:cs typeface="Times New Roman" panose="02020603050405020304" pitchFamily="18" charset="0"/>
              </a:rPr>
              <a:t>, when the main motivation is self-actualization, people want to they achieve something what they are capable of, to feel independence and autonomy.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Discontented entrepreneurs</a:t>
            </a:r>
            <a:r>
              <a:rPr lang="en-GB" dirty="0">
                <a:latin typeface="Times New Roman" panose="02020603050405020304" pitchFamily="18" charset="0"/>
                <a:ea typeface="Calibri" panose="020F0502020204030204" pitchFamily="34" charset="0"/>
                <a:cs typeface="Times New Roman" panose="02020603050405020304" pitchFamily="18" charset="0"/>
              </a:rPr>
              <a:t> are those, who are unhappy with the current organization and they decide to start a new venture.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Family business entrepreneurs</a:t>
            </a:r>
            <a:r>
              <a:rPr lang="en-GB" dirty="0">
                <a:latin typeface="Times New Roman" panose="02020603050405020304" pitchFamily="18" charset="0"/>
                <a:ea typeface="Calibri" panose="020F0502020204030204" pitchFamily="34" charset="0"/>
                <a:cs typeface="Times New Roman" panose="02020603050405020304" pitchFamily="18" charset="0"/>
              </a:rPr>
              <a:t> are those, who are involved in their family business.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3686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6CFAF8-794F-4587-8D06-FB9FC80C0F82}"/>
              </a:ext>
            </a:extLst>
          </p:cNvPr>
          <p:cNvSpPr>
            <a:spLocks noGrp="1"/>
          </p:cNvSpPr>
          <p:nvPr>
            <p:ph type="title"/>
          </p:nvPr>
        </p:nvSpPr>
        <p:spPr>
          <a:xfrm>
            <a:off x="251520" y="195486"/>
            <a:ext cx="6984776" cy="507703"/>
          </a:xfrm>
        </p:spPr>
        <p:txBody>
          <a:bodyPr/>
          <a:lstStyle/>
          <a:p>
            <a:r>
              <a:rPr lang="cs-CZ" dirty="0"/>
              <a:t>3 </a:t>
            </a:r>
            <a:r>
              <a:rPr lang="cs-CZ" dirty="0" err="1"/>
              <a:t>Entrepreneurial</a:t>
            </a:r>
            <a:r>
              <a:rPr lang="cs-CZ" dirty="0"/>
              <a:t> </a:t>
            </a:r>
            <a:r>
              <a:rPr lang="cs-CZ" dirty="0" err="1"/>
              <a:t>Experience</a:t>
            </a:r>
            <a:r>
              <a:rPr lang="cs-CZ" dirty="0"/>
              <a:t> </a:t>
            </a:r>
            <a:r>
              <a:rPr lang="cs-CZ" dirty="0" err="1"/>
              <a:t>Classification</a:t>
            </a:r>
            <a:r>
              <a:rPr lang="cs-CZ" dirty="0"/>
              <a:t> </a:t>
            </a:r>
          </a:p>
        </p:txBody>
      </p:sp>
      <p:sp>
        <p:nvSpPr>
          <p:cNvPr id="3" name="Obdélník 2">
            <a:extLst>
              <a:ext uri="{FF2B5EF4-FFF2-40B4-BE49-F238E27FC236}">
                <a16:creationId xmlns:a16="http://schemas.microsoft.com/office/drawing/2014/main" id="{5EB9B0FB-DB04-4087-AC50-6C80588C82C5}"/>
              </a:ext>
            </a:extLst>
          </p:cNvPr>
          <p:cNvSpPr/>
          <p:nvPr/>
        </p:nvSpPr>
        <p:spPr>
          <a:xfrm>
            <a:off x="611560" y="791712"/>
            <a:ext cx="6246440" cy="3241528"/>
          </a:xfrm>
          <a:prstGeom prst="rect">
            <a:avLst/>
          </a:prstGeom>
        </p:spPr>
        <p:txBody>
          <a:bodyPr wrap="square">
            <a:spAutoFit/>
          </a:bodyPr>
          <a:lstStyle/>
          <a:p>
            <a:pPr indent="180340" algn="just">
              <a:lnSpc>
                <a:spcPct val="115000"/>
              </a:lnSpc>
              <a:spcBef>
                <a:spcPts val="1200"/>
              </a:spcBef>
              <a:spcAft>
                <a:spcPts val="1200"/>
              </a:spcAft>
            </a:pPr>
            <a:r>
              <a:rPr lang="en-GB" b="1" i="1" dirty="0">
                <a:latin typeface="Times New Roman" panose="02020603050405020304" pitchFamily="18" charset="0"/>
                <a:ea typeface="Calibri" panose="020F0502020204030204" pitchFamily="34" charset="0"/>
                <a:cs typeface="Times New Roman" panose="02020603050405020304" pitchFamily="18" charset="0"/>
              </a:rPr>
              <a:t>Entrepreneurial Experience Classification</a:t>
            </a:r>
            <a:r>
              <a:rPr lang="en-GB" dirty="0">
                <a:latin typeface="Times New Roman" panose="02020603050405020304" pitchFamily="18" charset="0"/>
                <a:ea typeface="Calibri" panose="020F0502020204030204" pitchFamily="34" charset="0"/>
                <a:cs typeface="Times New Roman" panose="02020603050405020304" pitchFamily="18" charset="0"/>
              </a:rPr>
              <a:t> deals with previous entrepreneurial experience: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Novice entrepreneurs</a:t>
            </a:r>
            <a:r>
              <a:rPr lang="en-GB" dirty="0">
                <a:latin typeface="Times New Roman" panose="02020603050405020304" pitchFamily="18" charset="0"/>
                <a:ea typeface="Calibri" panose="020F0502020204030204" pitchFamily="34" charset="0"/>
                <a:cs typeface="Times New Roman" panose="02020603050405020304" pitchFamily="18" charset="0"/>
              </a:rPr>
              <a:t> are people who don’t have any business experience in the past but now they own their own business.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Habitual Entrepreneurs</a:t>
            </a:r>
            <a:r>
              <a:rPr lang="en-GB" dirty="0">
                <a:latin typeface="Times New Roman" panose="02020603050405020304" pitchFamily="18" charset="0"/>
                <a:ea typeface="Calibri" panose="020F0502020204030204" pitchFamily="34" charset="0"/>
                <a:cs typeface="Times New Roman" panose="02020603050405020304" pitchFamily="18" charset="0"/>
              </a:rPr>
              <a:t> are entrepreneurs, who have the experience at least two or more different companies, one at a time (Serial Entrepreneurs) or simultaneously (Portfolio entrepreneur).</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0416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EB8216-15B8-455B-B129-734C5D473B05}"/>
              </a:ext>
            </a:extLst>
          </p:cNvPr>
          <p:cNvSpPr>
            <a:spLocks noGrp="1"/>
          </p:cNvSpPr>
          <p:nvPr>
            <p:ph type="title"/>
          </p:nvPr>
        </p:nvSpPr>
        <p:spPr>
          <a:xfrm>
            <a:off x="251520" y="195486"/>
            <a:ext cx="6768752" cy="507703"/>
          </a:xfrm>
        </p:spPr>
        <p:txBody>
          <a:bodyPr/>
          <a:lstStyle/>
          <a:p>
            <a:r>
              <a:rPr lang="cs-CZ" dirty="0"/>
              <a:t>4 </a:t>
            </a:r>
            <a:r>
              <a:rPr lang="cs-CZ" dirty="0" err="1"/>
              <a:t>Technical</a:t>
            </a:r>
            <a:r>
              <a:rPr lang="cs-CZ" dirty="0"/>
              <a:t> </a:t>
            </a:r>
            <a:r>
              <a:rPr lang="cs-CZ" dirty="0" err="1"/>
              <a:t>experience</a:t>
            </a:r>
            <a:r>
              <a:rPr lang="cs-CZ" dirty="0"/>
              <a:t> </a:t>
            </a:r>
            <a:r>
              <a:rPr lang="cs-CZ" dirty="0" err="1"/>
              <a:t>Classification</a:t>
            </a:r>
            <a:r>
              <a:rPr lang="cs-CZ" dirty="0"/>
              <a:t> </a:t>
            </a:r>
          </a:p>
        </p:txBody>
      </p:sp>
      <p:sp>
        <p:nvSpPr>
          <p:cNvPr id="4" name="Obdélník 3">
            <a:extLst>
              <a:ext uri="{FF2B5EF4-FFF2-40B4-BE49-F238E27FC236}">
                <a16:creationId xmlns:a16="http://schemas.microsoft.com/office/drawing/2014/main" id="{B88AE103-0EC8-4296-91BB-E55C6A8898C8}"/>
              </a:ext>
            </a:extLst>
          </p:cNvPr>
          <p:cNvSpPr/>
          <p:nvPr/>
        </p:nvSpPr>
        <p:spPr>
          <a:xfrm>
            <a:off x="278959" y="987574"/>
            <a:ext cx="8064896" cy="3878626"/>
          </a:xfrm>
          <a:prstGeom prst="rect">
            <a:avLst/>
          </a:prstGeom>
        </p:spPr>
        <p:txBody>
          <a:bodyPr wrap="square">
            <a:spAutoFit/>
          </a:bodyPr>
          <a:lstStyle/>
          <a:p>
            <a:pPr indent="180340" algn="just">
              <a:lnSpc>
                <a:spcPct val="115000"/>
              </a:lnSpc>
              <a:spcBef>
                <a:spcPts val="1200"/>
              </a:spcBef>
              <a:spcAft>
                <a:spcPts val="1200"/>
              </a:spcAft>
            </a:pPr>
            <a:r>
              <a:rPr lang="en-GB" b="1" i="1" dirty="0">
                <a:latin typeface="Times New Roman" panose="02020603050405020304" pitchFamily="18" charset="0"/>
                <a:ea typeface="Calibri" panose="020F0502020204030204" pitchFamily="34" charset="0"/>
                <a:cs typeface="Times New Roman" panose="02020603050405020304" pitchFamily="18" charset="0"/>
              </a:rPr>
              <a:t>Technical experience Classification</a:t>
            </a:r>
            <a:r>
              <a:rPr lang="en-GB" dirty="0">
                <a:latin typeface="Times New Roman" panose="02020603050405020304" pitchFamily="18" charset="0"/>
                <a:ea typeface="Calibri" panose="020F0502020204030204" pitchFamily="34" charset="0"/>
                <a:cs typeface="Times New Roman" panose="02020603050405020304" pitchFamily="18" charset="0"/>
              </a:rPr>
              <a:t> is based on the founder experience of technology-based business.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“Research”</a:t>
            </a:r>
            <a:r>
              <a:rPr lang="en-GB" dirty="0">
                <a:latin typeface="Times New Roman" panose="02020603050405020304" pitchFamily="18" charset="0"/>
                <a:ea typeface="Calibri" panose="020F0502020204030204" pitchFamily="34" charset="0"/>
                <a:cs typeface="Times New Roman" panose="02020603050405020304" pitchFamily="18" charset="0"/>
              </a:rPr>
              <a:t> entrepreneur has a prior experience of technological research before start own technical business.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“Producer</a:t>
            </a:r>
            <a:r>
              <a:rPr lang="en-GB" dirty="0">
                <a:latin typeface="Times New Roman" panose="02020603050405020304" pitchFamily="18" charset="0"/>
                <a:ea typeface="Calibri" panose="020F0502020204030204" pitchFamily="34" charset="0"/>
                <a:cs typeface="Times New Roman" panose="02020603050405020304" pitchFamily="18" charset="0"/>
              </a:rPr>
              <a:t>” entrepreneur, is the one who has a commercial production prior to starting his own venture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“User”</a:t>
            </a:r>
            <a:r>
              <a:rPr lang="en-GB" dirty="0">
                <a:latin typeface="Times New Roman" panose="02020603050405020304" pitchFamily="18" charset="0"/>
                <a:ea typeface="Calibri" panose="020F0502020204030204" pitchFamily="34" charset="0"/>
                <a:cs typeface="Times New Roman" panose="02020603050405020304" pitchFamily="18" charset="0"/>
              </a:rPr>
              <a:t> technical entrepreneur is the one who had been involved as an end user of the specific product/technology.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b="1" i="1" dirty="0">
                <a:latin typeface="Times New Roman" panose="02020603050405020304" pitchFamily="18" charset="0"/>
                <a:ea typeface="Calibri" panose="020F0502020204030204" pitchFamily="34" charset="0"/>
                <a:cs typeface="Times New Roman" panose="02020603050405020304" pitchFamily="18" charset="0"/>
              </a:rPr>
              <a:t>“Opportunist</a:t>
            </a:r>
            <a:r>
              <a:rPr lang="en-GB" dirty="0">
                <a:latin typeface="Times New Roman" panose="02020603050405020304" pitchFamily="18" charset="0"/>
                <a:ea typeface="Calibri" panose="020F0502020204030204" pitchFamily="34" charset="0"/>
                <a:cs typeface="Times New Roman" panose="02020603050405020304" pitchFamily="18" charset="0"/>
              </a:rPr>
              <a:t>” technical entrepreneur, who has identified and visualized a technology-based opportunity and grabbed it to set up his technology-based venture.</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9677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4" y="873903"/>
            <a:ext cx="3402377"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2400" b="1" dirty="0">
                <a:solidFill>
                  <a:schemeClr val="bg1"/>
                </a:solidFill>
              </a:rPr>
              <a:t>DEFINITION OF MINORITY ENTREPRENEURSHIP</a:t>
            </a:r>
            <a:endParaRPr lang="cs-CZ" sz="24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800" b="1" dirty="0">
                <a:solidFill>
                  <a:srgbClr val="002060"/>
                </a:solidFill>
                <a:cs typeface="Arial" panose="020B0604020202020204" pitchFamily="34" charset="0"/>
              </a:rPr>
              <a:t>What is a Minority group?</a:t>
            </a:r>
          </a:p>
          <a:p>
            <a:pPr marL="0" indent="0">
              <a:buNone/>
            </a:pPr>
            <a:r>
              <a:rPr lang="en-GB" sz="1800" b="1" dirty="0">
                <a:solidFill>
                  <a:srgbClr val="002060"/>
                </a:solidFill>
                <a:cs typeface="Arial" panose="020B0604020202020204" pitchFamily="34" charset="0"/>
              </a:rPr>
              <a:t>What is the difference between entrepreneurship and minority entrepreneurship?</a:t>
            </a:r>
          </a:p>
        </p:txBody>
      </p:sp>
      <p:sp>
        <p:nvSpPr>
          <p:cNvPr id="3" name="TextovéPole 2"/>
          <p:cNvSpPr txBox="1"/>
          <p:nvPr/>
        </p:nvSpPr>
        <p:spPr>
          <a:xfrm>
            <a:off x="645459" y="2904565"/>
            <a:ext cx="2945559" cy="438582"/>
          </a:xfrm>
          <a:prstGeom prst="rect">
            <a:avLst/>
          </a:prstGeom>
          <a:noFill/>
        </p:spPr>
        <p:txBody>
          <a:bodyPr wrap="square" lIns="68580" tIns="34290" rIns="68580" bIns="34290" rtlCol="0">
            <a:spAutoFit/>
          </a:bodyPr>
          <a:lstStyle/>
          <a:p>
            <a:r>
              <a:rPr lang="cs-CZ" sz="2400" dirty="0">
                <a:solidFill>
                  <a:schemeClr val="bg1"/>
                </a:solidFill>
              </a:rPr>
              <a:t>Agenda </a:t>
            </a:r>
            <a:r>
              <a:rPr lang="cs-CZ" sz="2400" dirty="0" err="1">
                <a:solidFill>
                  <a:schemeClr val="bg1"/>
                </a:solidFill>
              </a:rPr>
              <a:t>of</a:t>
            </a:r>
            <a:r>
              <a:rPr lang="cs-CZ" sz="2400" dirty="0">
                <a:solidFill>
                  <a:schemeClr val="bg1"/>
                </a:solidFill>
              </a:rPr>
              <a:t> </a:t>
            </a:r>
            <a:r>
              <a:rPr lang="cs-CZ" sz="2400" dirty="0" err="1">
                <a:solidFill>
                  <a:schemeClr val="bg1"/>
                </a:solidFill>
              </a:rPr>
              <a:t>the</a:t>
            </a:r>
            <a:r>
              <a:rPr lang="cs-CZ" sz="2400" dirty="0">
                <a:solidFill>
                  <a:schemeClr val="bg1"/>
                </a:solidFill>
              </a:rPr>
              <a:t> </a:t>
            </a:r>
            <a:r>
              <a:rPr lang="cs-CZ" sz="2400" dirty="0" err="1">
                <a:solidFill>
                  <a:schemeClr val="bg1"/>
                </a:solidFill>
              </a:rPr>
              <a:t>lecture</a:t>
            </a:r>
            <a:endParaRPr lang="cs-CZ" sz="2400" dirty="0">
              <a:solidFill>
                <a:schemeClr val="bg1"/>
              </a:solidFill>
            </a:endParaRP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A27C27-5947-4B6A-B36E-A7DD25BCBE17}"/>
              </a:ext>
            </a:extLst>
          </p:cNvPr>
          <p:cNvSpPr>
            <a:spLocks noGrp="1"/>
          </p:cNvSpPr>
          <p:nvPr>
            <p:ph type="title"/>
          </p:nvPr>
        </p:nvSpPr>
        <p:spPr/>
        <p:txBody>
          <a:bodyPr/>
          <a:lstStyle/>
          <a:p>
            <a:r>
              <a:rPr lang="cs-CZ" dirty="0" err="1"/>
              <a:t>Task</a:t>
            </a:r>
            <a:r>
              <a:rPr lang="cs-CZ" dirty="0"/>
              <a:t> </a:t>
            </a:r>
          </a:p>
        </p:txBody>
      </p:sp>
      <p:sp>
        <p:nvSpPr>
          <p:cNvPr id="3" name="Obdélník 2">
            <a:extLst>
              <a:ext uri="{FF2B5EF4-FFF2-40B4-BE49-F238E27FC236}">
                <a16:creationId xmlns:a16="http://schemas.microsoft.com/office/drawing/2014/main" id="{AF89E6C4-7BD4-4C28-AD5D-7DDD192DF851}"/>
              </a:ext>
            </a:extLst>
          </p:cNvPr>
          <p:cNvSpPr/>
          <p:nvPr/>
        </p:nvSpPr>
        <p:spPr>
          <a:xfrm>
            <a:off x="971600" y="1741972"/>
            <a:ext cx="7200800" cy="1341008"/>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Try to find out an example of companies who comply previous definitions. Give a one example for each category. Do not forget that some companies could meet more than one criterion.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b="1" i="1" dirty="0">
                <a:latin typeface="Times New Roman" panose="02020603050405020304" pitchFamily="18" charset="0"/>
                <a:ea typeface="Calibri" panose="020F0502020204030204" pitchFamily="34" charset="0"/>
                <a:cs typeface="Times New Roman" panose="02020603050405020304" pitchFamily="18" charset="0"/>
              </a:rPr>
              <a:t>Your examples will be discussed on the lecture or by on-line conversation with the lecturer</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8469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3F9AF3-120F-4D92-84F6-F361949F3FA5}"/>
              </a:ext>
            </a:extLst>
          </p:cNvPr>
          <p:cNvSpPr>
            <a:spLocks noGrp="1"/>
          </p:cNvSpPr>
          <p:nvPr>
            <p:ph type="title"/>
          </p:nvPr>
        </p:nvSpPr>
        <p:spPr/>
        <p:txBody>
          <a:bodyPr/>
          <a:lstStyle/>
          <a:p>
            <a:r>
              <a:rPr lang="cs-CZ" dirty="0" err="1"/>
              <a:t>Example</a:t>
            </a:r>
            <a:r>
              <a:rPr lang="cs-CZ" dirty="0"/>
              <a:t> </a:t>
            </a:r>
          </a:p>
        </p:txBody>
      </p:sp>
      <p:graphicFrame>
        <p:nvGraphicFramePr>
          <p:cNvPr id="3" name="Tabulka 2">
            <a:extLst>
              <a:ext uri="{FF2B5EF4-FFF2-40B4-BE49-F238E27FC236}">
                <a16:creationId xmlns:a16="http://schemas.microsoft.com/office/drawing/2014/main" id="{DE0D6940-6F31-46C3-BEFC-BB4827CB97FC}"/>
              </a:ext>
            </a:extLst>
          </p:cNvPr>
          <p:cNvGraphicFramePr>
            <a:graphicFrameLocks noGrp="1"/>
          </p:cNvGraphicFramePr>
          <p:nvPr>
            <p:extLst>
              <p:ext uri="{D42A27DB-BD31-4B8C-83A1-F6EECF244321}">
                <p14:modId xmlns:p14="http://schemas.microsoft.com/office/powerpoint/2010/main" val="546517643"/>
              </p:ext>
            </p:extLst>
          </p:nvPr>
        </p:nvGraphicFramePr>
        <p:xfrm>
          <a:off x="251520" y="771550"/>
          <a:ext cx="8064896" cy="3760413"/>
        </p:xfrm>
        <a:graphic>
          <a:graphicData uri="http://schemas.openxmlformats.org/drawingml/2006/table">
            <a:tbl>
              <a:tblPr firstRow="1" firstCol="1" bandRow="1">
                <a:tableStyleId>{073A0DAA-6AF3-43AB-8588-CEC1D06C72B9}</a:tableStyleId>
              </a:tblPr>
              <a:tblGrid>
                <a:gridCol w="1349474">
                  <a:extLst>
                    <a:ext uri="{9D8B030D-6E8A-4147-A177-3AD203B41FA5}">
                      <a16:colId xmlns:a16="http://schemas.microsoft.com/office/drawing/2014/main" val="3036709694"/>
                    </a:ext>
                  </a:extLst>
                </a:gridCol>
                <a:gridCol w="3015832">
                  <a:extLst>
                    <a:ext uri="{9D8B030D-6E8A-4147-A177-3AD203B41FA5}">
                      <a16:colId xmlns:a16="http://schemas.microsoft.com/office/drawing/2014/main" val="3284155020"/>
                    </a:ext>
                  </a:extLst>
                </a:gridCol>
                <a:gridCol w="1311132">
                  <a:extLst>
                    <a:ext uri="{9D8B030D-6E8A-4147-A177-3AD203B41FA5}">
                      <a16:colId xmlns:a16="http://schemas.microsoft.com/office/drawing/2014/main" val="2998229875"/>
                    </a:ext>
                  </a:extLst>
                </a:gridCol>
                <a:gridCol w="1194229">
                  <a:extLst>
                    <a:ext uri="{9D8B030D-6E8A-4147-A177-3AD203B41FA5}">
                      <a16:colId xmlns:a16="http://schemas.microsoft.com/office/drawing/2014/main" val="3385136558"/>
                    </a:ext>
                  </a:extLst>
                </a:gridCol>
                <a:gridCol w="1194229">
                  <a:extLst>
                    <a:ext uri="{9D8B030D-6E8A-4147-A177-3AD203B41FA5}">
                      <a16:colId xmlns:a16="http://schemas.microsoft.com/office/drawing/2014/main" val="3441063011"/>
                    </a:ext>
                  </a:extLst>
                </a:gridCol>
              </a:tblGrid>
              <a:tr h="0">
                <a:tc>
                  <a:txBody>
                    <a:bodyPr/>
                    <a:lstStyle/>
                    <a:p>
                      <a:pPr indent="0" algn="just">
                        <a:lnSpc>
                          <a:spcPct val="115000"/>
                        </a:lnSpc>
                        <a:spcBef>
                          <a:spcPts val="0"/>
                        </a:spcBef>
                        <a:spcAft>
                          <a:spcPts val="0"/>
                        </a:spcAft>
                      </a:pPr>
                      <a:r>
                        <a:rPr lang="en-GB" sz="1400" dirty="0">
                          <a:effectLst/>
                        </a:rPr>
                        <a:t> </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Criteria/company name</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Bata shoe company</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Arcelor Mittal</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Kaufland</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0303740"/>
                  </a:ext>
                </a:extLst>
              </a:tr>
              <a:tr h="0">
                <a:tc rowSpan="4">
                  <a:txBody>
                    <a:bodyPr/>
                    <a:lstStyle/>
                    <a:p>
                      <a:pPr indent="0" algn="just">
                        <a:lnSpc>
                          <a:spcPct val="115000"/>
                        </a:lnSpc>
                        <a:spcBef>
                          <a:spcPts val="0"/>
                        </a:spcBef>
                        <a:spcAft>
                          <a:spcPts val="0"/>
                        </a:spcAft>
                      </a:pPr>
                      <a:r>
                        <a:rPr lang="en-GB" sz="1400" dirty="0">
                          <a:effectLst/>
                        </a:rPr>
                        <a:t>sociocultural</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Immigrant</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9201438"/>
                  </a:ext>
                </a:extLst>
              </a:tr>
              <a:tr h="0">
                <a:tc vMerge="1">
                  <a:txBody>
                    <a:bodyPr/>
                    <a:lstStyle/>
                    <a:p>
                      <a:endParaRPr lang="cs-CZ"/>
                    </a:p>
                  </a:txBody>
                  <a:tcPr/>
                </a:tc>
                <a:tc>
                  <a:txBody>
                    <a:bodyPr/>
                    <a:lstStyle/>
                    <a:p>
                      <a:pPr indent="0" algn="just">
                        <a:lnSpc>
                          <a:spcPct val="115000"/>
                        </a:lnSpc>
                        <a:spcBef>
                          <a:spcPts val="0"/>
                        </a:spcBef>
                        <a:spcAft>
                          <a:spcPts val="0"/>
                        </a:spcAft>
                      </a:pPr>
                      <a:r>
                        <a:rPr lang="en-GB" sz="1400" dirty="0">
                          <a:effectLst/>
                        </a:rPr>
                        <a:t>Ethnic</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2184544"/>
                  </a:ext>
                </a:extLst>
              </a:tr>
              <a:tr h="0">
                <a:tc vMerge="1">
                  <a:txBody>
                    <a:bodyPr/>
                    <a:lstStyle/>
                    <a:p>
                      <a:endParaRPr lang="cs-CZ"/>
                    </a:p>
                  </a:txBody>
                  <a:tcPr/>
                </a:tc>
                <a:tc>
                  <a:txBody>
                    <a:bodyPr/>
                    <a:lstStyle/>
                    <a:p>
                      <a:pPr indent="0" algn="just">
                        <a:lnSpc>
                          <a:spcPct val="115000"/>
                        </a:lnSpc>
                        <a:spcBef>
                          <a:spcPts val="0"/>
                        </a:spcBef>
                        <a:spcAft>
                          <a:spcPts val="0"/>
                        </a:spcAft>
                      </a:pPr>
                      <a:r>
                        <a:rPr lang="en-GB" sz="1400" dirty="0">
                          <a:effectLst/>
                        </a:rPr>
                        <a:t>Women</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8824335"/>
                  </a:ext>
                </a:extLst>
              </a:tr>
              <a:tr h="0">
                <a:tc vMerge="1">
                  <a:txBody>
                    <a:bodyPr/>
                    <a:lstStyle/>
                    <a:p>
                      <a:endParaRPr lang="cs-CZ"/>
                    </a:p>
                  </a:txBody>
                  <a:tcPr/>
                </a:tc>
                <a:tc>
                  <a:txBody>
                    <a:bodyPr/>
                    <a:lstStyle/>
                    <a:p>
                      <a:pPr indent="0" algn="just">
                        <a:lnSpc>
                          <a:spcPct val="115000"/>
                        </a:lnSpc>
                        <a:spcBef>
                          <a:spcPts val="0"/>
                        </a:spcBef>
                        <a:spcAft>
                          <a:spcPts val="0"/>
                        </a:spcAft>
                      </a:pPr>
                      <a:r>
                        <a:rPr lang="en-GB" sz="1400" dirty="0">
                          <a:effectLst/>
                        </a:rPr>
                        <a:t>Minority</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9663803"/>
                  </a:ext>
                </a:extLst>
              </a:tr>
              <a:tr h="0">
                <a:tc rowSpan="4">
                  <a:txBody>
                    <a:bodyPr/>
                    <a:lstStyle/>
                    <a:p>
                      <a:pPr marL="71755" marR="71755" indent="0" algn="just">
                        <a:lnSpc>
                          <a:spcPct val="115000"/>
                        </a:lnSpc>
                        <a:spcBef>
                          <a:spcPts val="0"/>
                        </a:spcBef>
                        <a:spcAft>
                          <a:spcPts val="0"/>
                        </a:spcAft>
                      </a:pPr>
                      <a:r>
                        <a:rPr lang="en-GB" sz="1400" dirty="0">
                          <a:effectLst/>
                        </a:rPr>
                        <a:t>motivation</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First-generation </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0551801"/>
                  </a:ext>
                </a:extLst>
              </a:tr>
              <a:tr h="0">
                <a:tc vMerge="1">
                  <a:txBody>
                    <a:bodyPr/>
                    <a:lstStyle/>
                    <a:p>
                      <a:endParaRPr lang="cs-CZ"/>
                    </a:p>
                  </a:txBody>
                  <a:tcPr/>
                </a:tc>
                <a:tc>
                  <a:txBody>
                    <a:bodyPr/>
                    <a:lstStyle/>
                    <a:p>
                      <a:pPr indent="0" algn="just">
                        <a:lnSpc>
                          <a:spcPct val="115000"/>
                        </a:lnSpc>
                        <a:spcBef>
                          <a:spcPts val="0"/>
                        </a:spcBef>
                        <a:spcAft>
                          <a:spcPts val="0"/>
                        </a:spcAft>
                      </a:pPr>
                      <a:r>
                        <a:rPr lang="en-GB" sz="1400" dirty="0">
                          <a:effectLst/>
                        </a:rPr>
                        <a:t>Self-actualizer </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8825003"/>
                  </a:ext>
                </a:extLst>
              </a:tr>
              <a:tr h="0">
                <a:tc vMerge="1">
                  <a:txBody>
                    <a:bodyPr/>
                    <a:lstStyle/>
                    <a:p>
                      <a:endParaRPr lang="cs-CZ"/>
                    </a:p>
                  </a:txBody>
                  <a:tcPr/>
                </a:tc>
                <a:tc>
                  <a:txBody>
                    <a:bodyPr/>
                    <a:lstStyle/>
                    <a:p>
                      <a:pPr indent="0" algn="just">
                        <a:lnSpc>
                          <a:spcPct val="115000"/>
                        </a:lnSpc>
                        <a:spcBef>
                          <a:spcPts val="0"/>
                        </a:spcBef>
                        <a:spcAft>
                          <a:spcPts val="0"/>
                        </a:spcAft>
                      </a:pPr>
                      <a:r>
                        <a:rPr lang="en-GB" sz="1400" dirty="0">
                          <a:effectLst/>
                        </a:rPr>
                        <a:t>Discontented</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 </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7518647"/>
                  </a:ext>
                </a:extLst>
              </a:tr>
              <a:tr h="0">
                <a:tc vMerge="1">
                  <a:txBody>
                    <a:bodyPr/>
                    <a:lstStyle/>
                    <a:p>
                      <a:endParaRPr lang="cs-CZ"/>
                    </a:p>
                  </a:txBody>
                  <a:tcPr/>
                </a:tc>
                <a:tc>
                  <a:txBody>
                    <a:bodyPr/>
                    <a:lstStyle/>
                    <a:p>
                      <a:pPr indent="0" algn="just">
                        <a:lnSpc>
                          <a:spcPct val="115000"/>
                        </a:lnSpc>
                        <a:spcBef>
                          <a:spcPts val="0"/>
                        </a:spcBef>
                        <a:spcAft>
                          <a:spcPts val="0"/>
                        </a:spcAft>
                      </a:pPr>
                      <a:r>
                        <a:rPr lang="en-GB" sz="1400">
                          <a:effectLst/>
                        </a:rPr>
                        <a:t>Family business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7443826"/>
                  </a:ext>
                </a:extLst>
              </a:tr>
              <a:tr h="310515">
                <a:tc rowSpan="2">
                  <a:txBody>
                    <a:bodyPr/>
                    <a:lstStyle/>
                    <a:p>
                      <a:pPr marL="71755" marR="71755" indent="0" algn="just">
                        <a:lnSpc>
                          <a:spcPct val="115000"/>
                        </a:lnSpc>
                        <a:spcBef>
                          <a:spcPts val="0"/>
                        </a:spcBef>
                        <a:spcAft>
                          <a:spcPts val="0"/>
                        </a:spcAft>
                      </a:pPr>
                      <a:r>
                        <a:rPr lang="en-GB" sz="1400" dirty="0">
                          <a:effectLst/>
                        </a:rPr>
                        <a:t>experience</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Novice</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 </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 </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343161"/>
                  </a:ext>
                </a:extLst>
              </a:tr>
              <a:tr h="269875">
                <a:tc vMerge="1">
                  <a:txBody>
                    <a:bodyPr/>
                    <a:lstStyle/>
                    <a:p>
                      <a:endParaRPr lang="cs-CZ"/>
                    </a:p>
                  </a:txBody>
                  <a:tcPr/>
                </a:tc>
                <a:tc>
                  <a:txBody>
                    <a:bodyPr/>
                    <a:lstStyle/>
                    <a:p>
                      <a:pPr indent="0" algn="just">
                        <a:lnSpc>
                          <a:spcPct val="115000"/>
                        </a:lnSpc>
                        <a:spcBef>
                          <a:spcPts val="0"/>
                        </a:spcBef>
                        <a:spcAft>
                          <a:spcPts val="0"/>
                        </a:spcAft>
                      </a:pPr>
                      <a:r>
                        <a:rPr lang="en-GB" sz="1400">
                          <a:effectLst/>
                        </a:rPr>
                        <a:t>Habitual</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779732"/>
                  </a:ext>
                </a:extLst>
              </a:tr>
              <a:tr h="0">
                <a:tc rowSpan="4">
                  <a:txBody>
                    <a:bodyPr/>
                    <a:lstStyle/>
                    <a:p>
                      <a:pPr marL="71755" marR="71755" indent="0" algn="just">
                        <a:lnSpc>
                          <a:spcPct val="115000"/>
                        </a:lnSpc>
                        <a:spcBef>
                          <a:spcPts val="0"/>
                        </a:spcBef>
                        <a:spcAft>
                          <a:spcPts val="0"/>
                        </a:spcAft>
                      </a:pPr>
                      <a:r>
                        <a:rPr lang="en-GB" sz="1400" dirty="0">
                          <a:effectLst/>
                        </a:rPr>
                        <a:t>technical</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“Research”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 </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197227"/>
                  </a:ext>
                </a:extLst>
              </a:tr>
              <a:tr h="0">
                <a:tc vMerge="1">
                  <a:txBody>
                    <a:bodyPr/>
                    <a:lstStyle/>
                    <a:p>
                      <a:endParaRPr lang="cs-CZ"/>
                    </a:p>
                  </a:txBody>
                  <a:tcPr/>
                </a:tc>
                <a:tc>
                  <a:txBody>
                    <a:bodyPr/>
                    <a:lstStyle/>
                    <a:p>
                      <a:pPr indent="0" algn="just">
                        <a:lnSpc>
                          <a:spcPct val="115000"/>
                        </a:lnSpc>
                        <a:spcBef>
                          <a:spcPts val="0"/>
                        </a:spcBef>
                        <a:spcAft>
                          <a:spcPts val="0"/>
                        </a:spcAft>
                      </a:pPr>
                      <a:r>
                        <a:rPr lang="en-GB" sz="1400">
                          <a:effectLst/>
                        </a:rPr>
                        <a:t>“Producer”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 </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831157"/>
                  </a:ext>
                </a:extLst>
              </a:tr>
              <a:tr h="0">
                <a:tc vMerge="1">
                  <a:txBody>
                    <a:bodyPr/>
                    <a:lstStyle/>
                    <a:p>
                      <a:endParaRPr lang="cs-CZ"/>
                    </a:p>
                  </a:txBody>
                  <a:tcPr/>
                </a:tc>
                <a:tc>
                  <a:txBody>
                    <a:bodyPr/>
                    <a:lstStyle/>
                    <a:p>
                      <a:pPr indent="0" algn="just">
                        <a:lnSpc>
                          <a:spcPct val="115000"/>
                        </a:lnSpc>
                        <a:spcBef>
                          <a:spcPts val="0"/>
                        </a:spcBef>
                        <a:spcAft>
                          <a:spcPts val="0"/>
                        </a:spcAft>
                      </a:pPr>
                      <a:r>
                        <a:rPr lang="en-GB" sz="1400">
                          <a:effectLst/>
                        </a:rPr>
                        <a:t>“User”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 </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586166"/>
                  </a:ext>
                </a:extLst>
              </a:tr>
              <a:tr h="0">
                <a:tc vMerge="1">
                  <a:txBody>
                    <a:bodyPr/>
                    <a:lstStyle/>
                    <a:p>
                      <a:endParaRPr lang="cs-CZ"/>
                    </a:p>
                  </a:txBody>
                  <a:tcPr/>
                </a:tc>
                <a:tc>
                  <a:txBody>
                    <a:bodyPr/>
                    <a:lstStyle/>
                    <a:p>
                      <a:pPr indent="0" algn="just">
                        <a:lnSpc>
                          <a:spcPct val="115000"/>
                        </a:lnSpc>
                        <a:spcBef>
                          <a:spcPts val="0"/>
                        </a:spcBef>
                        <a:spcAft>
                          <a:spcPts val="0"/>
                        </a:spcAft>
                      </a:pPr>
                      <a:r>
                        <a:rPr lang="en-GB" sz="1400">
                          <a:effectLst/>
                        </a:rPr>
                        <a:t>Opportunist”</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a:effectLst/>
                        </a:rPr>
                        <a:t>√</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just">
                        <a:lnSpc>
                          <a:spcPct val="115000"/>
                        </a:lnSpc>
                        <a:spcBef>
                          <a:spcPts val="0"/>
                        </a:spcBef>
                        <a:spcAft>
                          <a:spcPts val="0"/>
                        </a:spcAft>
                      </a:pPr>
                      <a:r>
                        <a:rPr lang="en-GB" sz="1400" dirty="0">
                          <a:effectLst/>
                        </a:rPr>
                        <a:t> </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4165550"/>
                  </a:ext>
                </a:extLst>
              </a:tr>
            </a:tbl>
          </a:graphicData>
        </a:graphic>
      </p:graphicFrame>
    </p:spTree>
    <p:extLst>
      <p:ext uri="{BB962C8B-B14F-4D97-AF65-F5344CB8AC3E}">
        <p14:creationId xmlns:p14="http://schemas.microsoft.com/office/powerpoint/2010/main" val="2062616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cs-CZ" sz="2100" b="1" kern="0" dirty="0" err="1">
                <a:solidFill>
                  <a:srgbClr val="307871"/>
                </a:solidFill>
                <a:latin typeface="Times New Roman"/>
                <a:ea typeface="+mj-ea"/>
                <a:cs typeface="+mj-cs"/>
              </a:rPr>
              <a:t>Summary</a:t>
            </a:r>
            <a:endParaRPr lang="en-GB" sz="2100" b="1" kern="0" dirty="0">
              <a:solidFill>
                <a:sysClr val="windowText" lastClr="000000"/>
              </a:solidFill>
            </a:endParaRPr>
          </a:p>
        </p:txBody>
      </p:sp>
      <p:sp>
        <p:nvSpPr>
          <p:cNvPr id="2" name="TextovéPole 1"/>
          <p:cNvSpPr txBox="1"/>
          <p:nvPr/>
        </p:nvSpPr>
        <p:spPr>
          <a:xfrm>
            <a:off x="323528" y="1148238"/>
            <a:ext cx="8560342" cy="2008242"/>
          </a:xfrm>
          <a:prstGeom prst="rect">
            <a:avLst/>
          </a:prstGeom>
          <a:solidFill>
            <a:schemeClr val="accent6">
              <a:lumMod val="40000"/>
              <a:lumOff val="60000"/>
            </a:schemeClr>
          </a:solidFill>
        </p:spPr>
        <p:txBody>
          <a:bodyPr wrap="square" lIns="68580" tIns="34290" rIns="68580" bIns="34290" rtlCol="0">
            <a:spAutoFit/>
          </a:bodyPr>
          <a:lstStyle/>
          <a:p>
            <a:pPr marL="285750" indent="-285750">
              <a:buFont typeface="Arial" panose="020B0604020202020204" pitchFamily="34" charset="0"/>
              <a:buChar char="•"/>
            </a:pPr>
            <a:r>
              <a:rPr lang="en-GB" dirty="0"/>
              <a:t>Minority Entrepreneurship is for all and the required personal qualities and conditions for it are fulfilled by different people and it involves supporting entrepreneurs from all background who would like to take complex decisions, to manage risks, find innovative solution, collaborate with others in order to survive in their daily lives. </a:t>
            </a:r>
            <a:r>
              <a:rPr lang="en-GB"/>
              <a:t>It implies understanding barriers faced by different people in different places, helping them to use their creative potential to overcome barriers and create a sustainable future for them and all. </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53113" y="297781"/>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en-US" sz="3000" b="1" cap="all" dirty="0">
                <a:solidFill>
                  <a:schemeClr val="bg1">
                    <a:lumMod val="95000"/>
                  </a:schemeClr>
                </a:solidFill>
              </a:rPr>
              <a:t>DEFINITION OF MINORITY ENTREPRENEURSHIP</a:t>
            </a:r>
            <a:r>
              <a:rPr lang="cs-CZ" sz="3000" b="1" cap="all" dirty="0">
                <a:solidFill>
                  <a:schemeClr val="bg1">
                    <a:lumMod val="95000"/>
                  </a:schemeClr>
                </a:solidFill>
              </a:rPr>
              <a:t> – part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800" b="1" i="1" dirty="0">
                <a:solidFill>
                  <a:srgbClr val="002060"/>
                </a:solidFill>
              </a:rPr>
              <a:t>Main goal of the lecture is:</a:t>
            </a:r>
          </a:p>
          <a:p>
            <a:r>
              <a:rPr lang="en-US" sz="1400" dirty="0">
                <a:solidFill>
                  <a:srgbClr val="002060"/>
                </a:solidFill>
                <a:cs typeface="Times New Roman" panose="02020603050405020304" pitchFamily="18" charset="0"/>
              </a:rPr>
              <a:t>understand a definition of an entrepreneurship and an entrepreneur.</a:t>
            </a:r>
          </a:p>
          <a:p>
            <a:r>
              <a:rPr lang="en-US" sz="1400" dirty="0">
                <a:solidFill>
                  <a:srgbClr val="002060"/>
                </a:solidFill>
                <a:cs typeface="Times New Roman" panose="02020603050405020304" pitchFamily="18" charset="0"/>
              </a:rPr>
              <a:t>explain differences between minority entrepreneurship and entrepreneurship in general.</a:t>
            </a:r>
          </a:p>
          <a:p>
            <a:pPr marL="0" indent="0">
              <a:buNone/>
            </a:pPr>
            <a:endParaRPr lang="en-GB"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37EEB2B-3282-419C-84D6-EAE8FCDFA478}"/>
              </a:ext>
            </a:extLst>
          </p:cNvPr>
          <p:cNvSpPr>
            <a:spLocks noGrp="1"/>
          </p:cNvSpPr>
          <p:nvPr>
            <p:ph type="title"/>
          </p:nvPr>
        </p:nvSpPr>
        <p:spPr/>
        <p:txBody>
          <a:bodyPr/>
          <a:lstStyle/>
          <a:p>
            <a:r>
              <a:rPr lang="cs-CZ" dirty="0" err="1"/>
              <a:t>Entrepreneurship</a:t>
            </a:r>
            <a:endParaRPr lang="cs-CZ" dirty="0"/>
          </a:p>
        </p:txBody>
      </p:sp>
      <p:sp>
        <p:nvSpPr>
          <p:cNvPr id="5" name="Obdélník 4">
            <a:extLst>
              <a:ext uri="{FF2B5EF4-FFF2-40B4-BE49-F238E27FC236}">
                <a16:creationId xmlns:a16="http://schemas.microsoft.com/office/drawing/2014/main" id="{1C9ABE3F-B1B3-458D-8B37-DE6E67E7C50E}"/>
              </a:ext>
            </a:extLst>
          </p:cNvPr>
          <p:cNvSpPr/>
          <p:nvPr/>
        </p:nvSpPr>
        <p:spPr>
          <a:xfrm>
            <a:off x="1187624" y="1419622"/>
            <a:ext cx="6174432" cy="2862322"/>
          </a:xfrm>
          <a:prstGeom prst="rect">
            <a:avLst/>
          </a:prstGeom>
        </p:spPr>
        <p:txBody>
          <a:bodyPr wrap="square">
            <a:spAutoFit/>
          </a:bodyPr>
          <a:lstStyle/>
          <a:p>
            <a:pPr marL="285750" indent="-285750">
              <a:buFont typeface="Arial" panose="020B0604020202020204" pitchFamily="34" charset="0"/>
              <a:buChar char="•"/>
            </a:pPr>
            <a:r>
              <a:rPr lang="en-US" dirty="0"/>
              <a:t>Globally said, you could hear about entrepreneurs. Just open a newspaper or magazine or some web sites, you will find at least one story about successful entrepreneur. </a:t>
            </a:r>
            <a:endParaRPr lang="cs-CZ" dirty="0"/>
          </a:p>
          <a:p>
            <a:pPr marL="285750" indent="-285750">
              <a:buFont typeface="Arial" panose="020B0604020202020204" pitchFamily="34" charset="0"/>
              <a:buChar char="•"/>
            </a:pPr>
            <a:r>
              <a:rPr lang="en-US" dirty="0"/>
              <a:t>Entrepreneurs have existed throughout the history. At various times, individuals spotted an opportunity and set up a structure to exploit it. </a:t>
            </a:r>
            <a:endParaRPr lang="cs-CZ" dirty="0"/>
          </a:p>
          <a:p>
            <a:pPr marL="285750" indent="-285750">
              <a:buFont typeface="Arial" panose="020B0604020202020204" pitchFamily="34" charset="0"/>
              <a:buChar char="•"/>
            </a:pPr>
            <a:r>
              <a:rPr lang="en-US" dirty="0"/>
              <a:t>They </a:t>
            </a:r>
            <a:r>
              <a:rPr lang="en-US" dirty="0" err="1"/>
              <a:t>mobilised</a:t>
            </a:r>
            <a:r>
              <a:rPr lang="en-US" dirty="0"/>
              <a:t> resources and traded or manufactured something for a profit (</a:t>
            </a:r>
            <a:r>
              <a:rPr lang="en-US" dirty="0" err="1"/>
              <a:t>Rwigema</a:t>
            </a:r>
            <a:r>
              <a:rPr lang="en-US" dirty="0"/>
              <a:t>, 2008). However, what is exactly entrepreneurship and how it relates to minority entrepreneurship?</a:t>
            </a:r>
            <a:endParaRPr lang="cs-CZ" dirty="0"/>
          </a:p>
        </p:txBody>
      </p:sp>
    </p:spTree>
    <p:extLst>
      <p:ext uri="{BB962C8B-B14F-4D97-AF65-F5344CB8AC3E}">
        <p14:creationId xmlns:p14="http://schemas.microsoft.com/office/powerpoint/2010/main" val="2656899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E5517-A1E8-403F-9A2B-10CF4F75F12E}"/>
              </a:ext>
            </a:extLst>
          </p:cNvPr>
          <p:cNvSpPr>
            <a:spLocks noGrp="1"/>
          </p:cNvSpPr>
          <p:nvPr>
            <p:ph type="title"/>
          </p:nvPr>
        </p:nvSpPr>
        <p:spPr/>
        <p:txBody>
          <a:bodyPr/>
          <a:lstStyle/>
          <a:p>
            <a:r>
              <a:rPr lang="cs-CZ" dirty="0" err="1"/>
              <a:t>Definition</a:t>
            </a:r>
            <a:r>
              <a:rPr lang="cs-CZ" dirty="0"/>
              <a:t> </a:t>
            </a:r>
            <a:r>
              <a:rPr lang="cs-CZ" dirty="0" err="1"/>
              <a:t>of</a:t>
            </a:r>
            <a:r>
              <a:rPr lang="cs-CZ" dirty="0"/>
              <a:t> </a:t>
            </a:r>
            <a:r>
              <a:rPr lang="cs-CZ" dirty="0" err="1"/>
              <a:t>Entrepreneurship</a:t>
            </a:r>
            <a:r>
              <a:rPr lang="cs-CZ" dirty="0"/>
              <a:t> I</a:t>
            </a:r>
          </a:p>
        </p:txBody>
      </p:sp>
      <p:sp>
        <p:nvSpPr>
          <p:cNvPr id="3" name="Obdélník 2">
            <a:extLst>
              <a:ext uri="{FF2B5EF4-FFF2-40B4-BE49-F238E27FC236}">
                <a16:creationId xmlns:a16="http://schemas.microsoft.com/office/drawing/2014/main" id="{2B136B37-DC27-4F4B-8D36-16F01BD1B877}"/>
              </a:ext>
            </a:extLst>
          </p:cNvPr>
          <p:cNvSpPr/>
          <p:nvPr/>
        </p:nvSpPr>
        <p:spPr>
          <a:xfrm>
            <a:off x="251520" y="1059582"/>
            <a:ext cx="7992888" cy="3230756"/>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word “entrepreneur” came to business world and literature from French verb “</a:t>
            </a:r>
            <a:r>
              <a:rPr lang="en-GB" i="1" dirty="0" err="1">
                <a:latin typeface="Times New Roman" panose="02020603050405020304" pitchFamily="18" charset="0"/>
                <a:ea typeface="Calibri" panose="020F0502020204030204" pitchFamily="34" charset="0"/>
                <a:cs typeface="Times New Roman" panose="02020603050405020304" pitchFamily="18" charset="0"/>
              </a:rPr>
              <a:t>entreprendre</a:t>
            </a:r>
            <a:r>
              <a:rPr lang="en-GB" dirty="0">
                <a:latin typeface="Times New Roman" panose="02020603050405020304" pitchFamily="18" charset="0"/>
                <a:ea typeface="Calibri" panose="020F0502020204030204" pitchFamily="34" charset="0"/>
                <a:cs typeface="Times New Roman" panose="02020603050405020304" pitchFamily="18" charset="0"/>
              </a:rPr>
              <a:t>”, which means “to undertake” (also to start, to begin or to initiate some activity).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Entrepreneurship could be described as a process, whereby an individual or a group of individuals uses organized effort to pursue opportunities to create value and it grows by fulfilling needs through uniqueness of products or services.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Entrepreneurship is based on observing business environment trends and changes that no one else has seen or paid attention to and finding the gap on the market.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0686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27972E-ECBA-46B6-9ADC-CBAC893D3973}"/>
              </a:ext>
            </a:extLst>
          </p:cNvPr>
          <p:cNvSpPr>
            <a:spLocks noGrp="1"/>
          </p:cNvSpPr>
          <p:nvPr>
            <p:ph type="title"/>
          </p:nvPr>
        </p:nvSpPr>
        <p:spPr/>
        <p:txBody>
          <a:bodyPr/>
          <a:lstStyle/>
          <a:p>
            <a:r>
              <a:rPr lang="cs-CZ" dirty="0" err="1"/>
              <a:t>Definition</a:t>
            </a:r>
            <a:r>
              <a:rPr lang="cs-CZ" dirty="0"/>
              <a:t> </a:t>
            </a:r>
            <a:r>
              <a:rPr lang="cs-CZ" dirty="0" err="1"/>
              <a:t>of</a:t>
            </a:r>
            <a:r>
              <a:rPr lang="cs-CZ" dirty="0"/>
              <a:t> </a:t>
            </a:r>
            <a:r>
              <a:rPr lang="cs-CZ" dirty="0" err="1"/>
              <a:t>Entrepreneurship</a:t>
            </a:r>
            <a:r>
              <a:rPr lang="cs-CZ" dirty="0"/>
              <a:t> II</a:t>
            </a:r>
          </a:p>
        </p:txBody>
      </p:sp>
      <p:sp>
        <p:nvSpPr>
          <p:cNvPr id="3" name="Obdélník 2">
            <a:extLst>
              <a:ext uri="{FF2B5EF4-FFF2-40B4-BE49-F238E27FC236}">
                <a16:creationId xmlns:a16="http://schemas.microsoft.com/office/drawing/2014/main" id="{A922647A-0E97-464F-AC00-3EA7202FE462}"/>
              </a:ext>
            </a:extLst>
          </p:cNvPr>
          <p:cNvSpPr/>
          <p:nvPr/>
        </p:nvSpPr>
        <p:spPr>
          <a:xfrm>
            <a:off x="539552" y="1264149"/>
            <a:ext cx="7632848" cy="1341008"/>
          </a:xfrm>
          <a:prstGeom prst="rect">
            <a:avLst/>
          </a:prstGeom>
        </p:spPr>
        <p:txBody>
          <a:bodyPr wrap="square">
            <a:spAutoFit/>
          </a:bodyPr>
          <a:lstStyle/>
          <a:p>
            <a:pPr indent="180340" algn="just">
              <a:lnSpc>
                <a:spcPct val="115000"/>
              </a:lnSpc>
              <a:spcBef>
                <a:spcPts val="1200"/>
              </a:spcBef>
              <a:spcAft>
                <a:spcPts val="1200"/>
              </a:spcAft>
            </a:pPr>
            <a:r>
              <a:rPr lang="en-GB" dirty="0" err="1">
                <a:latin typeface="Times New Roman" panose="02020603050405020304" pitchFamily="18" charset="0"/>
                <a:ea typeface="Calibri" panose="020F0502020204030204" pitchFamily="34" charset="0"/>
                <a:cs typeface="Times New Roman" panose="02020603050405020304" pitchFamily="18" charset="0"/>
              </a:rPr>
              <a:t>Hisrich</a:t>
            </a:r>
            <a:r>
              <a:rPr lang="en-GB" dirty="0">
                <a:latin typeface="Times New Roman" panose="02020603050405020304" pitchFamily="18" charset="0"/>
                <a:ea typeface="Calibri" panose="020F0502020204030204" pitchFamily="34" charset="0"/>
                <a:cs typeface="Times New Roman" panose="02020603050405020304" pitchFamily="18" charset="0"/>
              </a:rPr>
              <a:t> and Peters (2002) define entrepreneurship as: “…</a:t>
            </a:r>
            <a:r>
              <a:rPr lang="en-GB" i="1" dirty="0">
                <a:latin typeface="Times New Roman" panose="02020603050405020304" pitchFamily="18" charset="0"/>
                <a:ea typeface="Calibri" panose="020F0502020204030204" pitchFamily="34" charset="0"/>
                <a:cs typeface="Times New Roman" panose="02020603050405020304" pitchFamily="18" charset="0"/>
              </a:rPr>
              <a:t>process of creating something new, with value, by devoting the necessary time and effort, assuming the accompanying financial, psychic, and social risks, and receiving the resulting rewards of monetary and personal satisfaction and independence.”</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845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E89D32-B1A6-4F0C-888E-9D633F1F6500}"/>
              </a:ext>
            </a:extLst>
          </p:cNvPr>
          <p:cNvSpPr>
            <a:spLocks noGrp="1"/>
          </p:cNvSpPr>
          <p:nvPr>
            <p:ph type="title"/>
          </p:nvPr>
        </p:nvSpPr>
        <p:spPr/>
        <p:txBody>
          <a:bodyPr/>
          <a:lstStyle/>
          <a:p>
            <a:r>
              <a:rPr lang="cs-CZ" dirty="0" err="1"/>
              <a:t>Four</a:t>
            </a:r>
            <a:r>
              <a:rPr lang="cs-CZ" dirty="0"/>
              <a:t> </a:t>
            </a:r>
            <a:r>
              <a:rPr lang="cs-CZ" dirty="0" err="1"/>
              <a:t>characteristics</a:t>
            </a:r>
            <a:endParaRPr lang="cs-CZ" dirty="0"/>
          </a:p>
        </p:txBody>
      </p:sp>
      <p:sp>
        <p:nvSpPr>
          <p:cNvPr id="3" name="Obdélník 2">
            <a:extLst>
              <a:ext uri="{FF2B5EF4-FFF2-40B4-BE49-F238E27FC236}">
                <a16:creationId xmlns:a16="http://schemas.microsoft.com/office/drawing/2014/main" id="{EFE339C4-4247-410D-83F4-918AAA02C9D8}"/>
              </a:ext>
            </a:extLst>
          </p:cNvPr>
          <p:cNvSpPr/>
          <p:nvPr/>
        </p:nvSpPr>
        <p:spPr>
          <a:xfrm>
            <a:off x="1043608" y="843558"/>
            <a:ext cx="6318448" cy="3570849"/>
          </a:xfrm>
          <a:prstGeom prst="rect">
            <a:avLst/>
          </a:prstGeom>
        </p:spPr>
        <p:txBody>
          <a:bodyPr wrap="square">
            <a:spAutoFit/>
          </a:bodyPr>
          <a:lstStyle/>
          <a:p>
            <a:pPr marL="342900" lvl="0" indent="-342900" algn="just">
              <a:lnSpc>
                <a:spcPct val="115000"/>
              </a:lnSpc>
              <a:spcBef>
                <a:spcPts val="1200"/>
              </a:spcBef>
              <a:spcAft>
                <a:spcPts val="0"/>
              </a:spcAft>
              <a:buFont typeface="Symbol" panose="05050102010706020507" pitchFamily="18" charset="2"/>
              <a:buChar char=""/>
            </a:pPr>
            <a:r>
              <a:rPr lang="en-GB" b="1" i="1" dirty="0">
                <a:latin typeface="Times New Roman" panose="02020603050405020304" pitchFamily="18" charset="0"/>
                <a:ea typeface="Calibri" panose="020F0502020204030204" pitchFamily="34" charset="0"/>
                <a:cs typeface="Times New Roman" panose="02020603050405020304" pitchFamily="18" charset="0"/>
              </a:rPr>
              <a:t>Entrepreneurship involves the creative process</a:t>
            </a:r>
            <a:r>
              <a:rPr lang="en-GB" dirty="0">
                <a:latin typeface="Times New Roman" panose="02020603050405020304" pitchFamily="18" charset="0"/>
                <a:ea typeface="Calibri" panose="020F0502020204030204" pitchFamily="34" charset="0"/>
                <a:cs typeface="Times New Roman" panose="02020603050405020304" pitchFamily="18" charset="0"/>
              </a:rPr>
              <a:t>; creating a new value. The creation must have value to the entrepreneur, and it is valuable also to the audience like customers for which it was developed.</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Entrepreneurship </a:t>
            </a:r>
            <a:r>
              <a:rPr lang="en-GB" b="1" i="1" dirty="0">
                <a:latin typeface="Times New Roman" panose="02020603050405020304" pitchFamily="18" charset="0"/>
                <a:ea typeface="Calibri" panose="020F0502020204030204" pitchFamily="34" charset="0"/>
                <a:cs typeface="Times New Roman" panose="02020603050405020304" pitchFamily="18" charset="0"/>
              </a:rPr>
              <a:t>requires necessary time and effort</a:t>
            </a:r>
            <a:r>
              <a:rPr lang="en-GB" dirty="0">
                <a:latin typeface="Times New Roman" panose="02020603050405020304" pitchFamily="18" charset="0"/>
                <a:ea typeface="Calibri" panose="020F0502020204030204" pitchFamily="34" charset="0"/>
                <a:cs typeface="Times New Roman" panose="02020603050405020304" pitchFamily="18" charset="0"/>
              </a:rPr>
              <a:t> to create something new and make it happened.</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n-GB" b="1" i="1" dirty="0">
                <a:latin typeface="Times New Roman" panose="02020603050405020304" pitchFamily="18" charset="0"/>
                <a:ea typeface="Calibri" panose="020F0502020204030204" pitchFamily="34" charset="0"/>
                <a:cs typeface="Times New Roman" panose="02020603050405020304" pitchFamily="18" charset="0"/>
              </a:rPr>
              <a:t>Entrepreneurship relates to the risk</a:t>
            </a:r>
            <a:r>
              <a:rPr lang="en-GB" dirty="0">
                <a:latin typeface="Times New Roman" panose="02020603050405020304" pitchFamily="18" charset="0"/>
                <a:ea typeface="Calibri" panose="020F0502020204030204" pitchFamily="34" charset="0"/>
                <a:cs typeface="Times New Roman" panose="02020603050405020304" pitchFamily="18" charset="0"/>
              </a:rPr>
              <a:t>. These risks concentrate on financial, psychological and social areas.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pPr>
            <a:r>
              <a:rPr lang="en-GB" b="1" i="1" dirty="0">
                <a:latin typeface="Times New Roman" panose="02020603050405020304" pitchFamily="18" charset="0"/>
                <a:ea typeface="Calibri" panose="020F0502020204030204" pitchFamily="34" charset="0"/>
                <a:cs typeface="Times New Roman" panose="02020603050405020304" pitchFamily="18" charset="0"/>
              </a:rPr>
              <a:t>Entrepreneurship brings rewards of being an entrepreneur</a:t>
            </a:r>
            <a:r>
              <a:rPr lang="en-GB" dirty="0">
                <a:latin typeface="Times New Roman" panose="02020603050405020304" pitchFamily="18" charset="0"/>
                <a:ea typeface="Calibri" panose="020F0502020204030204" pitchFamily="34" charset="0"/>
                <a:cs typeface="Times New Roman" panose="02020603050405020304" pitchFamily="18" charset="0"/>
              </a:rPr>
              <a:t>. The most important of this advantage is independence, personal satisfaction and monetary rewards.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7847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C9E83A-5EE1-48B0-B748-D7AA4F677675}"/>
              </a:ext>
            </a:extLst>
          </p:cNvPr>
          <p:cNvSpPr>
            <a:spLocks noGrp="1"/>
          </p:cNvSpPr>
          <p:nvPr>
            <p:ph type="title"/>
          </p:nvPr>
        </p:nvSpPr>
        <p:spPr/>
        <p:txBody>
          <a:bodyPr/>
          <a:lstStyle/>
          <a:p>
            <a:r>
              <a:rPr lang="cs-CZ" dirty="0" err="1"/>
              <a:t>Intrapreneurship</a:t>
            </a:r>
            <a:endParaRPr lang="cs-CZ" dirty="0"/>
          </a:p>
        </p:txBody>
      </p:sp>
      <p:sp>
        <p:nvSpPr>
          <p:cNvPr id="3" name="Obdélník 2">
            <a:extLst>
              <a:ext uri="{FF2B5EF4-FFF2-40B4-BE49-F238E27FC236}">
                <a16:creationId xmlns:a16="http://schemas.microsoft.com/office/drawing/2014/main" id="{DCC55A5F-8343-40C6-A869-E52ADD489575}"/>
              </a:ext>
            </a:extLst>
          </p:cNvPr>
          <p:cNvSpPr/>
          <p:nvPr/>
        </p:nvSpPr>
        <p:spPr>
          <a:xfrm>
            <a:off x="467544" y="1203598"/>
            <a:ext cx="7992888" cy="2593659"/>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Intrapreneurship describes innovative processes within the context of existing organizations; it would be private or public.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definition of intrapreneurship is like entrepreneurship in general, in exception that intrapreneurship takes place within an organization.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major value is to create or develop the entrepreneurial spirit within corporate boundaries, supporting an atmosphere of innovation to prosper.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1874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A49ACA-0E42-4E24-85DB-BAC717C8B15C}"/>
              </a:ext>
            </a:extLst>
          </p:cNvPr>
          <p:cNvSpPr>
            <a:spLocks noGrp="1"/>
          </p:cNvSpPr>
          <p:nvPr>
            <p:ph type="title"/>
          </p:nvPr>
        </p:nvSpPr>
        <p:spPr/>
        <p:txBody>
          <a:bodyPr/>
          <a:lstStyle/>
          <a:p>
            <a:r>
              <a:rPr lang="en-GB" b="1" i="1" dirty="0" err="1">
                <a:latin typeface="Times New Roman" panose="02020603050405020304" pitchFamily="18" charset="0"/>
                <a:ea typeface="Calibri" panose="020F0502020204030204" pitchFamily="34" charset="0"/>
                <a:cs typeface="Times New Roman" panose="02020603050405020304" pitchFamily="18" charset="0"/>
              </a:rPr>
              <a:t>Extrapreneurship</a:t>
            </a:r>
            <a:endParaRPr lang="cs-CZ" dirty="0"/>
          </a:p>
        </p:txBody>
      </p:sp>
      <p:sp>
        <p:nvSpPr>
          <p:cNvPr id="3" name="Obdélník 2">
            <a:extLst>
              <a:ext uri="{FF2B5EF4-FFF2-40B4-BE49-F238E27FC236}">
                <a16:creationId xmlns:a16="http://schemas.microsoft.com/office/drawing/2014/main" id="{93754781-D35E-461C-847D-7B253CD1B7D4}"/>
              </a:ext>
            </a:extLst>
          </p:cNvPr>
          <p:cNvSpPr/>
          <p:nvPr/>
        </p:nvSpPr>
        <p:spPr>
          <a:xfrm>
            <a:off x="467544" y="1104874"/>
            <a:ext cx="7920880" cy="228588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It is a venturing process where employees of a company spin-off from their former employing company or place of work to establish a supplementary business.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business is often in the same line as business from the former place of work, since that individual has already acquired some experience in this line of business from the former place of work.</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817847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2431</TotalTime>
  <Words>1518</Words>
  <Application>Microsoft Office PowerPoint</Application>
  <PresentationFormat>Předvádění na obrazovce (16:9)</PresentationFormat>
  <Paragraphs>162</Paragraphs>
  <Slides>22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Symbol</vt:lpstr>
      <vt:lpstr>Times New Roman</vt:lpstr>
      <vt:lpstr>SLU</vt:lpstr>
      <vt:lpstr>Název prezentace</vt:lpstr>
      <vt:lpstr>Prezentace aplikace PowerPoint</vt:lpstr>
      <vt:lpstr>Prezentace aplikace PowerPoint</vt:lpstr>
      <vt:lpstr>Entrepreneurship</vt:lpstr>
      <vt:lpstr>Definition of Entrepreneurship I</vt:lpstr>
      <vt:lpstr>Definition of Entrepreneurship II</vt:lpstr>
      <vt:lpstr>Four characteristics</vt:lpstr>
      <vt:lpstr>Intrapreneurship</vt:lpstr>
      <vt:lpstr>Extrapreneurship</vt:lpstr>
      <vt:lpstr>Entrepreneur</vt:lpstr>
      <vt:lpstr>Definition of an Entrepreneur</vt:lpstr>
      <vt:lpstr>Entrepreneurial Types</vt:lpstr>
      <vt:lpstr>Entrepreneurial categories</vt:lpstr>
      <vt:lpstr>Entrepreneurial categories II</vt:lpstr>
      <vt:lpstr>Entrepreneurial Typology</vt:lpstr>
      <vt:lpstr>1 Socio Cultural Classification</vt:lpstr>
      <vt:lpstr>2 Motivational Classification </vt:lpstr>
      <vt:lpstr>3 Entrepreneurial Experience Classification </vt:lpstr>
      <vt:lpstr>4 Technical experience Classification </vt:lpstr>
      <vt:lpstr>Task </vt:lpstr>
      <vt:lpstr>Example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Jarda Mach</cp:lastModifiedBy>
  <cp:revision>59</cp:revision>
  <cp:lastPrinted>2018-03-27T09:30:31Z</cp:lastPrinted>
  <dcterms:created xsi:type="dcterms:W3CDTF">2016-07-06T15:42:34Z</dcterms:created>
  <dcterms:modified xsi:type="dcterms:W3CDTF">2019-04-23T08:47:15Z</dcterms:modified>
</cp:coreProperties>
</file>