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58" r:id="rId4"/>
    <p:sldId id="282" r:id="rId5"/>
    <p:sldId id="283" r:id="rId6"/>
    <p:sldId id="284" r:id="rId7"/>
    <p:sldId id="285" r:id="rId8"/>
    <p:sldId id="286" r:id="rId9"/>
    <p:sldId id="287" r:id="rId10"/>
    <p:sldId id="267" r:id="rId11"/>
    <p:sldId id="268" r:id="rId12"/>
    <p:sldId id="288" r:id="rId13"/>
    <p:sldId id="289" r:id="rId14"/>
    <p:sldId id="290" r:id="rId15"/>
    <p:sldId id="291" r:id="rId16"/>
    <p:sldId id="292" r:id="rId17"/>
    <p:sldId id="293" r:id="rId18"/>
    <p:sldId id="294" r:id="rId19"/>
    <p:sldId id="295" r:id="rId20"/>
    <p:sldId id="296" r:id="rId21"/>
    <p:sldId id="297" r:id="rId22"/>
    <p:sldId id="281"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24.04.2019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FCEAA4A0-5ECA-4168-858B-AB5AFD0486E0}"/>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89392F23-2C52-4ECA-A3BE-DECA0C26C9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a:t>The number of roles practiced by each women depend on her marital status, locality(rural or urban) and activities in community</a:t>
            </a:r>
          </a:p>
        </p:txBody>
      </p:sp>
      <p:sp>
        <p:nvSpPr>
          <p:cNvPr id="47107" name="Slide Number Placeholder 3">
            <a:extLst>
              <a:ext uri="{FF2B5EF4-FFF2-40B4-BE49-F238E27FC236}">
                <a16:creationId xmlns:a16="http://schemas.microsoft.com/office/drawing/2014/main" id="{F02619F9-CDA0-4215-B243-A3E1705D91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CFE21A6-3204-4A28-B5D7-5DDF38A275B7}" type="slidenum">
              <a:rPr lang="en-US" altLang="cs-CZ"/>
              <a:pPr/>
              <a:t>10</a:t>
            </a:fld>
            <a:endParaRPr lang="en-US"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24.04.2019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24.04.2019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614B-A5D0-4BBC-BEC1-3E4AF74ACD66}"/>
              </a:ext>
            </a:extLst>
          </p:cNvPr>
          <p:cNvSpPr>
            <a:spLocks noGrp="1"/>
          </p:cNvSpPr>
          <p:nvPr>
            <p:ph type="title"/>
          </p:nvPr>
        </p:nvSpPr>
        <p:spPr>
          <a:xfrm>
            <a:off x="251520" y="195486"/>
            <a:ext cx="6552728" cy="507703"/>
          </a:xfrm>
        </p:spPr>
        <p:txBody>
          <a:bodyPr rtlCol="0">
            <a:normAutofit fontScale="90000"/>
          </a:bodyPr>
          <a:lstStyle/>
          <a:p>
            <a:pPr>
              <a:defRPr/>
            </a:pPr>
            <a:r>
              <a:rPr lang="en-US" dirty="0"/>
              <a:t>WOMEN’S GENDER ROLES AND ENTREPRENEURSHIP</a:t>
            </a:r>
          </a:p>
        </p:txBody>
      </p:sp>
      <p:sp>
        <p:nvSpPr>
          <p:cNvPr id="3" name="Content Placeholder 2">
            <a:extLst>
              <a:ext uri="{FF2B5EF4-FFF2-40B4-BE49-F238E27FC236}">
                <a16:creationId xmlns:a16="http://schemas.microsoft.com/office/drawing/2014/main" id="{F49980B1-E6E2-4B95-AA1B-DF55020A2C8C}"/>
              </a:ext>
            </a:extLst>
          </p:cNvPr>
          <p:cNvSpPr>
            <a:spLocks noGrp="1"/>
          </p:cNvSpPr>
          <p:nvPr>
            <p:ph idx="4294967295"/>
          </p:nvPr>
        </p:nvSpPr>
        <p:spPr>
          <a:xfrm>
            <a:off x="0" y="1370013"/>
            <a:ext cx="7886700" cy="3262312"/>
          </a:xfrm>
          <a:prstGeom prst="rect">
            <a:avLst/>
          </a:prstGeom>
        </p:spPr>
        <p:txBody>
          <a:bodyPr rtlCol="0">
            <a:normAutofit fontScale="92500" lnSpcReduction="10000"/>
          </a:bodyPr>
          <a:lstStyle/>
          <a:p>
            <a:pPr>
              <a:defRPr/>
            </a:pPr>
            <a:r>
              <a:rPr lang="en-US" dirty="0"/>
              <a:t>The gender roles Oppong and Abu (1985);</a:t>
            </a:r>
          </a:p>
          <a:p>
            <a:pPr lvl="1">
              <a:defRPr/>
            </a:pPr>
            <a:r>
              <a:rPr lang="en-US" dirty="0"/>
              <a:t>Parental role behavior</a:t>
            </a:r>
          </a:p>
          <a:p>
            <a:pPr lvl="1">
              <a:defRPr/>
            </a:pPr>
            <a:r>
              <a:rPr lang="en-US" dirty="0"/>
              <a:t>Occupational role  behavior</a:t>
            </a:r>
          </a:p>
          <a:p>
            <a:pPr lvl="1">
              <a:defRPr/>
            </a:pPr>
            <a:r>
              <a:rPr lang="en-US" dirty="0"/>
              <a:t>Conjugal behavior</a:t>
            </a:r>
          </a:p>
          <a:p>
            <a:pPr lvl="1">
              <a:defRPr/>
            </a:pPr>
            <a:r>
              <a:rPr lang="en-US" dirty="0"/>
              <a:t>Domestic role behavior</a:t>
            </a:r>
          </a:p>
          <a:p>
            <a:pPr lvl="1">
              <a:defRPr/>
            </a:pPr>
            <a:r>
              <a:rPr lang="en-US" dirty="0"/>
              <a:t>Individual r</a:t>
            </a:r>
            <a:r>
              <a:rPr lang="cs-CZ" dirty="0"/>
              <a:t>o</a:t>
            </a:r>
            <a:r>
              <a:rPr lang="en-US" dirty="0"/>
              <a:t>le behavior</a:t>
            </a:r>
          </a:p>
          <a:p>
            <a:pPr lvl="1">
              <a:defRPr/>
            </a:pPr>
            <a:r>
              <a:rPr lang="en-US" dirty="0"/>
              <a:t>Community role behavior</a:t>
            </a:r>
          </a:p>
          <a:p>
            <a:pPr marL="457200" lvl="1" indent="0">
              <a:buNone/>
              <a:defRPr/>
            </a:pPr>
            <a:endParaRPr lang="en-US" dirty="0"/>
          </a:p>
          <a:p>
            <a:pPr lvl="1">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2F7F3-6832-4BBD-92E2-8FA0C4B67B18}"/>
              </a:ext>
            </a:extLst>
          </p:cNvPr>
          <p:cNvSpPr>
            <a:spLocks noGrp="1"/>
          </p:cNvSpPr>
          <p:nvPr>
            <p:ph type="title"/>
          </p:nvPr>
        </p:nvSpPr>
        <p:spPr/>
        <p:txBody>
          <a:bodyPr/>
          <a:lstStyle/>
          <a:p>
            <a:endParaRPr lang="cs-CZ"/>
          </a:p>
        </p:txBody>
      </p:sp>
      <p:sp>
        <p:nvSpPr>
          <p:cNvPr id="3" name="Content Placeholder 2">
            <a:extLst>
              <a:ext uri="{FF2B5EF4-FFF2-40B4-BE49-F238E27FC236}">
                <a16:creationId xmlns:a16="http://schemas.microsoft.com/office/drawing/2014/main" id="{2C93AA77-1ECD-4969-9677-C938DDB7D3CA}"/>
              </a:ext>
            </a:extLst>
          </p:cNvPr>
          <p:cNvSpPr>
            <a:spLocks noGrp="1"/>
          </p:cNvSpPr>
          <p:nvPr>
            <p:ph idx="4294967295"/>
          </p:nvPr>
        </p:nvSpPr>
        <p:spPr>
          <a:xfrm>
            <a:off x="628650" y="987574"/>
            <a:ext cx="7886700" cy="3262312"/>
          </a:xfrm>
          <a:prstGeom prst="rect">
            <a:avLst/>
          </a:prstGeom>
        </p:spPr>
        <p:txBody>
          <a:bodyPr rtlCol="0">
            <a:normAutofit lnSpcReduction="10000"/>
          </a:bodyPr>
          <a:lstStyle/>
          <a:p>
            <a:pPr marL="0" indent="0">
              <a:buNone/>
              <a:defRPr/>
            </a:pPr>
            <a:endParaRPr lang="en-US" dirty="0"/>
          </a:p>
          <a:p>
            <a:pPr marL="0" indent="0">
              <a:buNone/>
              <a:defRPr/>
            </a:pPr>
            <a:r>
              <a:rPr lang="en-US" dirty="0"/>
              <a:t>The roles are too many</a:t>
            </a:r>
          </a:p>
          <a:p>
            <a:pPr>
              <a:defRPr/>
            </a:pPr>
            <a:r>
              <a:rPr lang="en-US" dirty="0"/>
              <a:t>Constraint women’s participation and performances in economic activities.</a:t>
            </a:r>
          </a:p>
          <a:p>
            <a:pPr>
              <a:defRPr/>
            </a:pPr>
            <a:r>
              <a:rPr lang="en-US" dirty="0"/>
              <a:t>Burdensome</a:t>
            </a:r>
          </a:p>
          <a:p>
            <a:pPr>
              <a:defRPr/>
            </a:pPr>
            <a:r>
              <a:rPr lang="en-US" dirty="0"/>
              <a:t>Time-consuming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A2C67-D609-4205-BEE2-17DDD995AC27}"/>
              </a:ext>
            </a:extLst>
          </p:cNvPr>
          <p:cNvSpPr>
            <a:spLocks noGrp="1"/>
          </p:cNvSpPr>
          <p:nvPr>
            <p:ph type="title"/>
          </p:nvPr>
        </p:nvSpPr>
        <p:spPr/>
        <p:txBody>
          <a:bodyPr/>
          <a:lstStyle/>
          <a:p>
            <a:r>
              <a:rPr lang="cs-CZ" dirty="0"/>
              <a:t>DISADVANTAGES OF WOMEN</a:t>
            </a:r>
          </a:p>
        </p:txBody>
      </p:sp>
      <p:sp>
        <p:nvSpPr>
          <p:cNvPr id="3" name="Obdélník 2">
            <a:extLst>
              <a:ext uri="{FF2B5EF4-FFF2-40B4-BE49-F238E27FC236}">
                <a16:creationId xmlns:a16="http://schemas.microsoft.com/office/drawing/2014/main" id="{361444E9-3F7B-4C7B-8989-F87BFEF554EB}"/>
              </a:ext>
            </a:extLst>
          </p:cNvPr>
          <p:cNvSpPr/>
          <p:nvPr/>
        </p:nvSpPr>
        <p:spPr>
          <a:xfrm>
            <a:off x="323528" y="843558"/>
            <a:ext cx="6534472" cy="2285882"/>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gender diversity in companies is positively related to   the creativity and innovation. Educated women represent a valuable part of the workforce and reducing inequalities between women and men should benefit employers, employees and society as a whole.</a:t>
            </a:r>
            <a:r>
              <a:rPr lang="cs-CZ" dirty="0">
                <a:latin typeface="Times New Roman" panose="02020603050405020304" pitchFamily="18" charset="0"/>
                <a:ea typeface="Calibri" panose="020F0502020204030204" pitchFamily="34" charset="0"/>
                <a:cs typeface="Times New Roman" panose="02020603050405020304" pitchFamily="18" charset="0"/>
              </a:rPr>
              <a:t> But </a:t>
            </a:r>
            <a:r>
              <a:rPr lang="cs-CZ" dirty="0" err="1">
                <a:latin typeface="Times New Roman" panose="02020603050405020304" pitchFamily="18" charset="0"/>
                <a:ea typeface="Calibri" panose="020F0502020204030204" pitchFamily="34" charset="0"/>
                <a:cs typeface="Times New Roman" panose="02020603050405020304" pitchFamily="18" charset="0"/>
              </a:rPr>
              <a:t>they</a:t>
            </a:r>
            <a:r>
              <a:rPr lang="cs-CZ" dirty="0">
                <a:latin typeface="Times New Roman" panose="02020603050405020304" pitchFamily="18" charset="0"/>
                <a:ea typeface="Calibri" panose="020F0502020204030204" pitchFamily="34" charset="0"/>
                <a:cs typeface="Times New Roman" panose="02020603050405020304" pitchFamily="18" charset="0"/>
              </a:rPr>
              <a:t> are </a:t>
            </a:r>
            <a:r>
              <a:rPr lang="cs-CZ" dirty="0" err="1">
                <a:latin typeface="Times New Roman" panose="02020603050405020304" pitchFamily="18" charset="0"/>
                <a:ea typeface="Calibri" panose="020F0502020204030204" pitchFamily="34" charset="0"/>
                <a:cs typeface="Times New Roman" panose="02020603050405020304" pitchFamily="18" charset="0"/>
              </a:rPr>
              <a:t>those</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disadvantages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a:extLst>
              <a:ext uri="{FF2B5EF4-FFF2-40B4-BE49-F238E27FC236}">
                <a16:creationId xmlns:a16="http://schemas.microsoft.com/office/drawing/2014/main" id="{226ACF6A-4FA7-4265-BDDA-FE11236600CF}"/>
              </a:ext>
            </a:extLst>
          </p:cNvPr>
          <p:cNvSpPr/>
          <p:nvPr/>
        </p:nvSpPr>
        <p:spPr>
          <a:xfrm>
            <a:off x="755576" y="2489391"/>
            <a:ext cx="4572000" cy="1484124"/>
          </a:xfrm>
          <a:prstGeom prst="rect">
            <a:avLst/>
          </a:prstGeom>
        </p:spPr>
        <p:txBody>
          <a:bodyPr>
            <a:spAutoFit/>
          </a:bodyPr>
          <a:lstStyle/>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Education</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Wage differences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Poor enforcement in   business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4252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743444-6568-4754-87DF-CCE0473798FC}"/>
              </a:ext>
            </a:extLst>
          </p:cNvPr>
          <p:cNvSpPr>
            <a:spLocks noGrp="1"/>
          </p:cNvSpPr>
          <p:nvPr>
            <p:ph type="title"/>
          </p:nvPr>
        </p:nvSpPr>
        <p:spPr/>
        <p:txBody>
          <a:bodyPr/>
          <a:lstStyle/>
          <a:p>
            <a:r>
              <a:rPr lang="cs-CZ" dirty="0" err="1"/>
              <a:t>Education</a:t>
            </a:r>
            <a:endParaRPr lang="cs-CZ" dirty="0"/>
          </a:p>
        </p:txBody>
      </p:sp>
      <p:sp>
        <p:nvSpPr>
          <p:cNvPr id="3" name="Obdélník 2">
            <a:extLst>
              <a:ext uri="{FF2B5EF4-FFF2-40B4-BE49-F238E27FC236}">
                <a16:creationId xmlns:a16="http://schemas.microsoft.com/office/drawing/2014/main" id="{92962086-C7BC-4596-9DCB-5C8F49F39F72}"/>
              </a:ext>
            </a:extLst>
          </p:cNvPr>
          <p:cNvSpPr/>
          <p:nvPr/>
        </p:nvSpPr>
        <p:spPr>
          <a:xfrm>
            <a:off x="467544" y="703189"/>
            <a:ext cx="8136904" cy="4197175"/>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Women nowadays use the possibility of studying at the college. They form themselves for their jobs and employers, but also for their future family life. Higher-school students mostly manage their work commitments without harming the employer, because any downtime in the care of children resolves within their free time. Employers' fears of   the inability of women to combine family and work, most women can experience, at least for their own experience, maternity rather than being discriminatory (</a:t>
            </a:r>
            <a:r>
              <a:rPr lang="en-GB" dirty="0" err="1">
                <a:latin typeface="Times New Roman" panose="02020603050405020304" pitchFamily="18" charset="0"/>
                <a:ea typeface="Calibri" panose="020F0502020204030204" pitchFamily="34" charset="0"/>
                <a:cs typeface="Times New Roman" panose="02020603050405020304" pitchFamily="18" charset="0"/>
              </a:rPr>
              <a:t>Janebová</a:t>
            </a:r>
            <a:r>
              <a:rPr lang="en-GB" dirty="0">
                <a:latin typeface="Times New Roman" panose="02020603050405020304" pitchFamily="18" charset="0"/>
                <a:ea typeface="Calibri" panose="020F0502020204030204" pitchFamily="34" charset="0"/>
                <a:cs typeface="Times New Roman" panose="02020603050405020304" pitchFamily="18" charset="0"/>
              </a:rPr>
              <a:t> 2006, p. 38).</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most popular and most common form of women self-education is the study of languages. The biggest motivation is to improve the employment. The will to informal education is also closely related to leisure activities. The higher education, the greater the interest in cultural events, reading newspapers or books are closely connected with the women development.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87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BDD4FA-550A-4DA4-A191-02D90E6EF288}"/>
              </a:ext>
            </a:extLst>
          </p:cNvPr>
          <p:cNvSpPr>
            <a:spLocks noGrp="1"/>
          </p:cNvSpPr>
          <p:nvPr>
            <p:ph type="title"/>
          </p:nvPr>
        </p:nvSpPr>
        <p:spPr/>
        <p:txBody>
          <a:bodyPr/>
          <a:lstStyle/>
          <a:p>
            <a:r>
              <a:rPr lang="cs-CZ" dirty="0" err="1"/>
              <a:t>Wage</a:t>
            </a:r>
            <a:r>
              <a:rPr lang="cs-CZ" dirty="0"/>
              <a:t> </a:t>
            </a:r>
            <a:r>
              <a:rPr lang="cs-CZ" dirty="0" err="1"/>
              <a:t>differences</a:t>
            </a:r>
            <a:endParaRPr lang="cs-CZ" dirty="0"/>
          </a:p>
        </p:txBody>
      </p:sp>
      <p:sp>
        <p:nvSpPr>
          <p:cNvPr id="3" name="Obdélník 2">
            <a:extLst>
              <a:ext uri="{FF2B5EF4-FFF2-40B4-BE49-F238E27FC236}">
                <a16:creationId xmlns:a16="http://schemas.microsoft.com/office/drawing/2014/main" id="{7395B387-76C5-4AA1-91A8-B445DD9EA3CF}"/>
              </a:ext>
            </a:extLst>
          </p:cNvPr>
          <p:cNvSpPr/>
          <p:nvPr/>
        </p:nvSpPr>
        <p:spPr>
          <a:xfrm>
            <a:off x="1187624" y="1275606"/>
            <a:ext cx="6462464" cy="2296654"/>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same reward for the same work and work of equal value should be a matter of course regardless of gender. Labour Code (in the Czech republic) in the current wording states: "</a:t>
            </a:r>
            <a:r>
              <a:rPr lang="en-GB" i="1" dirty="0">
                <a:latin typeface="Times New Roman" panose="02020603050405020304" pitchFamily="18" charset="0"/>
                <a:ea typeface="Calibri" panose="020F0502020204030204" pitchFamily="34" charset="0"/>
                <a:cs typeface="Times New Roman" panose="02020603050405020304" pitchFamily="18" charset="0"/>
              </a:rPr>
              <a:t>Employers are obliged to ensure equal treatment of all employees in terms of their working conditions, remuneration for work and the provision of other cash benefits and cash benefits, training and the opportunity to achieve a functional or other procedure in   employment</a:t>
            </a:r>
            <a:r>
              <a:rPr lang="en-GB"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04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0909E-324A-4996-B406-B0EADF2B5E80}"/>
              </a:ext>
            </a:extLst>
          </p:cNvPr>
          <p:cNvSpPr>
            <a:spLocks noGrp="1"/>
          </p:cNvSpPr>
          <p:nvPr>
            <p:ph type="title"/>
          </p:nvPr>
        </p:nvSpPr>
        <p:spPr/>
        <p:txBody>
          <a:bodyPr/>
          <a:lstStyle/>
          <a:p>
            <a:r>
              <a:rPr lang="cs-CZ" dirty="0" err="1"/>
              <a:t>Poor</a:t>
            </a:r>
            <a:r>
              <a:rPr lang="cs-CZ" dirty="0"/>
              <a:t> </a:t>
            </a:r>
            <a:r>
              <a:rPr lang="cs-CZ" dirty="0" err="1"/>
              <a:t>involvement</a:t>
            </a:r>
            <a:r>
              <a:rPr lang="cs-CZ" dirty="0"/>
              <a:t> in business</a:t>
            </a:r>
          </a:p>
        </p:txBody>
      </p:sp>
      <p:sp>
        <p:nvSpPr>
          <p:cNvPr id="3" name="Obdélník 2">
            <a:extLst>
              <a:ext uri="{FF2B5EF4-FFF2-40B4-BE49-F238E27FC236}">
                <a16:creationId xmlns:a16="http://schemas.microsoft.com/office/drawing/2014/main" id="{7F433F04-698F-462E-9865-0793F40C61C2}"/>
              </a:ext>
            </a:extLst>
          </p:cNvPr>
          <p:cNvSpPr/>
          <p:nvPr/>
        </p:nvSpPr>
        <p:spPr>
          <a:xfrm>
            <a:off x="755576" y="1203598"/>
            <a:ext cx="6606480" cy="356007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issue of creating equal opportunities for men and women in   organizations deals with the management of gender relations in the sense of relatively independent discipline.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term "creation" suggests that the question of changes in   the area is not only to implement progressively, but also to maintain and support equality. It is necessary to count with errors and mistakes - changes in   the field of gender relations is a systemic intervention in the wider culture of the whole nation, and it is hard to foresee all their practical implications and "by-products" (</a:t>
            </a:r>
            <a:r>
              <a:rPr lang="en-GB" dirty="0" err="1">
                <a:latin typeface="Times New Roman" panose="02020603050405020304" pitchFamily="18" charset="0"/>
                <a:ea typeface="Calibri" panose="020F0502020204030204" pitchFamily="34" charset="0"/>
                <a:cs typeface="Times New Roman" panose="02020603050405020304" pitchFamily="18" charset="0"/>
              </a:rPr>
              <a:t>Křížková</a:t>
            </a:r>
            <a:r>
              <a:rPr lang="en-GB" dirty="0">
                <a:latin typeface="Times New Roman" panose="02020603050405020304" pitchFamily="18" charset="0"/>
                <a:ea typeface="Calibri" panose="020F0502020204030204" pitchFamily="34" charset="0"/>
                <a:cs typeface="Times New Roman" panose="02020603050405020304" pitchFamily="18" charset="0"/>
              </a:rPr>
              <a:t> and Pavlica 2004, p. 24).</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7010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F5CE4C-5C70-478A-849E-B6E5578B84E1}"/>
              </a:ext>
            </a:extLst>
          </p:cNvPr>
          <p:cNvSpPr>
            <a:spLocks noGrp="1"/>
          </p:cNvSpPr>
          <p:nvPr>
            <p:ph type="title"/>
          </p:nvPr>
        </p:nvSpPr>
        <p:spPr/>
        <p:txBody>
          <a:bodyPr/>
          <a:lstStyle/>
          <a:p>
            <a:r>
              <a:rPr lang="cs-CZ" dirty="0" err="1"/>
              <a:t>Handicaps</a:t>
            </a:r>
            <a:r>
              <a:rPr lang="cs-CZ" dirty="0"/>
              <a:t> on </a:t>
            </a:r>
            <a:r>
              <a:rPr lang="cs-CZ" dirty="0" err="1"/>
              <a:t>the</a:t>
            </a:r>
            <a:r>
              <a:rPr lang="cs-CZ" dirty="0"/>
              <a:t> </a:t>
            </a:r>
            <a:r>
              <a:rPr lang="cs-CZ" dirty="0" err="1"/>
              <a:t>labour</a:t>
            </a:r>
            <a:r>
              <a:rPr lang="cs-CZ" dirty="0"/>
              <a:t> market</a:t>
            </a:r>
          </a:p>
        </p:txBody>
      </p:sp>
      <p:sp>
        <p:nvSpPr>
          <p:cNvPr id="3" name="Obdélník 2">
            <a:extLst>
              <a:ext uri="{FF2B5EF4-FFF2-40B4-BE49-F238E27FC236}">
                <a16:creationId xmlns:a16="http://schemas.microsoft.com/office/drawing/2014/main" id="{887F25FD-14F7-4620-B8BB-A845551E6DF7}"/>
              </a:ext>
            </a:extLst>
          </p:cNvPr>
          <p:cNvSpPr/>
          <p:nvPr/>
        </p:nvSpPr>
        <p:spPr>
          <a:xfrm>
            <a:off x="395536" y="950986"/>
            <a:ext cx="6462464" cy="2604431"/>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most important handicaps that exacerbate the position of women in the labour market: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children under 6 years of age,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low education,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seniority,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break in work (especially maternity leave, parental leave),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healthy problems.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4668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903F8F-7AC4-409B-B231-9F4AA04A9DA6}"/>
              </a:ext>
            </a:extLst>
          </p:cNvPr>
          <p:cNvSpPr>
            <a:spLocks noGrp="1"/>
          </p:cNvSpPr>
          <p:nvPr>
            <p:ph type="title"/>
          </p:nvPr>
        </p:nvSpPr>
        <p:spPr>
          <a:xfrm>
            <a:off x="251520" y="195486"/>
            <a:ext cx="6552728" cy="507703"/>
          </a:xfrm>
        </p:spPr>
        <p:txBody>
          <a:bodyPr/>
          <a:lstStyle/>
          <a:p>
            <a:r>
              <a:rPr lang="en-GB" dirty="0"/>
              <a:t>Women 's support in the  Czech </a:t>
            </a:r>
            <a:r>
              <a:rPr lang="cs-CZ" dirty="0"/>
              <a:t>R</a:t>
            </a:r>
            <a:r>
              <a:rPr lang="en-GB" dirty="0" err="1"/>
              <a:t>epublic</a:t>
            </a:r>
            <a:endParaRPr lang="cs-CZ" dirty="0"/>
          </a:p>
        </p:txBody>
      </p:sp>
      <p:sp>
        <p:nvSpPr>
          <p:cNvPr id="3" name="Obdélník 2">
            <a:extLst>
              <a:ext uri="{FF2B5EF4-FFF2-40B4-BE49-F238E27FC236}">
                <a16:creationId xmlns:a16="http://schemas.microsoft.com/office/drawing/2014/main" id="{EB9EEF6B-EB8B-40BD-97C7-F193F78BC7D6}"/>
              </a:ext>
            </a:extLst>
          </p:cNvPr>
          <p:cNvSpPr/>
          <p:nvPr/>
        </p:nvSpPr>
        <p:spPr>
          <a:xfrm>
            <a:off x="755576" y="1059582"/>
            <a:ext cx="7272808" cy="324152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Association of women</a:t>
            </a:r>
            <a:r>
              <a:rPr lang="en-GB" dirty="0">
                <a:latin typeface="Times New Roman" panose="02020603050405020304" pitchFamily="18" charset="0"/>
                <a:ea typeface="Calibri" panose="020F0502020204030204" pitchFamily="34" charset="0"/>
                <a:cs typeface="Times New Roman" panose="02020603050405020304" pitchFamily="18" charset="0"/>
              </a:rPr>
              <a:t> with similar thinking and problems crystallizes new stimuli and themes, which has a positive effect on the development of other women's businesses.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b="1" dirty="0">
                <a:latin typeface="Times New Roman" panose="02020603050405020304" pitchFamily="18" charset="0"/>
                <a:ea typeface="Calibri" panose="020F0502020204030204" pitchFamily="34" charset="0"/>
              </a:rPr>
              <a:t>Association of Entrepreneurs and Managers. </a:t>
            </a:r>
            <a:r>
              <a:rPr lang="en-GB" dirty="0">
                <a:latin typeface="Times New Roman" panose="02020603050405020304" pitchFamily="18" charset="0"/>
                <a:ea typeface="Calibri" panose="020F0502020204030204" pitchFamily="34" charset="0"/>
              </a:rPr>
              <a:t>The mission of the Moravian Association of Entrepreneurs and Managers is to support the development of women's small and medium-sized businesses. The need to bring together entrepreneurs and managers is a need to improve business and managerial activities, to promote mutual support and to create conditions for the successful professional use of women in society</a:t>
            </a:r>
            <a:endParaRPr lang="cs-CZ" dirty="0"/>
          </a:p>
        </p:txBody>
      </p:sp>
    </p:spTree>
    <p:extLst>
      <p:ext uri="{BB962C8B-B14F-4D97-AF65-F5344CB8AC3E}">
        <p14:creationId xmlns:p14="http://schemas.microsoft.com/office/powerpoint/2010/main" val="984791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5362CE-FCDE-4491-B26D-C31589F541DA}"/>
              </a:ext>
            </a:extLst>
          </p:cNvPr>
          <p:cNvSpPr>
            <a:spLocks noGrp="1"/>
          </p:cNvSpPr>
          <p:nvPr>
            <p:ph type="title"/>
          </p:nvPr>
        </p:nvSpPr>
        <p:spPr>
          <a:xfrm>
            <a:off x="251520" y="195486"/>
            <a:ext cx="6552728" cy="507703"/>
          </a:xfrm>
        </p:spPr>
        <p:txBody>
          <a:bodyPr/>
          <a:lstStyle/>
          <a:p>
            <a:r>
              <a:rPr lang="cs-CZ" dirty="0" err="1"/>
              <a:t>Women</a:t>
            </a:r>
            <a:r>
              <a:rPr lang="cs-CZ" dirty="0"/>
              <a:t> </a:t>
            </a:r>
            <a:r>
              <a:rPr lang="cs-CZ" dirty="0" err="1"/>
              <a:t>innovators</a:t>
            </a:r>
            <a:r>
              <a:rPr lang="cs-CZ" dirty="0"/>
              <a:t> (EU </a:t>
            </a:r>
            <a:r>
              <a:rPr lang="cs-CZ" dirty="0" err="1"/>
              <a:t>Commision</a:t>
            </a:r>
            <a:r>
              <a:rPr lang="cs-CZ" dirty="0"/>
              <a:t>, 2008) </a:t>
            </a:r>
          </a:p>
        </p:txBody>
      </p:sp>
      <p:sp>
        <p:nvSpPr>
          <p:cNvPr id="3" name="Obdélník 2">
            <a:extLst>
              <a:ext uri="{FF2B5EF4-FFF2-40B4-BE49-F238E27FC236}">
                <a16:creationId xmlns:a16="http://schemas.microsoft.com/office/drawing/2014/main" id="{2FA8ABB3-2AFE-4914-9682-CDB0BF64FB0D}"/>
              </a:ext>
            </a:extLst>
          </p:cNvPr>
          <p:cNvSpPr/>
          <p:nvPr/>
        </p:nvSpPr>
        <p:spPr>
          <a:xfrm>
            <a:off x="611560" y="725091"/>
            <a:ext cx="7200800" cy="2585323"/>
          </a:xfrm>
          <a:prstGeom prst="rect">
            <a:avLst/>
          </a:prstGeom>
        </p:spPr>
        <p:txBody>
          <a:bodyPr wrap="square">
            <a:spAutoFit/>
          </a:bodyPr>
          <a:lstStyle/>
          <a:p>
            <a:pPr marL="285750" indent="-285750">
              <a:buFont typeface="Arial" panose="020B0604020202020204" pitchFamily="34" charset="0"/>
              <a:buChar char="•"/>
            </a:pPr>
            <a:r>
              <a:rPr lang="en-US" dirty="0">
                <a:latin typeface="Arial" panose="020B0604020202020204" pitchFamily="34" charset="0"/>
              </a:rPr>
              <a:t>Only 8.3% of patents awarded by the European Patent Office are awarded to women </a:t>
            </a:r>
            <a:endParaRPr lang="cs-CZ" dirty="0">
              <a:latin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rPr>
              <a:t>Only 20.3% of businesses started with venture capital belong to female entrepreneurs Women score less than men when assessing the level of innovation of their own business (innovation of product: 13.9% women compared to 14.5% of men; innovation of process: 4.1% women compared to 7.8% of men; innovation in the </a:t>
            </a:r>
            <a:r>
              <a:rPr lang="en-US" dirty="0" err="1">
                <a:latin typeface="Arial" panose="020B0604020202020204" pitchFamily="34" charset="0"/>
              </a:rPr>
              <a:t>organisation</a:t>
            </a:r>
            <a:r>
              <a:rPr lang="en-US" dirty="0">
                <a:latin typeface="Arial" panose="020B0604020202020204" pitchFamily="34" charset="0"/>
              </a:rPr>
              <a:t> 5.2% of women compared to 6.5% of men; marketing innovation 9.1% women compared to 10.45% of men).</a:t>
            </a:r>
            <a:endParaRPr lang="cs-CZ" dirty="0"/>
          </a:p>
        </p:txBody>
      </p:sp>
    </p:spTree>
    <p:extLst>
      <p:ext uri="{BB962C8B-B14F-4D97-AF65-F5344CB8AC3E}">
        <p14:creationId xmlns:p14="http://schemas.microsoft.com/office/powerpoint/2010/main" val="1244111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endParaRPr lang="cs-CZ" dirty="0"/>
          </a:p>
        </p:txBody>
      </p:sp>
      <p:sp>
        <p:nvSpPr>
          <p:cNvPr id="3" name="Obdélník 2">
            <a:extLst>
              <a:ext uri="{FF2B5EF4-FFF2-40B4-BE49-F238E27FC236}">
                <a16:creationId xmlns:a16="http://schemas.microsoft.com/office/drawing/2014/main" id="{5A2A5F6E-F62C-4540-94E2-62E93628E5E4}"/>
              </a:ext>
            </a:extLst>
          </p:cNvPr>
          <p:cNvSpPr/>
          <p:nvPr/>
        </p:nvSpPr>
        <p:spPr>
          <a:xfrm>
            <a:off x="251520" y="1417588"/>
            <a:ext cx="8064896" cy="1754326"/>
          </a:xfrm>
          <a:prstGeom prst="rect">
            <a:avLst/>
          </a:prstGeom>
        </p:spPr>
        <p:txBody>
          <a:bodyPr wrap="square">
            <a:spAutoFit/>
          </a:bodyPr>
          <a:lstStyle/>
          <a:p>
            <a:r>
              <a:rPr lang="en-US" dirty="0">
                <a:latin typeface="Arial" panose="020B0604020202020204" pitchFamily="34" charset="0"/>
              </a:rPr>
              <a:t>Contextual obstacles </a:t>
            </a:r>
            <a:endParaRPr lang="cs-CZ" dirty="0">
              <a:latin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rPr>
              <a:t>Women’s educational choices, and women’s horizontal and vertical segregation in employment, result in the number or stock of women that could potentially set up a business in science and technology or turn an invention into a profitable market product being lower than the number of men. </a:t>
            </a:r>
            <a:endParaRPr lang="cs-CZ" dirty="0"/>
          </a:p>
        </p:txBody>
      </p:sp>
    </p:spTree>
    <p:extLst>
      <p:ext uri="{BB962C8B-B14F-4D97-AF65-F5344CB8AC3E}">
        <p14:creationId xmlns:p14="http://schemas.microsoft.com/office/powerpoint/2010/main" val="2461255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GENDER AND MINORITY ISSUES IN ENTREPRENEURSHIP</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is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women</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entrepeneurship</a:t>
            </a:r>
            <a:r>
              <a:rPr lang="cs-CZ" sz="1800" b="1" dirty="0">
                <a:solidFill>
                  <a:srgbClr val="002060"/>
                </a:solidFill>
                <a:cs typeface="Arial" panose="020B0604020202020204" pitchFamily="34" charset="0"/>
              </a:rPr>
              <a:t>?</a:t>
            </a:r>
          </a:p>
          <a:p>
            <a:pPr marL="0" indent="0">
              <a:buNone/>
            </a:pPr>
            <a:r>
              <a:rPr lang="cs-CZ" sz="1800" b="1" dirty="0">
                <a:solidFill>
                  <a:srgbClr val="002060"/>
                </a:solidFill>
                <a:cs typeface="Arial" panose="020B0604020202020204" pitchFamily="34" charset="0"/>
              </a:rPr>
              <a:t>Are </a:t>
            </a:r>
            <a:r>
              <a:rPr lang="cs-CZ" sz="1800" b="1" dirty="0" err="1">
                <a:solidFill>
                  <a:srgbClr val="002060"/>
                </a:solidFill>
                <a:cs typeface="Arial" panose="020B0604020202020204" pitchFamily="34" charset="0"/>
              </a:rPr>
              <a:t>there</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any</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stereotypes</a:t>
            </a:r>
            <a:r>
              <a:rPr lang="cs-CZ" sz="1800" b="1" dirty="0">
                <a:solidFill>
                  <a:srgbClr val="002060"/>
                </a:solidFill>
                <a:cs typeface="Arial" panose="020B0604020202020204" pitchFamily="34" charset="0"/>
              </a:rPr>
              <a:t>?</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r>
              <a:rPr lang="cs-CZ" dirty="0"/>
              <a:t> II</a:t>
            </a:r>
          </a:p>
        </p:txBody>
      </p:sp>
      <p:sp>
        <p:nvSpPr>
          <p:cNvPr id="3" name="Obdélník 2">
            <a:extLst>
              <a:ext uri="{FF2B5EF4-FFF2-40B4-BE49-F238E27FC236}">
                <a16:creationId xmlns:a16="http://schemas.microsoft.com/office/drawing/2014/main" id="{5A2A5F6E-F62C-4540-94E2-62E93628E5E4}"/>
              </a:ext>
            </a:extLst>
          </p:cNvPr>
          <p:cNvSpPr/>
          <p:nvPr/>
        </p:nvSpPr>
        <p:spPr>
          <a:xfrm>
            <a:off x="251520" y="1417588"/>
            <a:ext cx="8064896" cy="2585323"/>
          </a:xfrm>
          <a:prstGeom prst="rect">
            <a:avLst/>
          </a:prstGeom>
        </p:spPr>
        <p:txBody>
          <a:bodyPr wrap="square">
            <a:spAutoFit/>
          </a:bodyPr>
          <a:lstStyle/>
          <a:p>
            <a:r>
              <a:rPr lang="en-US" b="1" dirty="0"/>
              <a:t>Economic obstacles </a:t>
            </a:r>
            <a:endParaRPr lang="cs-CZ" b="1" dirty="0"/>
          </a:p>
          <a:p>
            <a:pPr marL="285750" indent="-285750">
              <a:buFont typeface="Arial" panose="020B0604020202020204" pitchFamily="34" charset="0"/>
              <a:buChar char="•"/>
            </a:pPr>
            <a:r>
              <a:rPr lang="en-US" dirty="0"/>
              <a:t>Difficulties in accessing finance: in general women entrepreneurs find it more difficult than men to access finance. </a:t>
            </a:r>
            <a:endParaRPr lang="cs-CZ" dirty="0"/>
          </a:p>
          <a:p>
            <a:pPr marL="285750" indent="-285750">
              <a:buFont typeface="Arial" panose="020B0604020202020204" pitchFamily="34" charset="0"/>
              <a:buChar char="•"/>
            </a:pPr>
            <a:r>
              <a:rPr lang="en-US" dirty="0"/>
              <a:t>The issue of accessing adequate finance is a greater problem in science and technology sectors and when a woman is trying to develop an innovation or invention for two main reasons, firstly these sectors often require substantial investments (i.e. product development, product marketing, etc.) and, secondly, women attempting to operate in these sectors are seen as less credible by financial stakeholders and investors. </a:t>
            </a:r>
            <a:endParaRPr lang="cs-CZ" dirty="0"/>
          </a:p>
        </p:txBody>
      </p:sp>
    </p:spTree>
    <p:extLst>
      <p:ext uri="{BB962C8B-B14F-4D97-AF65-F5344CB8AC3E}">
        <p14:creationId xmlns:p14="http://schemas.microsoft.com/office/powerpoint/2010/main" val="750421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r>
              <a:rPr lang="cs-CZ" dirty="0"/>
              <a:t> III</a:t>
            </a:r>
          </a:p>
        </p:txBody>
      </p:sp>
      <p:sp>
        <p:nvSpPr>
          <p:cNvPr id="5" name="Obdélník 4">
            <a:extLst>
              <a:ext uri="{FF2B5EF4-FFF2-40B4-BE49-F238E27FC236}">
                <a16:creationId xmlns:a16="http://schemas.microsoft.com/office/drawing/2014/main" id="{2A313C8E-1F4D-4101-A518-0533AB8DB133}"/>
              </a:ext>
            </a:extLst>
          </p:cNvPr>
          <p:cNvSpPr/>
          <p:nvPr/>
        </p:nvSpPr>
        <p:spPr>
          <a:xfrm>
            <a:off x="539552" y="771550"/>
            <a:ext cx="7704856" cy="3416320"/>
          </a:xfrm>
          <a:prstGeom prst="rect">
            <a:avLst/>
          </a:prstGeom>
        </p:spPr>
        <p:txBody>
          <a:bodyPr wrap="square">
            <a:spAutoFit/>
          </a:bodyPr>
          <a:lstStyle/>
          <a:p>
            <a:r>
              <a:rPr lang="cs-CZ" dirty="0"/>
              <a:t>S</a:t>
            </a:r>
            <a:r>
              <a:rPr lang="en-US" dirty="0"/>
              <a:t>oft obstacles </a:t>
            </a:r>
            <a:endParaRPr lang="cs-CZ" dirty="0"/>
          </a:p>
          <a:p>
            <a:pPr marL="285750" indent="-285750">
              <a:buFont typeface="Arial" panose="020B0604020202020204" pitchFamily="34" charset="0"/>
              <a:buChar char="•"/>
            </a:pPr>
            <a:r>
              <a:rPr lang="en-US" dirty="0"/>
              <a:t>Lack of access to relevant technical, scientific and general business networks. Access to  these  networks  is  essential  to  develop  business  ideas,  meet  potential  clients,  suppliers  and  business  partners,  understand  the  market  with  its  developments,  opportunities and weaknesses, and get strategic information, cooperation and support.  </a:t>
            </a:r>
            <a:endParaRPr lang="cs-CZ" dirty="0"/>
          </a:p>
          <a:p>
            <a:pPr marL="285750" indent="-285750">
              <a:buFont typeface="Arial" panose="020B0604020202020204" pitchFamily="34" charset="0"/>
              <a:buChar char="•"/>
            </a:pPr>
            <a:r>
              <a:rPr lang="en-US" dirty="0"/>
              <a:t>Lack of business training when undertaking technical and scientific studies presenting entrepreneurship as a possible and achievable employment opportunity for women. </a:t>
            </a:r>
            <a:endParaRPr lang="cs-CZ" dirty="0"/>
          </a:p>
          <a:p>
            <a:pPr marL="285750" indent="-285750">
              <a:buFont typeface="Arial" panose="020B0604020202020204" pitchFamily="34" charset="0"/>
              <a:buChar char="•"/>
            </a:pPr>
            <a:r>
              <a:rPr lang="en-US" dirty="0"/>
              <a:t>Lack of role models sending positive messages that women can be successful in these sectors  and  fields  of  activities  and  to  whom  women  could  turn  for  mentoring  and  advice.</a:t>
            </a:r>
            <a:endParaRPr lang="cs-CZ" dirty="0"/>
          </a:p>
        </p:txBody>
      </p:sp>
    </p:spTree>
    <p:extLst>
      <p:ext uri="{BB962C8B-B14F-4D97-AF65-F5344CB8AC3E}">
        <p14:creationId xmlns:p14="http://schemas.microsoft.com/office/powerpoint/2010/main" val="1339808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562240"/>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US" dirty="0"/>
              <a:t>Businesswomen can also meet with a problem with the lack of finance and little knowledge needed to start a business. The discriminatory idea that men's unemployment is a problem above the level of women's unemployment can be supported. This assumption can lead to   the growth of women's poverty both within families and in general.  (</a:t>
            </a:r>
            <a:r>
              <a:rPr lang="en-US" dirty="0" err="1"/>
              <a:t>Janebová</a:t>
            </a:r>
            <a:r>
              <a:rPr lang="en-US" dirty="0"/>
              <a:t> 2006, p. 36). </a:t>
            </a:r>
          </a:p>
          <a:p>
            <a:pPr marL="285750" indent="-285750">
              <a:buFont typeface="Arial" panose="020B0604020202020204" pitchFamily="34" charset="0"/>
              <a:buChar char="•"/>
            </a:pPr>
            <a:r>
              <a:rPr lang="en-US" dirty="0"/>
              <a:t>We can state that the positions of our women do not differ fundamentally. Women are quite determined to stand on their own feet and take advantage of professional opportunities, which is a prerequisite for further entrepreneurship for women in business (</a:t>
            </a:r>
            <a:r>
              <a:rPr lang="en-US" dirty="0" err="1"/>
              <a:t>Putnová</a:t>
            </a:r>
            <a:r>
              <a:rPr lang="en-US" dirty="0"/>
              <a:t> et al., 2003, p. 49).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r>
              <a:rPr lang="en-US" sz="3200" b="1" dirty="0">
                <a:solidFill>
                  <a:schemeClr val="bg1"/>
                </a:solidFill>
              </a:rPr>
              <a:t>GENDER AND MINORITY ISSUES IN ENTREPRENEURSHIP</a:t>
            </a:r>
            <a:endParaRPr lang="cs-CZ" sz="3200" b="1" dirty="0">
              <a:solidFill>
                <a:schemeClr val="bg1"/>
              </a:solidFill>
            </a:endParaRPr>
          </a:p>
          <a:p>
            <a:pPr lvl="0"/>
            <a:r>
              <a:rPr lang="cs-CZ" sz="3000" b="1" cap="all" dirty="0">
                <a:solidFill>
                  <a:schemeClr val="bg1">
                    <a:lumMod val="95000"/>
                  </a:schemeClr>
                </a:solidFill>
              </a:rPr>
              <a:t>– part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a:t>
            </a:r>
            <a:r>
              <a:rPr lang="cs-CZ" sz="1400" dirty="0">
                <a:solidFill>
                  <a:srgbClr val="002060"/>
                </a:solidFill>
                <a:cs typeface="Times New Roman" panose="02020603050405020304" pitchFamily="18" charset="0"/>
              </a:rPr>
              <a:t>role </a:t>
            </a:r>
            <a:r>
              <a:rPr lang="cs-CZ" sz="1400" dirty="0" err="1">
                <a:solidFill>
                  <a:srgbClr val="002060"/>
                </a:solidFill>
                <a:cs typeface="Times New Roman" panose="02020603050405020304" pitchFamily="18" charset="0"/>
              </a:rPr>
              <a:t>of</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women</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entrepreneurship</a:t>
            </a:r>
            <a:r>
              <a:rPr lang="en-US" sz="1400" dirty="0">
                <a:solidFill>
                  <a:srgbClr val="002060"/>
                </a:solidFill>
                <a:cs typeface="Times New Roman" panose="02020603050405020304" pitchFamily="18" charset="0"/>
              </a:rPr>
              <a:t>.</a:t>
            </a:r>
          </a:p>
          <a:p>
            <a:r>
              <a:rPr lang="en-US" sz="1400" dirty="0">
                <a:solidFill>
                  <a:srgbClr val="002060"/>
                </a:solidFill>
                <a:cs typeface="Times New Roman" panose="02020603050405020304" pitchFamily="18" charset="0"/>
              </a:rPr>
              <a:t>explain </a:t>
            </a:r>
            <a:r>
              <a:rPr lang="cs-CZ" sz="1400" dirty="0" err="1">
                <a:solidFill>
                  <a:srgbClr val="002060"/>
                </a:solidFill>
                <a:cs typeface="Times New Roman" panose="02020603050405020304" pitchFamily="18" charset="0"/>
              </a:rPr>
              <a:t>main</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barriers</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of</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women</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entrepreneurship</a:t>
            </a:r>
            <a:r>
              <a:rPr lang="en-US" sz="1400" dirty="0">
                <a:solidFill>
                  <a:srgbClr val="002060"/>
                </a:solidFill>
                <a:cs typeface="Times New Roman" panose="02020603050405020304" pitchFamily="18" charset="0"/>
              </a:rPr>
              <a:t>.</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err="1"/>
              <a:t>Main</a:t>
            </a:r>
            <a:r>
              <a:rPr lang="cs-CZ" dirty="0"/>
              <a:t> </a:t>
            </a:r>
            <a:r>
              <a:rPr lang="cs-CZ" dirty="0" err="1"/>
              <a:t>motivation</a:t>
            </a:r>
            <a:endParaRPr lang="cs-CZ" dirty="0"/>
          </a:p>
        </p:txBody>
      </p:sp>
      <p:sp>
        <p:nvSpPr>
          <p:cNvPr id="5" name="Obdélník 4">
            <a:extLst>
              <a:ext uri="{FF2B5EF4-FFF2-40B4-BE49-F238E27FC236}">
                <a16:creationId xmlns:a16="http://schemas.microsoft.com/office/drawing/2014/main" id="{8D28219E-C941-4745-954D-727C696C5666}"/>
              </a:ext>
            </a:extLst>
          </p:cNvPr>
          <p:cNvSpPr/>
          <p:nvPr/>
        </p:nvSpPr>
        <p:spPr>
          <a:xfrm>
            <a:off x="899592" y="1417588"/>
            <a:ext cx="7344816" cy="369332"/>
          </a:xfrm>
          <a:prstGeom prst="rect">
            <a:avLst/>
          </a:prstGeom>
        </p:spPr>
        <p:txBody>
          <a:bodyPr wrap="square">
            <a:spAutoFit/>
          </a:bodyPr>
          <a:lstStyle/>
          <a:p>
            <a:pPr marL="285750" indent="-285750">
              <a:buFont typeface="Arial" panose="020B0604020202020204" pitchFamily="34" charset="0"/>
              <a:buChar char="•"/>
            </a:pPr>
            <a:endParaRPr lang="cs-CZ" dirty="0"/>
          </a:p>
        </p:txBody>
      </p:sp>
      <p:sp>
        <p:nvSpPr>
          <p:cNvPr id="2" name="Obdélník 1">
            <a:extLst>
              <a:ext uri="{FF2B5EF4-FFF2-40B4-BE49-F238E27FC236}">
                <a16:creationId xmlns:a16="http://schemas.microsoft.com/office/drawing/2014/main" id="{52523FD9-DEE6-42A1-870E-DEB706CCE634}"/>
              </a:ext>
            </a:extLst>
          </p:cNvPr>
          <p:cNvSpPr/>
          <p:nvPr/>
        </p:nvSpPr>
        <p:spPr>
          <a:xfrm>
            <a:off x="827584" y="945599"/>
            <a:ext cx="7632848"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most common strategy of businesswomen and the reason why they decide to do business is the effort to reconcile family and work life.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need for self-realization and independence, and a good opportunity and coincidence also plays its part. Simply put, if the woman is at the right moment at the right place, she can   to create a well-off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Women's professional lives also influence their men's decisions. Predicted opinions based on gender can really have a major impact on   motivating women to enter the business world. The woman is still regarded as a carer for a family hearth in today's advanced society, not as a breadwinner.</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883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34C71F-84BD-4987-8FEF-1D762DC35F05}"/>
              </a:ext>
            </a:extLst>
          </p:cNvPr>
          <p:cNvSpPr>
            <a:spLocks noGrp="1"/>
          </p:cNvSpPr>
          <p:nvPr>
            <p:ph type="title"/>
          </p:nvPr>
        </p:nvSpPr>
        <p:spPr>
          <a:xfrm>
            <a:off x="251520" y="195486"/>
            <a:ext cx="7056784" cy="507703"/>
          </a:xfrm>
        </p:spPr>
        <p:txBody>
          <a:bodyPr/>
          <a:lstStyle/>
          <a:p>
            <a:r>
              <a:rPr lang="en-US" sz="2200" dirty="0"/>
              <a:t>MAIN PROBLEMS OF WOMEN ENTREPRENEURSHIP </a:t>
            </a:r>
            <a:endParaRPr lang="cs-CZ" sz="2200" dirty="0"/>
          </a:p>
        </p:txBody>
      </p:sp>
      <p:sp>
        <p:nvSpPr>
          <p:cNvPr id="3" name="Obdélník 2">
            <a:extLst>
              <a:ext uri="{FF2B5EF4-FFF2-40B4-BE49-F238E27FC236}">
                <a16:creationId xmlns:a16="http://schemas.microsoft.com/office/drawing/2014/main" id="{DE894211-14A9-4EA1-8A05-16684AFC218A}"/>
              </a:ext>
            </a:extLst>
          </p:cNvPr>
          <p:cNvSpPr/>
          <p:nvPr/>
        </p:nvSpPr>
        <p:spPr>
          <a:xfrm>
            <a:off x="2286000" y="-7919904"/>
            <a:ext cx="4572000" cy="4637295"/>
          </a:xfrm>
          <a:prstGeom prst="rect">
            <a:avLst/>
          </a:prstGeom>
        </p:spPr>
        <p:txBody>
          <a:bodyPr>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Choice of start-up business may also be influenced by less start-up capital, and the need for flexibility (Marlow and McAdam, 2013) and limitation in hours, which woman need for family care.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8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Access to Capital</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8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goals to start-up</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Family versus Career</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Women as owners of large corporations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a:extLst>
              <a:ext uri="{FF2B5EF4-FFF2-40B4-BE49-F238E27FC236}">
                <a16:creationId xmlns:a16="http://schemas.microsoft.com/office/drawing/2014/main" id="{55F02B02-A014-466E-A10B-B800616FF116}"/>
              </a:ext>
            </a:extLst>
          </p:cNvPr>
          <p:cNvSpPr/>
          <p:nvPr/>
        </p:nvSpPr>
        <p:spPr>
          <a:xfrm>
            <a:off x="1192078" y="938352"/>
            <a:ext cx="6404257" cy="2681375"/>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Choice of start-up business may also be influenced by less start-up capital, and the need for flexibility (Marlow and McAdam, 2013) and limitation in hours, which woman need for family care.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Access to Capital</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goals to start-up</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Family versus Career</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Women as owners of large corporations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778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CCC418-2820-4AFA-A930-704B23808192}"/>
              </a:ext>
            </a:extLst>
          </p:cNvPr>
          <p:cNvSpPr>
            <a:spLocks noGrp="1"/>
          </p:cNvSpPr>
          <p:nvPr>
            <p:ph type="title"/>
          </p:nvPr>
        </p:nvSpPr>
        <p:spPr/>
        <p:txBody>
          <a:bodyPr/>
          <a:lstStyle/>
          <a:p>
            <a:r>
              <a:rPr lang="cs-CZ" dirty="0"/>
              <a:t>Access to </a:t>
            </a:r>
            <a:r>
              <a:rPr lang="cs-CZ" dirty="0" err="1"/>
              <a:t>Capital</a:t>
            </a:r>
            <a:br>
              <a:rPr lang="cs-CZ" dirty="0"/>
            </a:br>
            <a:endParaRPr lang="cs-CZ" dirty="0"/>
          </a:p>
        </p:txBody>
      </p:sp>
      <p:sp>
        <p:nvSpPr>
          <p:cNvPr id="3" name="Obdélník 2">
            <a:extLst>
              <a:ext uri="{FF2B5EF4-FFF2-40B4-BE49-F238E27FC236}">
                <a16:creationId xmlns:a16="http://schemas.microsoft.com/office/drawing/2014/main" id="{09292FB6-4847-49F4-BE12-246C8F50BF0A}"/>
              </a:ext>
            </a:extLst>
          </p:cNvPr>
          <p:cNvSpPr/>
          <p:nvPr/>
        </p:nvSpPr>
        <p:spPr>
          <a:xfrm>
            <a:off x="395536" y="1110260"/>
            <a:ext cx="6462464" cy="227511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entrepreneurs are more dependent on self-finance and less likely to have outside investors for start-up and for growth.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It means that less amount of capital could cause slower growth and development.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Limited capital sources lead to small number of employees also.</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390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E49911-80F6-44D9-829B-7EAC455E8842}"/>
              </a:ext>
            </a:extLst>
          </p:cNvPr>
          <p:cNvSpPr>
            <a:spLocks noGrp="1"/>
          </p:cNvSpPr>
          <p:nvPr>
            <p:ph type="title"/>
          </p:nvPr>
        </p:nvSpPr>
        <p:spPr/>
        <p:txBody>
          <a:bodyPr/>
          <a:lstStyle/>
          <a:p>
            <a:r>
              <a:rPr lang="cs-CZ" dirty="0" err="1"/>
              <a:t>Goals</a:t>
            </a:r>
            <a:r>
              <a:rPr lang="cs-CZ" dirty="0"/>
              <a:t> to start-up</a:t>
            </a:r>
            <a:br>
              <a:rPr lang="cs-CZ" dirty="0"/>
            </a:br>
            <a:endParaRPr lang="cs-CZ" dirty="0"/>
          </a:p>
        </p:txBody>
      </p:sp>
      <p:sp>
        <p:nvSpPr>
          <p:cNvPr id="3" name="Obdélník 2">
            <a:extLst>
              <a:ext uri="{FF2B5EF4-FFF2-40B4-BE49-F238E27FC236}">
                <a16:creationId xmlns:a16="http://schemas.microsoft.com/office/drawing/2014/main" id="{273C5959-5197-48C1-9816-D5A602264156}"/>
              </a:ext>
            </a:extLst>
          </p:cNvPr>
          <p:cNvSpPr/>
          <p:nvPr/>
        </p:nvSpPr>
        <p:spPr>
          <a:xfrm>
            <a:off x="539552" y="1110260"/>
            <a:ext cx="7776864" cy="196733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entrepreneurs seem to have different performance expectations than men for their businesses, expecting lower sales and employment.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motivation to start-up, in many cases is affected by their current social situation – caring about the family or a need for flexibility to balance their family and work life.</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653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0B680-5F85-4948-8F7F-8451332C1B97}"/>
              </a:ext>
            </a:extLst>
          </p:cNvPr>
          <p:cNvSpPr>
            <a:spLocks noGrp="1"/>
          </p:cNvSpPr>
          <p:nvPr>
            <p:ph type="title"/>
          </p:nvPr>
        </p:nvSpPr>
        <p:spPr/>
        <p:txBody>
          <a:bodyPr/>
          <a:lstStyle/>
          <a:p>
            <a:r>
              <a:rPr lang="cs-CZ" dirty="0" err="1"/>
              <a:t>Family</a:t>
            </a:r>
            <a:r>
              <a:rPr lang="cs-CZ" dirty="0"/>
              <a:t> versus </a:t>
            </a:r>
            <a:r>
              <a:rPr lang="cs-CZ" dirty="0" err="1"/>
              <a:t>Career</a:t>
            </a:r>
            <a:br>
              <a:rPr lang="cs-CZ" dirty="0"/>
            </a:br>
            <a:endParaRPr lang="cs-CZ" dirty="0"/>
          </a:p>
        </p:txBody>
      </p:sp>
      <p:sp>
        <p:nvSpPr>
          <p:cNvPr id="3" name="Obdélník 2">
            <a:extLst>
              <a:ext uri="{FF2B5EF4-FFF2-40B4-BE49-F238E27FC236}">
                <a16:creationId xmlns:a16="http://schemas.microsoft.com/office/drawing/2014/main" id="{BC5F72CF-727B-4D46-8DB7-6F4D7ECC1138}"/>
              </a:ext>
            </a:extLst>
          </p:cNvPr>
          <p:cNvSpPr/>
          <p:nvPr/>
        </p:nvSpPr>
        <p:spPr>
          <a:xfrm>
            <a:off x="467544" y="791712"/>
            <a:ext cx="7272808" cy="260443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Family and career are closely connected this time. A career is a special word that is predominantly associated with the word of man, even though it has a female genus.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more often talk about "success" than about their career. A woman has the same dreams in entrepreneurship as a man, but she is more disadvantaged than the opposite sex. He rather chooses small steps for development.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567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97107-A748-4087-875A-D8255914BF95}"/>
              </a:ext>
            </a:extLst>
          </p:cNvPr>
          <p:cNvSpPr>
            <a:spLocks noGrp="1"/>
          </p:cNvSpPr>
          <p:nvPr>
            <p:ph type="title"/>
          </p:nvPr>
        </p:nvSpPr>
        <p:spPr>
          <a:xfrm>
            <a:off x="251520" y="195486"/>
            <a:ext cx="6912768" cy="507703"/>
          </a:xfrm>
        </p:spPr>
        <p:txBody>
          <a:bodyPr/>
          <a:lstStyle/>
          <a:p>
            <a:r>
              <a:rPr lang="en-US" dirty="0"/>
              <a:t>Women as owners of large corporations</a:t>
            </a:r>
            <a:br>
              <a:rPr lang="en-US" dirty="0"/>
            </a:br>
            <a:endParaRPr lang="cs-CZ" dirty="0"/>
          </a:p>
        </p:txBody>
      </p:sp>
      <p:sp>
        <p:nvSpPr>
          <p:cNvPr id="3" name="Obdélník 2">
            <a:extLst>
              <a:ext uri="{FF2B5EF4-FFF2-40B4-BE49-F238E27FC236}">
                <a16:creationId xmlns:a16="http://schemas.microsoft.com/office/drawing/2014/main" id="{104F1F1F-4127-441E-A460-9999206356C8}"/>
              </a:ext>
            </a:extLst>
          </p:cNvPr>
          <p:cNvSpPr/>
          <p:nvPr/>
        </p:nvSpPr>
        <p:spPr>
          <a:xfrm>
            <a:off x="755576" y="1203598"/>
            <a:ext cx="7920880"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predominance of men over women in the business world is much higher, especially in spheres where there is not a small business but a business activity where the turnover starts counting for millions.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But when women start doing business they have success. And not just in   purely female disciplines such as cosmetics, fashion, services related to   babysitting etc. Here, of course, we will find the majority of female entrepreneurs.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65027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TotalTime>
  <Words>1713</Words>
  <Application>Microsoft Office PowerPoint</Application>
  <PresentationFormat>Předvádění na obrazovce (16:9)</PresentationFormat>
  <Paragraphs>113</Paragraphs>
  <Slides>22</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Symbol</vt:lpstr>
      <vt:lpstr>Times New Roman</vt:lpstr>
      <vt:lpstr>SLU</vt:lpstr>
      <vt:lpstr>Název prezentace</vt:lpstr>
      <vt:lpstr>Prezentace aplikace PowerPoint</vt:lpstr>
      <vt:lpstr>Prezentace aplikace PowerPoint</vt:lpstr>
      <vt:lpstr>Main motivation</vt:lpstr>
      <vt:lpstr>MAIN PROBLEMS OF WOMEN ENTREPRENEURSHIP </vt:lpstr>
      <vt:lpstr>Access to Capital </vt:lpstr>
      <vt:lpstr>Goals to start-up </vt:lpstr>
      <vt:lpstr>Family versus Career </vt:lpstr>
      <vt:lpstr>Women as owners of large corporations </vt:lpstr>
      <vt:lpstr>WOMEN’S GENDER ROLES AND ENTREPRENEURSHIP</vt:lpstr>
      <vt:lpstr>Prezentace aplikace PowerPoint</vt:lpstr>
      <vt:lpstr>DISADVANTAGES OF WOMEN</vt:lpstr>
      <vt:lpstr>Education</vt:lpstr>
      <vt:lpstr>Wage differences</vt:lpstr>
      <vt:lpstr>Poor involvement in business</vt:lpstr>
      <vt:lpstr>Handicaps on the labour market</vt:lpstr>
      <vt:lpstr>Women 's support in the  Czech Republic</vt:lpstr>
      <vt:lpstr>Women innovators (EU Commision, 2008) </vt:lpstr>
      <vt:lpstr>Main obstacles and challenges</vt:lpstr>
      <vt:lpstr>Main obstacles and challenges II</vt:lpstr>
      <vt:lpstr>Main obstacles and challenges III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68</cp:revision>
  <cp:lastPrinted>2018-03-27T09:30:31Z</cp:lastPrinted>
  <dcterms:created xsi:type="dcterms:W3CDTF">2016-07-06T15:42:34Z</dcterms:created>
  <dcterms:modified xsi:type="dcterms:W3CDTF">2019-04-24T08:15:31Z</dcterms:modified>
</cp:coreProperties>
</file>