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59" r:id="rId3"/>
    <p:sldId id="258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92" r:id="rId15"/>
    <p:sldId id="293" r:id="rId16"/>
    <p:sldId id="294" r:id="rId17"/>
    <p:sldId id="281" r:id="rId18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957" autoAdjust="0"/>
  </p:normalViewPr>
  <p:slideViewPr>
    <p:cSldViewPr>
      <p:cViewPr>
        <p:scale>
          <a:sx n="123" d="100"/>
          <a:sy n="123" d="100"/>
        </p:scale>
        <p:origin x="-72" y="23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28.2.2019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1812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5893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t>28.2.2019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lIns="68580" tIns="34290" rIns="68580" bIns="34290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lIns="68580" tIns="34290" rIns="68580" bIns="3429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3E9BAEC6-A37A-4403-B919-4854A6448652}" type="datetimeFigureOut">
              <a:rPr lang="cs-CZ" smtClean="0"/>
              <a:pPr/>
              <a:t>28.2.2019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9222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3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7" y="2365809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sz="20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MANAŽERSKÉ DOVEDNOSTI V MEZIGENERAČNÍM TÝMU</a:t>
            </a: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Mgr. Dagmar Svobodová, Ph.D.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Ing. Zuzana Palová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9"/>
            <a:ext cx="5111750" cy="2159000"/>
          </a:xfrm>
          <a:prstGeom prst="rect">
            <a:avLst/>
          </a:prstGeom>
        </p:spPr>
        <p:txBody>
          <a:bodyPr lIns="68580" tIns="34290" rIns="68580" bIns="34290"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313614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=""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=""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826823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57199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64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Finanční a ekonomická analýza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Externí a interní zdroje</a:t>
            </a:r>
          </a:p>
          <a:p>
            <a:pPr lvl="1"/>
            <a:r>
              <a:rPr lang="cs-CZ" dirty="0" smtClean="0"/>
              <a:t>externí (dotace, dary nebo úvěrové financování, aj.)</a:t>
            </a:r>
          </a:p>
          <a:p>
            <a:pPr lvl="1"/>
            <a:r>
              <a:rPr lang="cs-CZ" dirty="0" smtClean="0"/>
              <a:t>interní (ze zisku, finančních rezerv, odpisů, aj.)</a:t>
            </a:r>
          </a:p>
          <a:p>
            <a:r>
              <a:rPr lang="cs-CZ" dirty="0" smtClean="0"/>
              <a:t>Ekonomické hodnocení</a:t>
            </a:r>
          </a:p>
          <a:p>
            <a:r>
              <a:rPr lang="cs-CZ" dirty="0" smtClean="0"/>
              <a:t>Příklad struktury ekonomického modelu:</a:t>
            </a:r>
          </a:p>
          <a:p>
            <a:pPr lvl="1"/>
            <a:r>
              <a:rPr lang="cs-CZ" dirty="0" smtClean="0"/>
              <a:t>vstupní ekonomické informace</a:t>
            </a:r>
          </a:p>
          <a:p>
            <a:pPr lvl="1"/>
            <a:r>
              <a:rPr lang="cs-CZ" dirty="0" smtClean="0"/>
              <a:t>vztahy pro výpočet ekonomických ukazatelů</a:t>
            </a:r>
          </a:p>
          <a:p>
            <a:pPr lvl="1"/>
            <a:r>
              <a:rPr lang="cs-CZ" dirty="0" smtClean="0"/>
              <a:t>vstupní informace</a:t>
            </a:r>
          </a:p>
          <a:p>
            <a:r>
              <a:rPr lang="cs-CZ" dirty="0" smtClean="0"/>
              <a:t>Struktura ekonomického modelu se může lišit v závislosti na charakteru projektu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22376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Studie proveditelnosti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15566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400" dirty="0" smtClean="0"/>
              <a:t>Zahrnuje v sobě celkové informace a důležité faktory o daném projektu</a:t>
            </a:r>
          </a:p>
          <a:p>
            <a:r>
              <a:rPr lang="cs-CZ" sz="2400" dirty="0" smtClean="0"/>
              <a:t>Popisuje investiční záměr a pomáhá posoudit různé alternativy projektu a jeho realizovatelnost</a:t>
            </a:r>
          </a:p>
          <a:p>
            <a:r>
              <a:rPr lang="cs-CZ" sz="2400" dirty="0" smtClean="0"/>
              <a:t>Provádí se v </a:t>
            </a:r>
            <a:r>
              <a:rPr lang="cs-CZ" sz="2400" dirty="0" err="1" smtClean="0"/>
              <a:t>předinvestiční</a:t>
            </a:r>
            <a:r>
              <a:rPr lang="cs-CZ" sz="2400" dirty="0" smtClean="0"/>
              <a:t> fázi projektu</a:t>
            </a:r>
          </a:p>
          <a:p>
            <a:r>
              <a:rPr lang="cs-CZ" sz="2400" dirty="0" smtClean="0"/>
              <a:t>Provádí se v podnikatelském sektoru, i ve veřejné sféře</a:t>
            </a:r>
          </a:p>
          <a:p>
            <a:r>
              <a:rPr lang="cs-CZ" sz="2400" dirty="0" smtClean="0"/>
              <a:t>Úvodní studie proveditelnosti může být vynechána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93131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Účel a zadání studie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Účelem je předložení prvního podkladového dokumentu</a:t>
            </a:r>
          </a:p>
          <a:p>
            <a:r>
              <a:rPr lang="cs-CZ" dirty="0" smtClean="0"/>
              <a:t>Management rozhoduje o přesunutí projektu do investiční fáze</a:t>
            </a:r>
          </a:p>
          <a:p>
            <a:r>
              <a:rPr lang="cs-CZ" dirty="0" smtClean="0"/>
              <a:t>Před přesunutím se vypracuje studie proveditelnosti</a:t>
            </a:r>
          </a:p>
          <a:p>
            <a:r>
              <a:rPr lang="cs-CZ" dirty="0" smtClean="0"/>
              <a:t>Možnost předání studie externí firmě</a:t>
            </a:r>
          </a:p>
          <a:p>
            <a:r>
              <a:rPr lang="cs-CZ" dirty="0" smtClean="0"/>
              <a:t>Zadání studie souvisí i se stanovením výše nákladů</a:t>
            </a:r>
          </a:p>
          <a:p>
            <a:r>
              <a:rPr lang="cs-CZ" dirty="0" smtClean="0"/>
              <a:t>Faktory ovlivňující výši nákladů:</a:t>
            </a:r>
          </a:p>
          <a:p>
            <a:pPr lvl="1"/>
            <a:r>
              <a:rPr lang="cs-CZ" dirty="0" smtClean="0"/>
              <a:t>hloubka provedení studie proveditelnosti, rozsah a povaha projektu, výběr externí firmy pro zpracování studie atd.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96618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Obsah studie proveditelnosti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endParaRPr lang="cs-CZ" dirty="0" smtClean="0"/>
          </a:p>
          <a:p>
            <a:r>
              <a:rPr lang="cs-CZ" dirty="0" smtClean="0"/>
              <a:t>Je mnohem podrobnější</a:t>
            </a:r>
          </a:p>
          <a:p>
            <a:r>
              <a:rPr lang="cs-CZ" dirty="0" smtClean="0"/>
              <a:t>Často se doplňuje o body neuvedené v úvodní studii</a:t>
            </a:r>
          </a:p>
          <a:p>
            <a:r>
              <a:rPr lang="cs-CZ" dirty="0" smtClean="0"/>
              <a:t>všechny body jsou velice podrobně zpracovány do různých typů scénářů</a:t>
            </a:r>
          </a:p>
          <a:p>
            <a:r>
              <a:rPr lang="cs-CZ" dirty="0" smtClean="0"/>
              <a:t>U specifických projektů mohou být některé body součástí před-výzkumu</a:t>
            </a:r>
          </a:p>
          <a:p>
            <a:r>
              <a:rPr lang="cs-CZ" dirty="0" smtClean="0"/>
              <a:t>Důležité je se zaměřit na charakter projektu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47419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Obsah studie proveditelnosti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Příklad obsahu studie proveditelnosti:</a:t>
            </a:r>
          </a:p>
          <a:p>
            <a:pPr lvl="1"/>
            <a:r>
              <a:rPr lang="cs-CZ" dirty="0" smtClean="0"/>
              <a:t>Souhrnného přehledu výsledků studie</a:t>
            </a:r>
          </a:p>
          <a:p>
            <a:pPr lvl="1"/>
            <a:r>
              <a:rPr lang="cs-CZ" dirty="0" smtClean="0"/>
              <a:t>Pozadí a historie návrhu projektu</a:t>
            </a:r>
          </a:p>
          <a:p>
            <a:pPr lvl="1"/>
            <a:r>
              <a:rPr lang="cs-CZ" dirty="0" smtClean="0"/>
              <a:t>Kapacity trhu a závodu</a:t>
            </a:r>
          </a:p>
          <a:p>
            <a:pPr lvl="1"/>
            <a:r>
              <a:rPr lang="cs-CZ" dirty="0" smtClean="0"/>
              <a:t>Surovin, materiálů a výrobních vstupů</a:t>
            </a:r>
          </a:p>
          <a:p>
            <a:pPr lvl="1"/>
            <a:r>
              <a:rPr lang="cs-CZ" dirty="0" smtClean="0"/>
              <a:t>Lokality a pozemku</a:t>
            </a:r>
          </a:p>
          <a:p>
            <a:pPr lvl="1"/>
            <a:r>
              <a:rPr lang="cs-CZ" dirty="0" smtClean="0"/>
              <a:t>Technického řešení projektu</a:t>
            </a:r>
          </a:p>
          <a:p>
            <a:pPr lvl="1"/>
            <a:r>
              <a:rPr lang="cs-CZ" dirty="0" smtClean="0"/>
              <a:t>Organizace závodu a režijních nákladů</a:t>
            </a:r>
          </a:p>
          <a:p>
            <a:pPr lvl="1"/>
            <a:r>
              <a:rPr lang="cs-CZ" dirty="0" smtClean="0"/>
              <a:t>Pracovní síly</a:t>
            </a:r>
          </a:p>
          <a:p>
            <a:pPr lvl="1"/>
            <a:r>
              <a:rPr lang="cs-CZ" dirty="0" smtClean="0"/>
              <a:t>Realizace projektu a</a:t>
            </a:r>
          </a:p>
          <a:p>
            <a:pPr lvl="1"/>
            <a:r>
              <a:rPr lang="cs-CZ" dirty="0" smtClean="0"/>
              <a:t>Finanční a ekonomické analýzy.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01922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Souhrnný přehled výsledků studie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1059582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400" dirty="0" smtClean="0"/>
              <a:t>je jednotný dokument zahrnující všechny body uvedené v obsahu</a:t>
            </a:r>
          </a:p>
          <a:p>
            <a:r>
              <a:rPr lang="cs-CZ" sz="2400" dirty="0" smtClean="0"/>
              <a:t>Měl by poskytovat všechny posouzené varianty</a:t>
            </a:r>
          </a:p>
          <a:p>
            <a:r>
              <a:rPr lang="cs-CZ" sz="2400" dirty="0" smtClean="0"/>
              <a:t>V celkovém posouzení projektu by měli být stručně vystiženy důvody, informace a závěry </a:t>
            </a:r>
          </a:p>
          <a:p>
            <a:r>
              <a:rPr lang="cs-CZ" sz="2400" dirty="0" smtClean="0"/>
              <a:t>Měl by dát subjektům jasnou představu o možnostech realizování některé z variant projektu</a:t>
            </a:r>
          </a:p>
          <a:p>
            <a:r>
              <a:rPr lang="cs-CZ" sz="2400" dirty="0" smtClean="0"/>
              <a:t>Možnost prostudovat si bod po bodu celou studii proveditelnosti nebo některou z jejích částí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50354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Souhrnný přehled výsledků studie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algn="just"/>
            <a:r>
              <a:rPr lang="cs-CZ" dirty="0" smtClean="0"/>
              <a:t>Některé důvody, informace a závěry pro posouzení projektu</a:t>
            </a:r>
          </a:p>
          <a:p>
            <a:pPr lvl="1" algn="just"/>
            <a:r>
              <a:rPr lang="cs-CZ" dirty="0" smtClean="0"/>
              <a:t>hlavní charakteristiky</a:t>
            </a:r>
          </a:p>
          <a:p>
            <a:pPr lvl="1" algn="just"/>
            <a:r>
              <a:rPr lang="cs-CZ" dirty="0" smtClean="0"/>
              <a:t>tržní příležitosti</a:t>
            </a:r>
          </a:p>
          <a:p>
            <a:pPr lvl="1" algn="just"/>
            <a:r>
              <a:rPr lang="cs-CZ" dirty="0" smtClean="0"/>
              <a:t>vstupy projektu a jejich dostupnost</a:t>
            </a:r>
          </a:p>
          <a:p>
            <a:pPr lvl="1" algn="just"/>
            <a:r>
              <a:rPr lang="cs-CZ" dirty="0" smtClean="0"/>
              <a:t>umístění projektu</a:t>
            </a:r>
          </a:p>
          <a:p>
            <a:pPr lvl="1" algn="just"/>
            <a:r>
              <a:rPr lang="cs-CZ" dirty="0" smtClean="0"/>
              <a:t>technické řešení projektu, výběr technologie</a:t>
            </a:r>
          </a:p>
          <a:p>
            <a:pPr lvl="1"/>
            <a:r>
              <a:rPr lang="cs-CZ" dirty="0" smtClean="0"/>
              <a:t>kvalifikační struktura a množství lidských zdrojů</a:t>
            </a:r>
          </a:p>
          <a:p>
            <a:pPr lvl="1"/>
            <a:r>
              <a:rPr lang="cs-CZ" dirty="0" smtClean="0"/>
              <a:t>implementační plán realizace projektu</a:t>
            </a:r>
          </a:p>
          <a:p>
            <a:pPr lvl="1"/>
            <a:r>
              <a:rPr lang="cs-CZ" dirty="0" smtClean="0"/>
              <a:t>ekonomické vyhodnocení a finanční analýzy</a:t>
            </a:r>
          </a:p>
        </p:txBody>
      </p:sp>
    </p:spTree>
    <p:extLst>
      <p:ext uri="{BB962C8B-B14F-4D97-AF65-F5344CB8AC3E}">
        <p14:creationId xmlns:p14="http://schemas.microsoft.com/office/powerpoint/2010/main" val="12932547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39769" y="432392"/>
            <a:ext cx="2365070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</a:t>
            </a: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253146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Prezentace </a:t>
            </a:r>
            <a:r>
              <a:rPr lang="cs-CZ" sz="1600" dirty="0"/>
              <a:t>stručně rozvádí zbytek struktury úvodní </a:t>
            </a:r>
            <a:r>
              <a:rPr lang="cs-CZ" sz="1600" dirty="0" smtClean="0"/>
              <a:t>studie </a:t>
            </a:r>
            <a:r>
              <a:rPr lang="cs-CZ" sz="1600" dirty="0"/>
              <a:t>proveditelnosti a studii proveditelnosti. </a:t>
            </a:r>
            <a:endParaRPr lang="cs-CZ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Popisuje </a:t>
            </a:r>
            <a:r>
              <a:rPr lang="cs-CZ" sz="1600" dirty="0"/>
              <a:t>nejčastěji využívané body v obsahu studie proveditelnosti. Vzhledem k různým charakterům projektu, ať už se jedná o rozdíl mezi neziskovými a ziskovými projekty nebo jiný rozdíl, je třeba obsah studie tomu přizpůsobit.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Velmi důležitou částí je celá úvodní studie proveditelnosti, která častokrát bývá první a posledním krokem při provádění zhodnocení proveditelnosti projektu a také vstupní bránou k investiční fázi projektu. </a:t>
            </a:r>
          </a:p>
          <a:p>
            <a:pPr algn="just"/>
            <a:endParaRPr lang="cs-CZ" sz="160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611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4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endParaRPr lang="pl-PL" sz="3000" b="1" dirty="0">
              <a:solidFill>
                <a:schemeClr val="bg1"/>
              </a:solidFill>
            </a:endParaRPr>
          </a:p>
          <a:p>
            <a:endParaRPr lang="pl-PL" sz="3000" b="1" dirty="0">
              <a:solidFill>
                <a:schemeClr val="bg1"/>
              </a:solidFill>
            </a:endParaRPr>
          </a:p>
          <a:p>
            <a:endParaRPr lang="pl-PL" sz="3000" b="1" dirty="0">
              <a:solidFill>
                <a:schemeClr val="bg1"/>
              </a:solidFill>
            </a:endParaRPr>
          </a:p>
          <a:p>
            <a:endParaRPr lang="pl-PL" sz="3000" b="1" dirty="0">
              <a:solidFill>
                <a:schemeClr val="bg1"/>
              </a:solidFill>
            </a:endParaRPr>
          </a:p>
          <a:p>
            <a:endParaRPr lang="pl-PL" sz="3000" b="1" dirty="0">
              <a:solidFill>
                <a:schemeClr val="bg1"/>
              </a:solidFill>
            </a:endParaRPr>
          </a:p>
          <a:p>
            <a:r>
              <a:rPr lang="sv-SE" sz="4200" b="1" dirty="0">
                <a:solidFill>
                  <a:schemeClr val="bg1"/>
                </a:solidFill>
              </a:rPr>
              <a:t>Zhodnocení proveditelnosti projektu – část </a:t>
            </a:r>
            <a:r>
              <a:rPr lang="cs-CZ" sz="4200" b="1" dirty="0" smtClean="0">
                <a:solidFill>
                  <a:schemeClr val="bg1"/>
                </a:solidFill>
              </a:rPr>
              <a:t>druhá</a:t>
            </a:r>
            <a:endParaRPr lang="sv-SE" sz="4200" b="1" dirty="0">
              <a:solidFill>
                <a:schemeClr val="bg1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11960" y="987574"/>
            <a:ext cx="3604568" cy="266429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600" b="1" dirty="0">
                <a:solidFill>
                  <a:srgbClr val="002060"/>
                </a:solidFill>
                <a:cs typeface="Arial" panose="020B0604020202020204" pitchFamily="34" charset="0"/>
              </a:rPr>
              <a:t>Obsah: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1400" b="1" dirty="0">
                <a:solidFill>
                  <a:srgbClr val="002060"/>
                </a:solidFill>
              </a:rPr>
              <a:t>Opakování první části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1400" b="1" dirty="0">
                <a:solidFill>
                  <a:srgbClr val="002060"/>
                </a:solidFill>
              </a:rPr>
              <a:t>Organizace a řízení provozu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1400" b="1" dirty="0">
                <a:solidFill>
                  <a:srgbClr val="002060"/>
                </a:solidFill>
              </a:rPr>
              <a:t>Lokalita a pozemek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1400" b="1" dirty="0">
                <a:solidFill>
                  <a:srgbClr val="002060"/>
                </a:solidFill>
              </a:rPr>
              <a:t>Implementační plán projektu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1400" b="1" dirty="0">
                <a:solidFill>
                  <a:srgbClr val="002060"/>
                </a:solidFill>
              </a:rPr>
              <a:t>Finanční a ekonomická analýza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1400" b="1" dirty="0">
                <a:solidFill>
                  <a:srgbClr val="002060"/>
                </a:solidFill>
              </a:rPr>
              <a:t>Studie proveditelnosti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1400" b="1" dirty="0">
                <a:solidFill>
                  <a:srgbClr val="002060"/>
                </a:solidFill>
              </a:rPr>
              <a:t>Účel a zadání studie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1400" b="1" dirty="0">
                <a:solidFill>
                  <a:srgbClr val="002060"/>
                </a:solidFill>
              </a:rPr>
              <a:t>Obsah studie proveditelnosti 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1400" b="1" dirty="0">
                <a:solidFill>
                  <a:srgbClr val="002060"/>
                </a:solidFill>
              </a:rPr>
              <a:t>Souhrnný přehled výsledků studie</a:t>
            </a: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55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4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pl-PL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pl-PL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pl-PL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pl-PL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pl-PL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r>
              <a:rPr lang="sv-SE" sz="4200" b="1" cap="all" dirty="0">
                <a:solidFill>
                  <a:schemeClr val="bg1">
                    <a:lumMod val="95000"/>
                  </a:schemeClr>
                </a:solidFill>
              </a:rPr>
              <a:t>Zhodnocení proveditelnosti projektu – část </a:t>
            </a:r>
            <a:r>
              <a:rPr lang="cs-CZ" sz="4200" b="1" cap="all" dirty="0" smtClean="0">
                <a:solidFill>
                  <a:schemeClr val="bg1">
                    <a:lumMod val="95000"/>
                  </a:schemeClr>
                </a:solidFill>
              </a:rPr>
              <a:t>druhá</a:t>
            </a:r>
            <a:endParaRPr lang="sv-SE" sz="4200" b="1" cap="al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196045"/>
            <a:ext cx="3890486" cy="10366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 seznámit studenty s úvodní studií proveditelnosti projektu a se studií proveditelnosti.</a:t>
            </a:r>
          </a:p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 </a:t>
            </a:r>
            <a:endParaRPr lang="en-GB" sz="180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sz="1800" b="1" i="1" dirty="0" smtClean="0">
                <a:solidFill>
                  <a:srgbClr val="002060"/>
                </a:solidFill>
              </a:rPr>
              <a:t> </a:t>
            </a:r>
            <a:endParaRPr lang="en-GB" sz="18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63021" y="3908399"/>
            <a:ext cx="2016224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116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Opakování první části</a:t>
            </a:r>
            <a:endParaRPr lang="cs-CZ" b="1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4294967295"/>
          </p:nvPr>
        </p:nvSpPr>
        <p:spPr>
          <a:xfrm>
            <a:off x="323528" y="1059582"/>
            <a:ext cx="7886700" cy="3262312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Úvodní studie proveditelnosti </a:t>
            </a:r>
          </a:p>
          <a:p>
            <a:pPr marL="685800" lvl="1" indent="-342900"/>
            <a:r>
              <a:rPr lang="cs-CZ" dirty="0" smtClean="0"/>
              <a:t>Informační základna studie proveditelnosti</a:t>
            </a:r>
          </a:p>
          <a:p>
            <a:pPr marL="685800" lvl="1" indent="-342900"/>
            <a:r>
              <a:rPr lang="cs-CZ" dirty="0" smtClean="0"/>
              <a:t>Nepředvídatelné vlivy působící na přesnost informační základny</a:t>
            </a:r>
          </a:p>
          <a:p>
            <a:pPr marL="685800" lvl="1" indent="-342900"/>
            <a:r>
              <a:rPr lang="cs-CZ" dirty="0" smtClean="0"/>
              <a:t>Náklady na vypracování studie proveditelnosti</a:t>
            </a:r>
          </a:p>
          <a:p>
            <a:pPr marL="685800" lvl="1" indent="-342900"/>
            <a:r>
              <a:rPr lang="cs-CZ" dirty="0" smtClean="0"/>
              <a:t>Cíle, strategie a historie projektu</a:t>
            </a:r>
          </a:p>
          <a:p>
            <a:pPr marL="685800" lvl="1" indent="-342900"/>
            <a:r>
              <a:rPr lang="cs-CZ" dirty="0" smtClean="0"/>
              <a:t>Marketingová strategie</a:t>
            </a:r>
          </a:p>
          <a:p>
            <a:pPr marL="685800" lvl="1" indent="-342900"/>
            <a:r>
              <a:rPr lang="cs-CZ" dirty="0" smtClean="0"/>
              <a:t>Kapacita, výkony, výstupy</a:t>
            </a:r>
          </a:p>
          <a:p>
            <a:pPr marL="685800" lvl="1" indent="-342900"/>
            <a:r>
              <a:rPr lang="cs-CZ" dirty="0" smtClean="0"/>
              <a:t>Technické řešení projektu</a:t>
            </a:r>
          </a:p>
          <a:p>
            <a:pPr marL="685800" lvl="1" indent="-342900"/>
            <a:r>
              <a:rPr lang="cs-CZ" dirty="0" smtClean="0"/>
              <a:t>Struktura pracovních sil</a:t>
            </a:r>
          </a:p>
          <a:p>
            <a:r>
              <a:rPr lang="cs-CZ" dirty="0" smtClean="0"/>
              <a:t>Základy studie proveditelnosti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64758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Organizace a řízení provozu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987574"/>
            <a:ext cx="7886700" cy="3440112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Je úzce spojeno s technickým řešením projektu</a:t>
            </a:r>
          </a:p>
          <a:p>
            <a:r>
              <a:rPr lang="cs-CZ" dirty="0" smtClean="0"/>
              <a:t>Souvisí s typem zadaného projektu</a:t>
            </a:r>
          </a:p>
          <a:p>
            <a:r>
              <a:rPr lang="cs-CZ" dirty="0" smtClean="0"/>
              <a:t>Například projekty zaměřené na hospodářská střediska</a:t>
            </a:r>
          </a:p>
          <a:p>
            <a:pPr lvl="1"/>
            <a:r>
              <a:rPr lang="cs-CZ" dirty="0" smtClean="0"/>
              <a:t>Mohou se rozdělovat např. na středisko výrobní, administrativně-právní nebo středisko služeb</a:t>
            </a:r>
          </a:p>
          <a:p>
            <a:r>
              <a:rPr lang="cs-CZ" dirty="0" smtClean="0"/>
              <a:t>Projekty zaměřené na služby v neziskovém sektoru </a:t>
            </a:r>
          </a:p>
          <a:p>
            <a:pPr lvl="1"/>
            <a:r>
              <a:rPr lang="cs-CZ" dirty="0" smtClean="0"/>
              <a:t>je vhodné rozdělit formou nákladových středisek</a:t>
            </a:r>
          </a:p>
          <a:p>
            <a:r>
              <a:rPr lang="cs-CZ" dirty="0" smtClean="0"/>
              <a:t>Ve většině případů není jednoduché organizační strukturu efektivně navrhnout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0482332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Lokalita a pozemek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987574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400" dirty="0" smtClean="0"/>
              <a:t>Je součástí každého projektu</a:t>
            </a:r>
          </a:p>
          <a:p>
            <a:r>
              <a:rPr lang="cs-CZ" sz="2400" dirty="0" smtClean="0"/>
              <a:t>Souvisí s výběrem vhodného umístění projektu</a:t>
            </a:r>
          </a:p>
          <a:p>
            <a:r>
              <a:rPr lang="cs-CZ" sz="2400" dirty="0" smtClean="0"/>
              <a:t>Je dobré učit hned několik vyhovujících alternativ a vybrat tu nejvhodnější</a:t>
            </a:r>
          </a:p>
          <a:p>
            <a:r>
              <a:rPr lang="cs-CZ" sz="2400" dirty="0" smtClean="0"/>
              <a:t>Odůvodnění volby lokality a pozemku</a:t>
            </a:r>
          </a:p>
          <a:p>
            <a:r>
              <a:rPr lang="cs-CZ" sz="2400" dirty="0" smtClean="0"/>
              <a:t>Odvíjí se od nastavených cílů a strategií</a:t>
            </a:r>
          </a:p>
          <a:p>
            <a:r>
              <a:rPr lang="cs-CZ" sz="2400" dirty="0" smtClean="0"/>
              <a:t>Na výběr lokality mají  vliv kalkulace nákladů</a:t>
            </a:r>
          </a:p>
          <a:p>
            <a:r>
              <a:rPr lang="cs-CZ" sz="2400" dirty="0" smtClean="0"/>
              <a:t>Je třeba vzít v úvahu případný negativní vliv projektu na životní prostředí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98811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Lokalita a pozemek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699542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200" dirty="0" smtClean="0"/>
              <a:t>Faktory ovlivňující volbu pozemku:</a:t>
            </a:r>
          </a:p>
          <a:p>
            <a:pPr lvl="1"/>
            <a:r>
              <a:rPr lang="cs-CZ" sz="2200" dirty="0" smtClean="0"/>
              <a:t>dostupnost, </a:t>
            </a:r>
          </a:p>
          <a:p>
            <a:pPr lvl="1"/>
            <a:r>
              <a:rPr lang="cs-CZ" sz="2200" dirty="0" smtClean="0"/>
              <a:t>možností dalšího rozvoje, </a:t>
            </a:r>
          </a:p>
          <a:p>
            <a:pPr lvl="1"/>
            <a:r>
              <a:rPr lang="cs-CZ" sz="2200" dirty="0" smtClean="0"/>
              <a:t>doprava, </a:t>
            </a:r>
          </a:p>
          <a:p>
            <a:pPr lvl="1"/>
            <a:r>
              <a:rPr lang="cs-CZ" sz="2200" dirty="0" smtClean="0"/>
              <a:t>technické sítě</a:t>
            </a:r>
          </a:p>
          <a:p>
            <a:pPr lvl="1"/>
            <a:r>
              <a:rPr lang="cs-CZ" sz="2200" dirty="0" smtClean="0"/>
              <a:t>postoj místních úřadů</a:t>
            </a:r>
          </a:p>
          <a:p>
            <a:pPr lvl="1"/>
            <a:r>
              <a:rPr lang="cs-CZ" sz="2200" dirty="0" smtClean="0"/>
              <a:t>životní prostředí</a:t>
            </a:r>
          </a:p>
          <a:p>
            <a:pPr lvl="1"/>
            <a:r>
              <a:rPr lang="cs-CZ" sz="2200" dirty="0" smtClean="0"/>
              <a:t>zdroje pracovních sil</a:t>
            </a:r>
          </a:p>
          <a:p>
            <a:r>
              <a:rPr lang="cs-CZ" sz="2200" dirty="0" smtClean="0"/>
              <a:t>Součástí výběru lokality a pozemku jsou i tabulky investičních a provozních nákladů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289382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Implementační plán projektu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771550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400" dirty="0" smtClean="0"/>
              <a:t>Slouží k časovému uspořádání projektu, k rozložení požadovaných zdrojů i nákladů</a:t>
            </a:r>
          </a:p>
          <a:p>
            <a:r>
              <a:rPr lang="cs-CZ" sz="2400" dirty="0" smtClean="0"/>
              <a:t>Zde se časově rozloží každá projektová činnost a navážou se na ní potřebné zdroje a náklady</a:t>
            </a:r>
          </a:p>
          <a:p>
            <a:r>
              <a:rPr lang="cs-CZ" sz="2400" dirty="0" smtClean="0"/>
              <a:t>Jsou zde posuzovány a rozloženy všechny varianty projektu</a:t>
            </a:r>
          </a:p>
          <a:p>
            <a:r>
              <a:rPr lang="cs-CZ" sz="2400" dirty="0" smtClean="0"/>
              <a:t>Kontrola plánovaných nákladů se skutečnými</a:t>
            </a:r>
          </a:p>
          <a:p>
            <a:r>
              <a:rPr lang="cs-CZ" sz="2400" i="1" dirty="0" smtClean="0"/>
              <a:t>„Jednoduše řečeno je implementační plán projektu takovou cestou k úspěšné realizaci projektu v investiční fázi a zároveň ukazuje, kdy bude potřeba využít požadované zdroje.“</a:t>
            </a:r>
            <a:endParaRPr 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15569960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Finanční a ekonomická analýza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771550"/>
            <a:ext cx="8568952" cy="3262312"/>
          </a:xfrm>
          <a:prstGeom prst="rect">
            <a:avLst/>
          </a:prstGeom>
        </p:spPr>
        <p:txBody>
          <a:bodyPr/>
          <a:lstStyle/>
          <a:p>
            <a:r>
              <a:rPr lang="cs-CZ" sz="2400" dirty="0" smtClean="0"/>
              <a:t>Je součástí každého projektu</a:t>
            </a:r>
          </a:p>
          <a:p>
            <a:r>
              <a:rPr lang="cs-CZ" sz="2400" b="1" dirty="0" smtClean="0"/>
              <a:t>Nelze jí vynechat ani u neziskových projektů!!!!</a:t>
            </a:r>
          </a:p>
          <a:p>
            <a:r>
              <a:rPr lang="cs-CZ" sz="2400" dirty="0" smtClean="0"/>
              <a:t>Analýza investorovi poskytuje představu o velikosti provozních a investičních nákladů a o časovém rozložení v rámci projektu</a:t>
            </a:r>
          </a:p>
          <a:p>
            <a:r>
              <a:rPr lang="cs-CZ" sz="2400" dirty="0" smtClean="0"/>
              <a:t>Investor se zjistí, jestli je schopný a ochotný pokrýt všechny požadované náklady</a:t>
            </a:r>
          </a:p>
          <a:p>
            <a:r>
              <a:rPr lang="cs-CZ" sz="2400" dirty="0" smtClean="0"/>
              <a:t>Investor zjistí životaschopnost projektu</a:t>
            </a:r>
          </a:p>
          <a:p>
            <a:r>
              <a:rPr lang="cs-CZ" sz="2400" dirty="0" smtClean="0"/>
              <a:t>Investiční náklady:</a:t>
            </a:r>
          </a:p>
          <a:p>
            <a:pPr lvl="1"/>
            <a:r>
              <a:rPr lang="cs-CZ" sz="2400" dirty="0" smtClean="0"/>
              <a:t>stálá aktiva a provozní kapitál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8291216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2391</TotalTime>
  <Words>531</Words>
  <Application>Microsoft Office PowerPoint</Application>
  <PresentationFormat>Předvádění na obrazovce (16:9)</PresentationFormat>
  <Paragraphs>163</Paragraphs>
  <Slides>17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SLU</vt:lpstr>
      <vt:lpstr>Název prezentace</vt:lpstr>
      <vt:lpstr>Prezentace aplikace PowerPoint</vt:lpstr>
      <vt:lpstr>Prezentace aplikace PowerPoint</vt:lpstr>
      <vt:lpstr>Opakování první části</vt:lpstr>
      <vt:lpstr>Organizace a řízení provozu</vt:lpstr>
      <vt:lpstr>Lokalita a pozemek</vt:lpstr>
      <vt:lpstr>Lokalita a pozemek</vt:lpstr>
      <vt:lpstr>Implementační plán projektu</vt:lpstr>
      <vt:lpstr>Finanční a ekonomická analýza</vt:lpstr>
      <vt:lpstr>Finanční a ekonomická analýza</vt:lpstr>
      <vt:lpstr>Studie proveditelnosti</vt:lpstr>
      <vt:lpstr>Účel a zadání studie</vt:lpstr>
      <vt:lpstr>Obsah studie proveditelnosti </vt:lpstr>
      <vt:lpstr>Obsah studie proveditelnosti </vt:lpstr>
      <vt:lpstr>Souhrnný přehled výsledků studie</vt:lpstr>
      <vt:lpstr>Souhrnný přehled výsledků studie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Sebestova</cp:lastModifiedBy>
  <cp:revision>57</cp:revision>
  <cp:lastPrinted>2018-03-27T09:30:31Z</cp:lastPrinted>
  <dcterms:created xsi:type="dcterms:W3CDTF">2016-07-06T15:42:34Z</dcterms:created>
  <dcterms:modified xsi:type="dcterms:W3CDTF">2019-02-28T10:42:23Z</dcterms:modified>
</cp:coreProperties>
</file>