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9" r:id="rId3"/>
    <p:sldId id="258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281" r:id="rId23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57" autoAdjust="0"/>
  </p:normalViewPr>
  <p:slideViewPr>
    <p:cSldViewPr>
      <p:cViewPr>
        <p:scale>
          <a:sx n="123" d="100"/>
          <a:sy n="123" d="100"/>
        </p:scale>
        <p:origin x="-7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28.2.2019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28.2.2019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google.com/url?sa=i&amp;rct=j&amp;q=&amp;esrc=s&amp;source=images&amp;cd=&amp;cad=rja&amp;uact=8&amp;ved=2ahUKEwjNu_avsfLfAhUEDCwKHRzxCOwQjRx6BAgBEAU&amp;url=https://www.upgreat.de/themen/personalmanagement/&amp;psig=AOvVaw0kN3OiKVPVM_EvJwTbD28I&amp;ust=154773096287093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duo.cz/budujte-uspesnou-karieru-v-jakemkoli-veku?utm_campaign=2016-10-04-age-management-budujte-uspesnou-karieru-v-jakemkoli-veku&amp;utm_medium=email&amp;utm_source=seduo.cz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om/url?sa=i&amp;rct=j&amp;q=&amp;esrc=s&amp;source=images&amp;cd=&amp;ved=2ahUKEwiH6q6GsvLfAhVJiiwKHUW6CdQQjRx6BAgBEAU&amp;url=https://www.simcoach.de/de/aktuelles/blog/710-konflikten-im-team-dauerhaft-begegnen&amp;psig=AOvVaw0cN6wgGzDFJKXW486W_wKs&amp;ust=154773116686915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google.com/url?sa=i&amp;rct=j&amp;q=&amp;esrc=s&amp;source=images&amp;cd=&amp;ved=2ahUKEwj6kJuQsvLfAhUE_ywKHY89AuIQjRx6BAgBEAU&amp;url=https://www.h-mat.cz/principy/spoluprace&amp;psig=AOvVaw2JEhwf3YEtBQtBSULVbezH&amp;ust=154773118646759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oogle.com/url?sa=i&amp;rct=j&amp;q=&amp;esrc=s&amp;source=images&amp;cd=&amp;cad=rja&amp;uact=8&amp;ved=2ahUKEwiAnqCX3vDfAhWP66QKHZzFCAgQjRx6BAgBEAU&amp;url=http://izitra.info/index.php/78-i-kategorie/308-mezigeneracni-solidarita-zacina-v-rodine&amp;psig=AOvVaw3yEAvasHgul-EB04vQupO-&amp;ust=154767428910261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MANAŽERSKÉ DOVEDNOSTI V MEZIGENERAČNÍM TÝMU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</a:t>
            </a:r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Dagmar Svobodová, Ph.D.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Zuzana Palová</a:t>
            </a:r>
            <a:endParaRPr lang="cs-CZ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Generační </a:t>
            </a:r>
            <a:r>
              <a:rPr lang="cs-CZ" dirty="0" err="1" smtClean="0"/>
              <a:t>diverzita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Generační </a:t>
            </a:r>
            <a:r>
              <a:rPr lang="cs-CZ" dirty="0" err="1" smtClean="0"/>
              <a:t>diverzita</a:t>
            </a:r>
            <a:r>
              <a:rPr lang="cs-CZ" dirty="0" smtClean="0"/>
              <a:t> je v současné době velmi častým jevem v týmové práci. </a:t>
            </a:r>
          </a:p>
          <a:p>
            <a:r>
              <a:rPr lang="cs-CZ" dirty="0" smtClean="0"/>
              <a:t>Podle sociologických a demografických průzkumů je možné lidskou populaci v období od 40. let minulého století až po současnost dělit do šesti generací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2884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Baby </a:t>
            </a:r>
            <a:r>
              <a:rPr lang="cs-CZ" dirty="0" err="1" smtClean="0"/>
              <a:t>boomers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11560" y="987574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dirty="0" smtClean="0"/>
              <a:t>Pro lidi narozené v tomto období je charakteristická vysoká míra individualismu, egocentričnosti a soutěživosti (</a:t>
            </a:r>
            <a:r>
              <a:rPr lang="cs-CZ" sz="2000" dirty="0" err="1" smtClean="0"/>
              <a:t>Tolbize</a:t>
            </a:r>
            <a:r>
              <a:rPr lang="cs-CZ" sz="2000" dirty="0" smtClean="0"/>
              <a:t>, 2008). </a:t>
            </a:r>
          </a:p>
          <a:p>
            <a:r>
              <a:rPr lang="cs-CZ" sz="2000" dirty="0" smtClean="0"/>
              <a:t>„</a:t>
            </a:r>
            <a:r>
              <a:rPr lang="cs-CZ" sz="2000" i="1" dirty="0" smtClean="0"/>
              <a:t>Život je práce</a:t>
            </a:r>
            <a:r>
              <a:rPr lang="cs-CZ" sz="2000" dirty="0" smtClean="0"/>
              <a:t>“</a:t>
            </a:r>
          </a:p>
          <a:p>
            <a:r>
              <a:rPr lang="cs-CZ" sz="2000" dirty="0" smtClean="0"/>
              <a:t>Tato generace považuje za zásadní: „</a:t>
            </a:r>
            <a:r>
              <a:rPr lang="cs-CZ" sz="2000" i="1" dirty="0" smtClean="0"/>
              <a:t>svědomitost, pracovitost, píli </a:t>
            </a:r>
            <a:br>
              <a:rPr lang="cs-CZ" sz="2000" i="1" dirty="0" smtClean="0"/>
            </a:br>
            <a:r>
              <a:rPr lang="cs-CZ" sz="2000" i="1" dirty="0" smtClean="0"/>
              <a:t>a sebeobětování a započala trend workoholismus“</a:t>
            </a:r>
            <a:r>
              <a:rPr lang="cs-CZ" sz="2000" dirty="0" smtClean="0"/>
              <a:t> (</a:t>
            </a:r>
            <a:r>
              <a:rPr lang="cs-CZ" sz="2000" dirty="0" err="1" smtClean="0"/>
              <a:t>Bursh</a:t>
            </a:r>
            <a:r>
              <a:rPr lang="cs-CZ" sz="2000" dirty="0" smtClean="0"/>
              <a:t>, 2014.) </a:t>
            </a:r>
          </a:p>
          <a:p>
            <a:r>
              <a:rPr lang="cs-CZ" sz="2000" dirty="0" smtClean="0"/>
              <a:t>Právě kvůli vysokému pracovnímu nasazení potřebuje tato generace </a:t>
            </a:r>
            <a:br>
              <a:rPr lang="cs-CZ" sz="2000" dirty="0" smtClean="0"/>
            </a:br>
            <a:r>
              <a:rPr lang="cs-CZ" sz="2000" dirty="0" smtClean="0"/>
              <a:t>i nějaké osobní uspokojení, které jí poskytuje práce, a to ve smyslu sounáležitosti a propojení.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87404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Generace 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Na rozdíl od baby </a:t>
            </a:r>
            <a:r>
              <a:rPr lang="cs-CZ" dirty="0" err="1" smtClean="0"/>
              <a:t>boommers</a:t>
            </a:r>
            <a:r>
              <a:rPr lang="cs-CZ" dirty="0" smtClean="0"/>
              <a:t>, pro kterou byl hnacím motorem pracovní úspěch, kterému se podřizoval jejich osobní život, má generace X jiné uspořádání hodnot. </a:t>
            </a:r>
          </a:p>
          <a:p>
            <a:r>
              <a:rPr lang="cs-CZ" dirty="0" smtClean="0"/>
              <a:t>Rovnováha mezi osobním a pracovním životem, kdy rodina je na prvním místě. </a:t>
            </a:r>
          </a:p>
          <a:p>
            <a:r>
              <a:rPr lang="cs-CZ" dirty="0" smtClean="0"/>
              <a:t>„</a:t>
            </a:r>
            <a:r>
              <a:rPr lang="cs-CZ" i="1" dirty="0" smtClean="0"/>
              <a:t>Pracujeme, abychom žili</a:t>
            </a:r>
            <a:r>
              <a:rPr lang="cs-CZ" dirty="0" smtClean="0"/>
              <a:t>!“</a:t>
            </a:r>
          </a:p>
          <a:p>
            <a:r>
              <a:rPr lang="cs-CZ" dirty="0" smtClean="0"/>
              <a:t>Tato generace je podnikavá a ochotná přijímat riziko, rychle se rozhoduje a vyhledává nové příležitosti.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8432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Generace 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Nejvíce charakteristické pro tuto generaci je jejich technická zdatnost </a:t>
            </a:r>
            <a:br>
              <a:rPr lang="cs-CZ" dirty="0" smtClean="0"/>
            </a:br>
            <a:r>
              <a:rPr lang="cs-CZ" dirty="0" smtClean="0"/>
              <a:t>a technologická závislost. </a:t>
            </a:r>
          </a:p>
          <a:p>
            <a:r>
              <a:rPr lang="cs-CZ" dirty="0" smtClean="0"/>
              <a:t>Je schopna využívat velké množství zdrojů a při řešení problémů filtrovat podstatné informace, které vedou k řešení problému.</a:t>
            </a:r>
          </a:p>
          <a:p>
            <a:r>
              <a:rPr lang="cs-CZ" dirty="0" smtClean="0"/>
              <a:t>„</a:t>
            </a:r>
            <a:r>
              <a:rPr lang="cs-CZ" i="1" dirty="0" smtClean="0"/>
              <a:t>Digitální generace</a:t>
            </a:r>
            <a:r>
              <a:rPr lang="cs-CZ" dirty="0" smtClean="0"/>
              <a:t>“. </a:t>
            </a:r>
          </a:p>
          <a:p>
            <a:r>
              <a:rPr lang="cs-CZ" dirty="0" smtClean="0"/>
              <a:t>Vzdělání považuje za klíč k úspěchu a chce se vzdělávat celoživotně. </a:t>
            </a:r>
          </a:p>
          <a:p>
            <a:r>
              <a:rPr lang="cs-CZ" dirty="0" smtClean="0"/>
              <a:t>Potřebuje každodenní zpětnou vazbu, kdy pochvalu popřípadě odměnu očekává bezprostředně po odvedeném výkonu.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455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Generace 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83568" y="1347614"/>
            <a:ext cx="7886700" cy="3262312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Tato generace vyrůstala v odlišném konceptu rodiny, než ve kterém byly vychovány generace předchozí. </a:t>
            </a:r>
          </a:p>
          <a:p>
            <a:r>
              <a:rPr lang="cs-CZ" dirty="0" smtClean="0"/>
              <a:t>Tato generace je považována za technologicky nejgramotnější generaci, a to z důvodu toho, že technologii vnímá jako něco co zde bylo a jejich používání je pro ni zcela intuitivní a přirozené. </a:t>
            </a:r>
          </a:p>
          <a:p>
            <a:r>
              <a:rPr lang="cs-CZ" dirty="0" smtClean="0"/>
              <a:t>Tato generace se již nechce učit veškerá data zpaměti, a to především z důvodu jejich okamžité dostupnosti.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8244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Generace alfa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203598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800" dirty="0" smtClean="0"/>
              <a:t>Generace Alfa má už od raného dětství díky internetu snadný přístup k širokému spektru informací. </a:t>
            </a:r>
          </a:p>
          <a:p>
            <a:r>
              <a:rPr lang="cs-CZ" sz="2800" dirty="0" smtClean="0"/>
              <a:t>Bude vyrůstat v době stárnoucí populace a bude o ni pečovat. </a:t>
            </a:r>
          </a:p>
          <a:p>
            <a:r>
              <a:rPr lang="cs-CZ" sz="2800" dirty="0" smtClean="0"/>
              <a:t>Očekává se její vyšší míra vzdělanosti, protože s učením skončí později než generace předchozí.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30463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Generační rozdíly při práci v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Generace X preferuje neformálnost a rovnováhu mezi prací a osobním životem. </a:t>
            </a:r>
          </a:p>
          <a:p>
            <a:pPr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Mladší lidé ke své práci a jednání nevyžadují osobní kontakt, což vede ke zvýšení flexibility při výkonu práce.</a:t>
            </a:r>
          </a:p>
          <a:p>
            <a:pPr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Starší pracovníci hodnotí množství času, které stráví v práci, kdežto mladší pracovníci se zaměřují na kvalitu vykonané práce, oproti tomu, kolik času se tomu věnují.</a:t>
            </a:r>
          </a:p>
        </p:txBody>
      </p:sp>
    </p:spTree>
    <p:extLst>
      <p:ext uri="{BB962C8B-B14F-4D97-AF65-F5344CB8AC3E}">
        <p14:creationId xmlns:p14="http://schemas.microsoft.com/office/powerpoint/2010/main" val="1990566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184576" cy="507703"/>
          </a:xfrm>
        </p:spPr>
        <p:txBody>
          <a:bodyPr/>
          <a:lstStyle/>
          <a:p>
            <a:r>
              <a:rPr lang="cs-CZ" dirty="0" smtClean="0"/>
              <a:t>Generační rozdíly při práci v týmu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886700" cy="3262312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2800" dirty="0" smtClean="0"/>
              <a:t>Mladí pracovníci považují za problém, pokud ve své kariéře nedosahují takového kariérního postupu, jaký by si představovali, a to proto, že na těchto místech stále setrvávají starší </a:t>
            </a:r>
            <a:r>
              <a:rPr lang="cs-CZ" sz="2800" dirty="0" smtClean="0"/>
              <a:t>pracovníci.</a:t>
            </a:r>
          </a:p>
          <a:p>
            <a:pPr algn="just"/>
            <a:r>
              <a:rPr lang="cs-CZ" sz="2800" dirty="0" smtClean="0"/>
              <a:t>Starší </a:t>
            </a:r>
            <a:r>
              <a:rPr lang="cs-CZ" sz="2800" dirty="0" smtClean="0"/>
              <a:t>zaměstnanci preferují jistotu a stabilitu v jednom zaměstnání. V nárocích na mzdu jsou realističtější.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481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Mezigenerační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203598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stárnutí, hodnot a aspirací,</a:t>
            </a:r>
          </a:p>
          <a:p>
            <a:r>
              <a:rPr lang="cs-CZ" dirty="0" smtClean="0"/>
              <a:t>o světě, lidech, historii, sociálních událostech nebo</a:t>
            </a:r>
          </a:p>
          <a:p>
            <a:r>
              <a:rPr lang="cs-CZ" dirty="0" smtClean="0"/>
              <a:t>sdílejí své zkušenosti a rozvíjejí akademické znalosti.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6934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Age</a:t>
            </a:r>
            <a:r>
              <a:rPr lang="cs-CZ" dirty="0" smtClean="0"/>
              <a:t> management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cs-CZ" dirty="0" err="1" smtClean="0"/>
              <a:t>Age</a:t>
            </a:r>
            <a:r>
              <a:rPr lang="cs-CZ" dirty="0" smtClean="0"/>
              <a:t> management představuje komplexní nástroj řízení organice, který zohledňuje věk, schopnosti a potenciál všech zaměstnanců. 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3074" name="Picture 2" descr="Related imag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9872" y="3075806"/>
            <a:ext cx="4286250" cy="15144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29974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>
                <a:solidFill>
                  <a:schemeClr val="bg1"/>
                </a:solidFill>
              </a:rPr>
              <a:t>Úvod do práce </a:t>
            </a:r>
            <a:br>
              <a:rPr lang="cs-CZ" sz="3000" b="1" dirty="0">
                <a:solidFill>
                  <a:schemeClr val="bg1"/>
                </a:solidFill>
              </a:rPr>
            </a:br>
            <a:r>
              <a:rPr lang="cs-CZ" sz="3000" b="1" dirty="0">
                <a:solidFill>
                  <a:schemeClr val="bg1"/>
                </a:solidFill>
              </a:rPr>
              <a:t>v mezigeneračním týmu – Mezigenerační konflikty a spolupráce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 jsou mezigenerační konflikty?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Jak vypadá mezigenerační spolupráce?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 je to Age management?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Profesní </a:t>
            </a:r>
            <a:r>
              <a:rPr lang="cs-CZ" dirty="0" err="1" smtClean="0"/>
              <a:t>seniorita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800" dirty="0" smtClean="0"/>
              <a:t>Program Profesní </a:t>
            </a:r>
            <a:r>
              <a:rPr lang="cs-CZ" sz="2800" dirty="0" err="1" smtClean="0"/>
              <a:t>seniorita</a:t>
            </a:r>
            <a:r>
              <a:rPr lang="cs-CZ" sz="2800" dirty="0" smtClean="0"/>
              <a:t> v rámci on-line kurzu „Budujte úspěšnou kariéru v jakémkoli věku“</a:t>
            </a:r>
          </a:p>
          <a:p>
            <a:r>
              <a:rPr lang="cs-CZ" sz="2800" dirty="0" smtClean="0">
                <a:hlinkClick r:id="rId2"/>
              </a:rPr>
              <a:t>https://www.seduo.cz/budujte-uspesnou-karieru-v-jakemkoli-veku?utm_campaign=2016-10-04-age-management-budujte-uspesnou-karieru-v-jakemkoli-veku&amp;utm_medium=email&amp;utm_source=seduo.cz</a:t>
            </a:r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47438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Příklady mezigenerační spolupráce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Ježíškova vnoučata </a:t>
            </a:r>
          </a:p>
          <a:p>
            <a:r>
              <a:rPr lang="cs-CZ" dirty="0" smtClean="0"/>
              <a:t>Špatná mezigenerační spolupráce</a:t>
            </a:r>
          </a:p>
          <a:p>
            <a:r>
              <a:rPr lang="cs-CZ" dirty="0" smtClean="0"/>
              <a:t>Poznáváme společně</a:t>
            </a:r>
          </a:p>
          <a:p>
            <a:r>
              <a:rPr lang="cs-CZ" dirty="0" smtClean="0"/>
              <a:t>Mezigenerační bydlení - Archa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6849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1467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Problémy mezigeneračních konfliktů většinou vznikají v důsledku předpojatosti rozdílných generací vůči sobě navzájem a trvání na nejrůznějších, byť </a:t>
            </a:r>
            <a:b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i nepravdivých klišé.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Mezigenerační spolupráce je velmi široké téma, které zasahuje mnoho aktivit napříč společností. Samotná mezigenerační spolupráce závisí především na dobré komunikaci mezi jednotlivými generacemi. 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Znalost generační diverzity je nezbytná pro tvorbu mezigeneračních týmů.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Age management pracuje s budováním diverzity pracovních týmů, kdy se jednotlivé generace mohou od sebe navzájem učit a dosahovat tak lepších výsledků.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Úvod do práce </a:t>
            </a:r>
            <a:b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v mezigeneračním týmu – Mezigenerační konflikty a spolupráce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Cílem přednášky je seznámit studenty s mezigeneračními konflikty a </a:t>
            </a:r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spoluprací.</a:t>
            </a:r>
            <a:endParaRPr lang="cs-CZ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Mezigenerační konflikty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4294967295"/>
          </p:nvPr>
        </p:nvSpPr>
        <p:spPr>
          <a:xfrm>
            <a:off x="539552" y="987574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dirty="0" smtClean="0"/>
              <a:t>Problémy mezigeneračních konfliktů většinou vznikají v důsledku předpojatosti rozdílných generací vůči sobě navzájem a trvání na nejrůznějších, byť i nepravdivých klišé. </a:t>
            </a:r>
          </a:p>
          <a:p>
            <a:r>
              <a:rPr lang="cs-CZ" sz="2000" dirty="0" smtClean="0"/>
              <a:t>Většina mezigeneračních konfliktů vychází z pokřiveného názoru </a:t>
            </a:r>
            <a:br>
              <a:rPr lang="cs-CZ" sz="2000" dirty="0" smtClean="0"/>
            </a:br>
            <a:r>
              <a:rPr lang="cs-CZ" sz="2000" dirty="0" smtClean="0"/>
              <a:t>a předpojatých představ o jiných generacích, především se jedná </a:t>
            </a:r>
            <a:br>
              <a:rPr lang="cs-CZ" sz="2000" dirty="0" smtClean="0"/>
            </a:br>
            <a:r>
              <a:rPr lang="cs-CZ" sz="2000" dirty="0" smtClean="0"/>
              <a:t>o povýšení těchto představ na jedinou pravdu. </a:t>
            </a:r>
          </a:p>
          <a:p>
            <a:r>
              <a:rPr lang="cs-CZ" sz="2000" dirty="0" smtClean="0"/>
              <a:t>Přístupy ke konfliktům jsou různé, může se jednat o psychologický, hodnotový, zájmový, postojový atd.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42288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roviny konfliktu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010523"/>
            <a:ext cx="7886700" cy="3440112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r>
              <a:rPr lang="cs-CZ" b="1" i="1" dirty="0" smtClean="0"/>
              <a:t>Porozumění konfliktu</a:t>
            </a:r>
            <a:endParaRPr lang="cs-CZ" dirty="0" smtClean="0"/>
          </a:p>
          <a:p>
            <a:pPr lvl="1"/>
            <a:r>
              <a:rPr lang="cs-CZ" dirty="0" smtClean="0"/>
              <a:t>definice konfliktu,</a:t>
            </a:r>
          </a:p>
          <a:p>
            <a:pPr lvl="1"/>
            <a:r>
              <a:rPr lang="cs-CZ" dirty="0" smtClean="0"/>
              <a:t>postoje ke konfliktu,</a:t>
            </a:r>
          </a:p>
          <a:p>
            <a:pPr lvl="1"/>
            <a:r>
              <a:rPr lang="cs-CZ" dirty="0" smtClean="0"/>
              <a:t>cyklus konfliktu,</a:t>
            </a:r>
          </a:p>
          <a:p>
            <a:pPr lvl="1"/>
            <a:r>
              <a:rPr lang="cs-CZ" dirty="0" smtClean="0"/>
              <a:t>typy konfliktů.</a:t>
            </a:r>
          </a:p>
          <a:p>
            <a:r>
              <a:rPr lang="cs-CZ" b="1" i="1" dirty="0" smtClean="0"/>
              <a:t>Vyhrocení konfliktu</a:t>
            </a:r>
            <a:r>
              <a:rPr lang="cs-CZ" dirty="0" smtClean="0"/>
              <a:t> zodpovídá:</a:t>
            </a:r>
          </a:p>
          <a:p>
            <a:pPr lvl="1"/>
            <a:r>
              <a:rPr lang="cs-CZ" dirty="0" smtClean="0"/>
              <a:t>příčiny konfliktů,</a:t>
            </a:r>
          </a:p>
          <a:p>
            <a:pPr lvl="1"/>
            <a:r>
              <a:rPr lang="cs-CZ" dirty="0" smtClean="0"/>
              <a:t>druhy konfliktů,</a:t>
            </a:r>
          </a:p>
          <a:p>
            <a:pPr lvl="1"/>
            <a:r>
              <a:rPr lang="cs-CZ" dirty="0" smtClean="0"/>
              <a:t>prolomení konfliktů.</a:t>
            </a:r>
          </a:p>
          <a:p>
            <a:endParaRPr lang="cs-CZ" dirty="0" smtClean="0"/>
          </a:p>
        </p:txBody>
      </p:sp>
      <p:pic>
        <p:nvPicPr>
          <p:cNvPr id="15362" name="Picture 2" descr="Image result for konflikt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69005" y="1423273"/>
            <a:ext cx="5229225" cy="26146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68326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roviny konfliktu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b="1" i="1" dirty="0" smtClean="0"/>
              <a:t>Přístupy ke konfliktu</a:t>
            </a:r>
            <a:r>
              <a:rPr lang="cs-CZ" sz="2400" dirty="0" smtClean="0"/>
              <a:t>, kam patří:</a:t>
            </a:r>
          </a:p>
          <a:p>
            <a:pPr lvl="1"/>
            <a:r>
              <a:rPr lang="cs-CZ" sz="2400" dirty="0" smtClean="0"/>
              <a:t>únik,</a:t>
            </a:r>
          </a:p>
          <a:p>
            <a:pPr lvl="1"/>
            <a:r>
              <a:rPr lang="cs-CZ" sz="2400" dirty="0" smtClean="0"/>
              <a:t>přizpůsobení,</a:t>
            </a:r>
          </a:p>
          <a:p>
            <a:pPr lvl="1"/>
            <a:r>
              <a:rPr lang="cs-CZ" sz="2400" dirty="0" smtClean="0"/>
              <a:t>konfrontace,</a:t>
            </a:r>
          </a:p>
          <a:p>
            <a:pPr lvl="1"/>
            <a:r>
              <a:rPr lang="cs-CZ" sz="2400" dirty="0" smtClean="0"/>
              <a:t>souboj.</a:t>
            </a:r>
          </a:p>
          <a:p>
            <a:r>
              <a:rPr lang="cs-CZ" sz="2400" b="1" i="1" dirty="0" smtClean="0"/>
              <a:t>Řešení konfliktu</a:t>
            </a:r>
            <a:r>
              <a:rPr lang="cs-CZ" sz="2400" dirty="0" smtClean="0"/>
              <a:t>, zahrnuje situace:</a:t>
            </a:r>
          </a:p>
          <a:p>
            <a:pPr lvl="1"/>
            <a:r>
              <a:rPr lang="cs-CZ" sz="2400" dirty="0" smtClean="0"/>
              <a:t>řešení problému,</a:t>
            </a:r>
          </a:p>
          <a:p>
            <a:pPr lvl="1"/>
            <a:r>
              <a:rPr lang="cs-CZ" sz="2400" dirty="0" smtClean="0"/>
              <a:t>kompromis,</a:t>
            </a:r>
          </a:p>
          <a:p>
            <a:pPr lvl="1"/>
            <a:r>
              <a:rPr lang="cs-CZ" sz="2400" dirty="0" smtClean="0"/>
              <a:t>dohoda.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0313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Mezigenerační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987574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800" dirty="0" smtClean="0"/>
              <a:t>Mezigenerační spolupráce je velmi široké téma, které zasahuje mnoho aktivit napříč společností. </a:t>
            </a:r>
          </a:p>
          <a:p>
            <a:r>
              <a:rPr lang="cs-CZ" sz="2800" dirty="0" smtClean="0"/>
              <a:t>Dobrá komunikace mezi jednotlivými generacemi má pozitivní dopad nejen na kvalitu rodinného života, ale je také velmi přínosná především v sociálních a zdravotních službách.</a:t>
            </a:r>
            <a:endParaRPr lang="cs-CZ" sz="2800" dirty="0"/>
          </a:p>
        </p:txBody>
      </p:sp>
      <p:pic>
        <p:nvPicPr>
          <p:cNvPr id="14338" name="Picture 2" descr="Image result for spoluprác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8184" y="2850967"/>
            <a:ext cx="2593181" cy="2143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61602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20680" cy="507703"/>
          </a:xfrm>
        </p:spPr>
        <p:txBody>
          <a:bodyPr/>
          <a:lstStyle/>
          <a:p>
            <a:r>
              <a:rPr lang="cs-CZ" dirty="0" smtClean="0"/>
              <a:t>Spolupráce v mezigeneračním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8208912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 smtClean="0"/>
              <a:t>V tomto pojetí dochází k týmovému učení (</a:t>
            </a:r>
            <a:r>
              <a:rPr lang="cs-CZ" sz="2400" dirty="0" err="1" smtClean="0"/>
              <a:t>Janišová</a:t>
            </a:r>
            <a:r>
              <a:rPr lang="cs-CZ" sz="2400" dirty="0" smtClean="0"/>
              <a:t> a Křivánek, 2013), které nám pomáhá odpovědět na otázky typu:</a:t>
            </a:r>
          </a:p>
          <a:p>
            <a:pPr lvl="1"/>
            <a:r>
              <a:rPr lang="cs-CZ" sz="2400" dirty="0" smtClean="0"/>
              <a:t>Jsou v našem týmu rozdíly a konflikty řešeny otevřeně?</a:t>
            </a:r>
          </a:p>
          <a:p>
            <a:pPr lvl="1"/>
            <a:r>
              <a:rPr lang="cs-CZ" sz="2400" dirty="0" smtClean="0"/>
              <a:t>Povzbuzujeme členy týmu k aktivní účasti a vyjadřování názorů? </a:t>
            </a:r>
          </a:p>
          <a:p>
            <a:pPr lvl="1"/>
            <a:r>
              <a:rPr lang="cs-CZ" sz="2400" dirty="0" smtClean="0"/>
              <a:t>Navrhují členové týmu sami návrhy na řešení, anebo čekají na názory lídra či ostatních?</a:t>
            </a:r>
          </a:p>
          <a:p>
            <a:pPr lvl="1"/>
            <a:r>
              <a:rPr lang="cs-CZ" sz="2400" dirty="0" smtClean="0"/>
              <a:t>Když tým přijímá řešení, vytváří pocit rovnosti a přátelskou atmosféru pro všechny členy?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11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Mezigenerační solidarita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Jak ji uplatnit v týmu?</a:t>
            </a:r>
            <a:endParaRPr lang="cs-CZ" dirty="0"/>
          </a:p>
        </p:txBody>
      </p:sp>
      <p:pic>
        <p:nvPicPr>
          <p:cNvPr id="12290" name="Picture 2" descr="Image result for co je mezigenerační solidarita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19085" y="1429327"/>
            <a:ext cx="3807619" cy="25217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193220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2326</TotalTime>
  <Words>521</Words>
  <Application>Microsoft Office PowerPoint</Application>
  <PresentationFormat>Předvádění na obrazovce (16:9)</PresentationFormat>
  <Paragraphs>118</Paragraphs>
  <Slides>22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SLU</vt:lpstr>
      <vt:lpstr>Název prezentace</vt:lpstr>
      <vt:lpstr>Prezentace aplikace PowerPoint</vt:lpstr>
      <vt:lpstr>Prezentace aplikace PowerPoint</vt:lpstr>
      <vt:lpstr>Mezigenerační konflikty</vt:lpstr>
      <vt:lpstr>Základní roviny konfliktu</vt:lpstr>
      <vt:lpstr>Základní roviny konfliktu II</vt:lpstr>
      <vt:lpstr>Mezigenerační spolupráce</vt:lpstr>
      <vt:lpstr>Spolupráce v mezigeneračním týmu</vt:lpstr>
      <vt:lpstr>Mezigenerační solidarita</vt:lpstr>
      <vt:lpstr>Generační diverzita</vt:lpstr>
      <vt:lpstr>Baby boomers</vt:lpstr>
      <vt:lpstr>Generace X</vt:lpstr>
      <vt:lpstr>Generace Y</vt:lpstr>
      <vt:lpstr>Generace Z</vt:lpstr>
      <vt:lpstr>Generace alfa</vt:lpstr>
      <vt:lpstr>Generační rozdíly při práci v týmu</vt:lpstr>
      <vt:lpstr>Generační rozdíly při práci v týmu II</vt:lpstr>
      <vt:lpstr>Mezigenerační učení</vt:lpstr>
      <vt:lpstr>Age management</vt:lpstr>
      <vt:lpstr>Profesní seniorita</vt:lpstr>
      <vt:lpstr>Příklady mezigenerační spolupráce komunikace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Sebestova</cp:lastModifiedBy>
  <cp:revision>50</cp:revision>
  <cp:lastPrinted>2018-03-27T09:30:31Z</cp:lastPrinted>
  <dcterms:created xsi:type="dcterms:W3CDTF">2016-07-06T15:42:34Z</dcterms:created>
  <dcterms:modified xsi:type="dcterms:W3CDTF">2019-02-28T09:34:13Z</dcterms:modified>
</cp:coreProperties>
</file>