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9" r:id="rId3"/>
    <p:sldId id="258"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81" r:id="rId22"/>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Styl Středně sytá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Světlý sty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107" d="100"/>
          <a:sy n="107" d="100"/>
        </p:scale>
        <p:origin x="114" y="5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28.02.2019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95181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28.02.2019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28.02.2019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19092228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sz="2000" b="1" dirty="0">
                <a:ln w="0"/>
                <a:solidFill>
                  <a:schemeClr val="bg1"/>
                </a:solidFill>
                <a:effectLst>
                  <a:outerShdw blurRad="38100" dist="19050" dir="2700000" algn="tl" rotWithShape="0">
                    <a:schemeClr val="dk1">
                      <a:alpha val="40000"/>
                    </a:schemeClr>
                  </a:outerShdw>
                </a:effectLst>
              </a:rPr>
              <a:t>MANAŽERSKÉ DOVEDNOSTI V MEZIGENERAČNÍM TÝMU</a:t>
            </a: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Mgr. Dagmar Svobodová, Ph.D.</a:t>
            </a:r>
          </a:p>
          <a:p>
            <a:pPr algn="ctr"/>
            <a:r>
              <a:rPr lang="cs-CZ" b="1" dirty="0">
                <a:ln w="0"/>
                <a:solidFill>
                  <a:schemeClr val="bg1"/>
                </a:solidFill>
                <a:effectLst>
                  <a:outerShdw blurRad="38100" dist="19050" dir="2700000" algn="tl" rotWithShape="0">
                    <a:schemeClr val="dk1">
                      <a:alpha val="40000"/>
                    </a:schemeClr>
                  </a:outerShdw>
                </a:effectLst>
              </a:rPr>
              <a:t>Ing. Zuzana Palová</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8F66E1-4719-4265-ADDA-B1885EEEE63D}"/>
              </a:ext>
            </a:extLst>
          </p:cNvPr>
          <p:cNvSpPr>
            <a:spLocks noGrp="1"/>
          </p:cNvSpPr>
          <p:nvPr>
            <p:ph type="title"/>
          </p:nvPr>
        </p:nvSpPr>
        <p:spPr/>
        <p:txBody>
          <a:bodyPr/>
          <a:lstStyle/>
          <a:p>
            <a:r>
              <a:rPr lang="cs-CZ" b="1" cap="small" dirty="0"/>
              <a:t>části modelu 2</a:t>
            </a:r>
            <a:br>
              <a:rPr lang="cs-CZ" b="1" cap="small" dirty="0"/>
            </a:br>
            <a:endParaRPr lang="cs-CZ" dirty="0"/>
          </a:p>
        </p:txBody>
      </p:sp>
      <p:sp>
        <p:nvSpPr>
          <p:cNvPr id="3" name="Obdélník 2">
            <a:extLst>
              <a:ext uri="{FF2B5EF4-FFF2-40B4-BE49-F238E27FC236}">
                <a16:creationId xmlns:a16="http://schemas.microsoft.com/office/drawing/2014/main" id="{555BEA7D-2425-44AF-AAC8-00CA726402BA}"/>
              </a:ext>
            </a:extLst>
          </p:cNvPr>
          <p:cNvSpPr/>
          <p:nvPr/>
        </p:nvSpPr>
        <p:spPr>
          <a:xfrm>
            <a:off x="251520" y="843558"/>
            <a:ext cx="7920880" cy="3878626"/>
          </a:xfrm>
          <a:prstGeom prst="rect">
            <a:avLst/>
          </a:prstGeom>
        </p:spPr>
        <p:txBody>
          <a:bodyPr wrap="square">
            <a:spAutoFit/>
          </a:bodyPr>
          <a:lstStyle/>
          <a:p>
            <a:pPr indent="180340"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Unikátní nabídka hodnoty (2).</a:t>
            </a:r>
            <a:r>
              <a:rPr lang="cs-CZ" dirty="0">
                <a:latin typeface="Times New Roman" panose="02020603050405020304" pitchFamily="18" charset="0"/>
                <a:ea typeface="Calibri" panose="020F0502020204030204" pitchFamily="34" charset="0"/>
                <a:cs typeface="Times New Roman" panose="02020603050405020304" pitchFamily="18" charset="0"/>
              </a:rPr>
              <a:t> Nachází se v srdci modelu </a:t>
            </a:r>
            <a:r>
              <a:rPr lang="cs-CZ" dirty="0" err="1">
                <a:latin typeface="Times New Roman" panose="02020603050405020304" pitchFamily="18" charset="0"/>
                <a:ea typeface="Calibri" panose="020F0502020204030204" pitchFamily="34" charset="0"/>
                <a:cs typeface="Times New Roman" panose="02020603050405020304" pitchFamily="18" charset="0"/>
              </a:rPr>
              <a:t>Lean</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Canvas</a:t>
            </a:r>
            <a:r>
              <a:rPr lang="cs-CZ" dirty="0">
                <a:latin typeface="Times New Roman" panose="02020603050405020304" pitchFamily="18" charset="0"/>
                <a:ea typeface="Calibri" panose="020F0502020204030204" pitchFamily="34" charset="0"/>
                <a:cs typeface="Times New Roman" panose="02020603050405020304" pitchFamily="18" charset="0"/>
              </a:rPr>
              <a:t>. Jedná se o jednu z nejdůležitějších částí na plátně a také nejtěžší, jak potom vyplnit vztahy na pravé straně plána. Unikátní hodnotu je těžké popsat, protože musíte znát podstatu svého produktu, který se bude hodit do úvodu Vaší prezentace či webu. Navíc vaše hodnota musí naprosto odlišná a na první pohled zjistitelná. </a:t>
            </a:r>
          </a:p>
          <a:p>
            <a:pPr indent="180340"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Řešení</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b="1" dirty="0">
                <a:latin typeface="Times New Roman" panose="02020603050405020304" pitchFamily="18" charset="0"/>
                <a:ea typeface="Calibri" panose="020F0502020204030204" pitchFamily="34" charset="0"/>
                <a:cs typeface="Times New Roman" panose="02020603050405020304" pitchFamily="18" charset="0"/>
              </a:rPr>
              <a:t>(3).</a:t>
            </a:r>
            <a:r>
              <a:rPr lang="cs-CZ" dirty="0">
                <a:latin typeface="Times New Roman" panose="02020603050405020304" pitchFamily="18" charset="0"/>
                <a:ea typeface="Calibri" panose="020F0502020204030204" pitchFamily="34" charset="0"/>
                <a:cs typeface="Times New Roman" panose="02020603050405020304" pitchFamily="18" charset="0"/>
              </a:rPr>
              <a:t>  Po předchozích krocích jste připraveni připravit možnosti řešení. Jelikož vše, co máte, jsou jen nevyzkoušené hypotézy, nedoporučujeme, abyste do plátna dali přesný popis. Spíše navrhněte klíčové slovo a myšlenku dál rozvíjejte v rámci týmu. Pro definici jedinečné hodnoty napište si </a:t>
            </a:r>
            <a:r>
              <a:rPr lang="cs-CZ" b="1" dirty="0">
                <a:latin typeface="Times New Roman" panose="02020603050405020304" pitchFamily="18" charset="0"/>
                <a:ea typeface="Calibri" panose="020F0502020204030204" pitchFamily="34" charset="0"/>
                <a:cs typeface="Times New Roman" panose="02020603050405020304" pitchFamily="18" charset="0"/>
              </a:rPr>
              <a:t>pětihvězdičkové hodnocení vašeho produktu</a:t>
            </a:r>
            <a:r>
              <a:rPr lang="cs-CZ" dirty="0">
                <a:latin typeface="Times New Roman" panose="02020603050405020304" pitchFamily="18" charset="0"/>
                <a:ea typeface="Calibri" panose="020F0502020204030204" pitchFamily="34" charset="0"/>
                <a:cs typeface="Times New Roman" panose="02020603050405020304" pitchFamily="18" charset="0"/>
              </a:rPr>
              <a:t> tak, jak by ho napsal maximálně spokojený zákazník (3b).</a:t>
            </a:r>
          </a:p>
        </p:txBody>
      </p:sp>
    </p:spTree>
    <p:extLst>
      <p:ext uri="{BB962C8B-B14F-4D97-AF65-F5344CB8AC3E}">
        <p14:creationId xmlns:p14="http://schemas.microsoft.com/office/powerpoint/2010/main" val="451267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8F66E1-4719-4265-ADDA-B1885EEEE63D}"/>
              </a:ext>
            </a:extLst>
          </p:cNvPr>
          <p:cNvSpPr>
            <a:spLocks noGrp="1"/>
          </p:cNvSpPr>
          <p:nvPr>
            <p:ph type="title"/>
          </p:nvPr>
        </p:nvSpPr>
        <p:spPr/>
        <p:txBody>
          <a:bodyPr/>
          <a:lstStyle/>
          <a:p>
            <a:r>
              <a:rPr lang="cs-CZ" b="1" cap="small" dirty="0"/>
              <a:t>části modelu 4</a:t>
            </a:r>
            <a:br>
              <a:rPr lang="cs-CZ" b="1" cap="small" dirty="0"/>
            </a:br>
            <a:endParaRPr lang="cs-CZ" dirty="0"/>
          </a:p>
        </p:txBody>
      </p:sp>
      <p:sp>
        <p:nvSpPr>
          <p:cNvPr id="3" name="Obdélník 2">
            <a:extLst>
              <a:ext uri="{FF2B5EF4-FFF2-40B4-BE49-F238E27FC236}">
                <a16:creationId xmlns:a16="http://schemas.microsoft.com/office/drawing/2014/main" id="{0B5AC32E-B23D-4891-A286-4C375D700D31}"/>
              </a:ext>
            </a:extLst>
          </p:cNvPr>
          <p:cNvSpPr/>
          <p:nvPr/>
        </p:nvSpPr>
        <p:spPr>
          <a:xfrm>
            <a:off x="323528" y="1131590"/>
            <a:ext cx="8208912" cy="3139321"/>
          </a:xfrm>
          <a:prstGeom prst="rect">
            <a:avLst/>
          </a:prstGeom>
        </p:spPr>
        <p:txBody>
          <a:bodyPr wrap="square">
            <a:spAutoFit/>
          </a:bodyPr>
          <a:lstStyle/>
          <a:p>
            <a:r>
              <a:rPr lang="cs-CZ" b="1" dirty="0"/>
              <a:t>Indikátory (6).  </a:t>
            </a:r>
            <a:r>
              <a:rPr lang="cs-CZ" dirty="0"/>
              <a:t>Stačí definovat jednu nebo dvě klíčové aktivity, o kterých si myslíte, že budou řídit používání vašeho produktu. Může to být počet uživatelů, počet referencí apod. </a:t>
            </a:r>
          </a:p>
          <a:p>
            <a:endParaRPr lang="cs-CZ" dirty="0"/>
          </a:p>
          <a:p>
            <a:r>
              <a:rPr lang="cs-CZ" b="1" dirty="0"/>
              <a:t>Neférová výhoda (7). </a:t>
            </a:r>
            <a:r>
              <a:rPr lang="cs-CZ" dirty="0"/>
              <a:t>Toto je většinou nejtěžší část, která se vyplňuje, proto se nechává naposled. Mělo by to být něco, co nelze snadno kopírovat nebo koupit. Pouze čas pro-zradí, zda se tato „výhoda“ ukázala být tou pravou. Může to být třeba unikátní recept, který nikdo jiný nemá, nebo výhradní distribuce nějaké technologie či suroviny. Neférovou výhodou může být také fakt, že dodáváte do firmy, jejíž generální ředitel je váš bratranec. Měli byste však zároveň přemýšlet nad tím, jak si tuto výhodu udržet do budoucna.</a:t>
            </a:r>
          </a:p>
        </p:txBody>
      </p:sp>
    </p:spTree>
    <p:extLst>
      <p:ext uri="{BB962C8B-B14F-4D97-AF65-F5344CB8AC3E}">
        <p14:creationId xmlns:p14="http://schemas.microsoft.com/office/powerpoint/2010/main" val="2011176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8F66E1-4719-4265-ADDA-B1885EEEE63D}"/>
              </a:ext>
            </a:extLst>
          </p:cNvPr>
          <p:cNvSpPr>
            <a:spLocks noGrp="1"/>
          </p:cNvSpPr>
          <p:nvPr>
            <p:ph type="title"/>
          </p:nvPr>
        </p:nvSpPr>
        <p:spPr/>
        <p:txBody>
          <a:bodyPr/>
          <a:lstStyle/>
          <a:p>
            <a:r>
              <a:rPr lang="cs-CZ" b="1" cap="small" dirty="0"/>
              <a:t>části </a:t>
            </a:r>
            <a:r>
              <a:rPr lang="cs-CZ" b="1" cap="small" dirty="0" err="1"/>
              <a:t>modelu:Jak</a:t>
            </a:r>
            <a:r>
              <a:rPr lang="cs-CZ" b="1" cap="small" dirty="0"/>
              <a:t> začít</a:t>
            </a:r>
            <a:br>
              <a:rPr lang="cs-CZ" b="1" cap="small" dirty="0"/>
            </a:br>
            <a:endParaRPr lang="cs-CZ" dirty="0"/>
          </a:p>
        </p:txBody>
      </p:sp>
      <p:sp>
        <p:nvSpPr>
          <p:cNvPr id="3" name="Obdélník 2">
            <a:extLst>
              <a:ext uri="{FF2B5EF4-FFF2-40B4-BE49-F238E27FC236}">
                <a16:creationId xmlns:a16="http://schemas.microsoft.com/office/drawing/2014/main" id="{0C3F9D6A-9FEA-448A-B72D-7BAE5584F5AD}"/>
              </a:ext>
            </a:extLst>
          </p:cNvPr>
          <p:cNvSpPr/>
          <p:nvPr/>
        </p:nvSpPr>
        <p:spPr>
          <a:xfrm>
            <a:off x="253480" y="843558"/>
            <a:ext cx="7560840" cy="3570849"/>
          </a:xfrm>
          <a:prstGeom prst="rect">
            <a:avLst/>
          </a:prstGeom>
        </p:spPr>
        <p:txBody>
          <a:bodyPr wrap="square">
            <a:spAutoFit/>
          </a:bodyPr>
          <a:lstStyle/>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Vyberte zákaznické segmenty, které nejvíce potřebují Váš produkt. Cílem je mít jeden nebo více řešení pro problémy, které jste našli. </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Vytvořte jednoduché cesty k zákazníkům.  Pokud máte snadnější cestu k jednomu segmentu zákazníků než ostatní, zvažte to jako nefér výhodu. Nezaručuje to, že se neobjeví problém, ale můžete rychleji ukázat své řešení. </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Vyberte segment zákazníků, který Vám umožní maximalizovat cenu. Čím více si můžete účtovat, tím méně zákazníků potřebujete k dosažení bodu zvratu, kdy výnosy pokryjí veškeré náklady.</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 Vyberte si zákazníky, kteří představují dostatečně velký trh, aby byli pro Vás dostatečným odrazovým můstkem. </a:t>
            </a:r>
          </a:p>
        </p:txBody>
      </p:sp>
    </p:spTree>
    <p:extLst>
      <p:ext uri="{BB962C8B-B14F-4D97-AF65-F5344CB8AC3E}">
        <p14:creationId xmlns:p14="http://schemas.microsoft.com/office/powerpoint/2010/main" val="3985433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8F66E1-4719-4265-ADDA-B1885EEEE63D}"/>
              </a:ext>
            </a:extLst>
          </p:cNvPr>
          <p:cNvSpPr>
            <a:spLocks noGrp="1"/>
          </p:cNvSpPr>
          <p:nvPr>
            <p:ph type="title"/>
          </p:nvPr>
        </p:nvSpPr>
        <p:spPr/>
        <p:txBody>
          <a:bodyPr/>
          <a:lstStyle/>
          <a:p>
            <a:r>
              <a:rPr lang="cs-CZ" b="1" cap="small" dirty="0"/>
              <a:t>části modelu 3</a:t>
            </a:r>
            <a:br>
              <a:rPr lang="cs-CZ" b="1" cap="small" dirty="0"/>
            </a:br>
            <a:endParaRPr lang="cs-CZ" dirty="0"/>
          </a:p>
        </p:txBody>
      </p:sp>
      <p:sp>
        <p:nvSpPr>
          <p:cNvPr id="3" name="Obdélník 2">
            <a:extLst>
              <a:ext uri="{FF2B5EF4-FFF2-40B4-BE49-F238E27FC236}">
                <a16:creationId xmlns:a16="http://schemas.microsoft.com/office/drawing/2014/main" id="{7C626687-724D-442C-A6CE-98DC3D17C023}"/>
              </a:ext>
            </a:extLst>
          </p:cNvPr>
          <p:cNvSpPr/>
          <p:nvPr/>
        </p:nvSpPr>
        <p:spPr>
          <a:xfrm>
            <a:off x="899592" y="987574"/>
            <a:ext cx="6606480" cy="3724738"/>
          </a:xfrm>
          <a:prstGeom prst="rect">
            <a:avLst/>
          </a:prstGeom>
        </p:spPr>
        <p:txBody>
          <a:bodyPr wrap="square">
            <a:spAutoFit/>
          </a:bodyPr>
          <a:lstStyle/>
          <a:p>
            <a:pPr indent="180340"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Cesty k zákazníkům (4).</a:t>
            </a:r>
            <a:r>
              <a:rPr lang="cs-CZ" dirty="0">
                <a:latin typeface="Times New Roman" panose="02020603050405020304" pitchFamily="18" charset="0"/>
                <a:ea typeface="Calibri" panose="020F0502020204030204" pitchFamily="34" charset="0"/>
                <a:cs typeface="Times New Roman" panose="02020603050405020304" pitchFamily="18" charset="0"/>
              </a:rPr>
              <a:t> Je dobré, že tento model Vás nutí přemýšlet nad otázkou, jak se Váš produkt či služba k zákazníkovi dostane, poměrně brzy. Bohužel zatím nemáte hotový reálný produkt ani projekt, proto by řešení nemělo přesáhnout Vaše možnosti v rámci řešení problému (3). </a:t>
            </a:r>
          </a:p>
          <a:p>
            <a:pPr>
              <a:lnSpc>
                <a:spcPct val="115000"/>
              </a:lnSpc>
              <a:spcAft>
                <a:spcPts val="1000"/>
              </a:spcAft>
            </a:pPr>
            <a:r>
              <a:rPr lang="cs-CZ" b="1" dirty="0">
                <a:latin typeface="Times New Roman" panose="02020603050405020304" pitchFamily="18" charset="0"/>
                <a:ea typeface="Calibri" panose="020F0502020204030204" pitchFamily="34" charset="0"/>
                <a:cs typeface="Times New Roman" panose="02020603050405020304" pitchFamily="18" charset="0"/>
              </a:rPr>
              <a:t>Cenový model a struktura nákladů (5).</a:t>
            </a:r>
            <a:r>
              <a:rPr lang="cs-CZ" dirty="0">
                <a:latin typeface="Times New Roman" panose="02020603050405020304" pitchFamily="18" charset="0"/>
                <a:ea typeface="Calibri" panose="020F0502020204030204" pitchFamily="34" charset="0"/>
                <a:cs typeface="Times New Roman" panose="02020603050405020304" pitchFamily="18" charset="0"/>
              </a:rPr>
              <a:t>  Mnoho začínajících podnikatelů se rozhodne odložit "cenovou otázku", protože ne vždy je jejich produkt zcela připraven. Pokud jste byli schopni definovat unikání nabídku, pak je to hodnota, za kterou by měl být ochoten zákazník platit. To, co účtujete za váš produkt, je zároveň jedno z nejvíce komplikovaných a nejdůležitějších věcí.</a:t>
            </a:r>
          </a:p>
        </p:txBody>
      </p:sp>
    </p:spTree>
    <p:extLst>
      <p:ext uri="{BB962C8B-B14F-4D97-AF65-F5344CB8AC3E}">
        <p14:creationId xmlns:p14="http://schemas.microsoft.com/office/powerpoint/2010/main" val="237326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20215E-1826-448B-AC11-FAC27EF19F39}"/>
              </a:ext>
            </a:extLst>
          </p:cNvPr>
          <p:cNvSpPr>
            <a:spLocks noGrp="1"/>
          </p:cNvSpPr>
          <p:nvPr>
            <p:ph type="title"/>
          </p:nvPr>
        </p:nvSpPr>
        <p:spPr/>
        <p:txBody>
          <a:bodyPr/>
          <a:lstStyle/>
          <a:p>
            <a:r>
              <a:rPr lang="cs-CZ" dirty="0"/>
              <a:t>Srovnání </a:t>
            </a:r>
            <a:r>
              <a:rPr lang="cs-CZ" dirty="0" err="1"/>
              <a:t>Canvas</a:t>
            </a:r>
            <a:r>
              <a:rPr lang="cs-CZ" dirty="0"/>
              <a:t> a </a:t>
            </a:r>
            <a:r>
              <a:rPr lang="cs-CZ" dirty="0" err="1"/>
              <a:t>Lean</a:t>
            </a:r>
            <a:r>
              <a:rPr lang="cs-CZ" dirty="0"/>
              <a:t> </a:t>
            </a:r>
            <a:r>
              <a:rPr lang="cs-CZ" dirty="0" err="1"/>
              <a:t>Canvas</a:t>
            </a:r>
            <a:endParaRPr lang="cs-CZ" dirty="0"/>
          </a:p>
        </p:txBody>
      </p:sp>
      <p:graphicFrame>
        <p:nvGraphicFramePr>
          <p:cNvPr id="3" name="Tabulka 2">
            <a:extLst>
              <a:ext uri="{FF2B5EF4-FFF2-40B4-BE49-F238E27FC236}">
                <a16:creationId xmlns:a16="http://schemas.microsoft.com/office/drawing/2014/main" id="{2857D5F7-2865-46DB-9C68-92CBEF6DF334}"/>
              </a:ext>
            </a:extLst>
          </p:cNvPr>
          <p:cNvGraphicFramePr>
            <a:graphicFrameLocks noGrp="1"/>
          </p:cNvGraphicFramePr>
          <p:nvPr>
            <p:extLst>
              <p:ext uri="{D42A27DB-BD31-4B8C-83A1-F6EECF244321}">
                <p14:modId xmlns:p14="http://schemas.microsoft.com/office/powerpoint/2010/main" val="1091011835"/>
              </p:ext>
            </p:extLst>
          </p:nvPr>
        </p:nvGraphicFramePr>
        <p:xfrm>
          <a:off x="251520" y="771550"/>
          <a:ext cx="8064897" cy="4048887"/>
        </p:xfrm>
        <a:graphic>
          <a:graphicData uri="http://schemas.openxmlformats.org/drawingml/2006/table">
            <a:tbl>
              <a:tblPr>
                <a:tableStyleId>{5C22544A-7EE6-4342-B048-85BDC9FD1C3A}</a:tableStyleId>
              </a:tblPr>
              <a:tblGrid>
                <a:gridCol w="2688299">
                  <a:extLst>
                    <a:ext uri="{9D8B030D-6E8A-4147-A177-3AD203B41FA5}">
                      <a16:colId xmlns:a16="http://schemas.microsoft.com/office/drawing/2014/main" val="580988883"/>
                    </a:ext>
                  </a:extLst>
                </a:gridCol>
                <a:gridCol w="2688299">
                  <a:extLst>
                    <a:ext uri="{9D8B030D-6E8A-4147-A177-3AD203B41FA5}">
                      <a16:colId xmlns:a16="http://schemas.microsoft.com/office/drawing/2014/main" val="2916528908"/>
                    </a:ext>
                  </a:extLst>
                </a:gridCol>
                <a:gridCol w="2688299">
                  <a:extLst>
                    <a:ext uri="{9D8B030D-6E8A-4147-A177-3AD203B41FA5}">
                      <a16:colId xmlns:a16="http://schemas.microsoft.com/office/drawing/2014/main" val="1552209502"/>
                    </a:ext>
                  </a:extLst>
                </a:gridCol>
              </a:tblGrid>
              <a:tr h="193799">
                <a:tc>
                  <a:txBody>
                    <a:bodyPr/>
                    <a:lstStyle/>
                    <a:p>
                      <a:pPr algn="just">
                        <a:lnSpc>
                          <a:spcPct val="115000"/>
                        </a:lnSpc>
                        <a:spcAft>
                          <a:spcPts val="0"/>
                        </a:spcAft>
                      </a:pPr>
                      <a:r>
                        <a:rPr lang="cs-CZ" sz="1600" spc="-30" dirty="0">
                          <a:effectLst/>
                        </a:rPr>
                        <a:t>Prvky </a:t>
                      </a:r>
                      <a:endParaRPr lang="cs-CZ" sz="16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a:effectLst/>
                        </a:rPr>
                        <a:t>Business model Canvas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a:effectLst/>
                        </a:rPr>
                        <a:t>Lean Model Canvas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138552"/>
                  </a:ext>
                </a:extLst>
              </a:tr>
              <a:tr h="193799">
                <a:tc>
                  <a:txBody>
                    <a:bodyPr/>
                    <a:lstStyle/>
                    <a:p>
                      <a:pPr algn="just">
                        <a:lnSpc>
                          <a:spcPct val="115000"/>
                        </a:lnSpc>
                        <a:spcAft>
                          <a:spcPts val="0"/>
                        </a:spcAft>
                      </a:pPr>
                      <a:r>
                        <a:rPr lang="cs-CZ" sz="1600" spc="-30">
                          <a:effectLst/>
                        </a:rPr>
                        <a:t>Cíl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a:effectLst/>
                        </a:rPr>
                        <a:t>Nové a existující podnikání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a:effectLst/>
                        </a:rPr>
                        <a:t>Převážně Start-up projekty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9847245"/>
                  </a:ext>
                </a:extLst>
              </a:tr>
              <a:tr h="193799">
                <a:tc>
                  <a:txBody>
                    <a:bodyPr/>
                    <a:lstStyle/>
                    <a:p>
                      <a:pPr algn="just">
                        <a:lnSpc>
                          <a:spcPct val="115000"/>
                        </a:lnSpc>
                        <a:spcAft>
                          <a:spcPts val="0"/>
                        </a:spcAft>
                      </a:pPr>
                      <a:r>
                        <a:rPr lang="cs-CZ" sz="1600" spc="-30" dirty="0">
                          <a:effectLst/>
                        </a:rPr>
                        <a:t>Zaměření </a:t>
                      </a:r>
                      <a:endParaRPr lang="cs-CZ" sz="16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a:effectLst/>
                        </a:rPr>
                        <a:t>Zákazníci, Investoři, Podnikatelé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a:effectLst/>
                        </a:rPr>
                        <a:t>Pouze podnikatelé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2189972"/>
                  </a:ext>
                </a:extLst>
              </a:tr>
              <a:tr h="615132">
                <a:tc>
                  <a:txBody>
                    <a:bodyPr/>
                    <a:lstStyle/>
                    <a:p>
                      <a:pPr algn="just">
                        <a:lnSpc>
                          <a:spcPct val="115000"/>
                        </a:lnSpc>
                        <a:spcAft>
                          <a:spcPts val="0"/>
                        </a:spcAft>
                      </a:pPr>
                      <a:r>
                        <a:rPr lang="cs-CZ" sz="1600" spc="-30" dirty="0">
                          <a:effectLst/>
                        </a:rPr>
                        <a:t>Zákazníci </a:t>
                      </a:r>
                      <a:endParaRPr lang="cs-CZ" sz="16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dirty="0">
                          <a:effectLst/>
                        </a:rPr>
                        <a:t>Důraz na zákaznické segmenty, vztahy se zákazníky </a:t>
                      </a:r>
                      <a:endParaRPr lang="cs-CZ" sz="16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a:effectLst/>
                        </a:rPr>
                        <a:t>Vzhledem k zaměření na start-up projekty, nedává proto důraz na zákazníka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4005249"/>
                  </a:ext>
                </a:extLst>
              </a:tr>
              <a:tr h="615132">
                <a:tc>
                  <a:txBody>
                    <a:bodyPr/>
                    <a:lstStyle/>
                    <a:p>
                      <a:pPr algn="just">
                        <a:lnSpc>
                          <a:spcPct val="115000"/>
                        </a:lnSpc>
                        <a:spcAft>
                          <a:spcPts val="0"/>
                        </a:spcAft>
                      </a:pPr>
                      <a:r>
                        <a:rPr lang="cs-CZ" sz="1600" spc="-30">
                          <a:effectLst/>
                        </a:rPr>
                        <a:t>Přístup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dirty="0">
                          <a:effectLst/>
                        </a:rPr>
                        <a:t>Určuje infrastrukturu, zdroje financování a příjmů podnikání </a:t>
                      </a:r>
                      <a:endParaRPr lang="cs-CZ" sz="16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dirty="0">
                          <a:effectLst/>
                        </a:rPr>
                        <a:t>Začíná s problémem, navrhuje jeho řešení a s tím souvislé náklady a příjmy </a:t>
                      </a:r>
                      <a:endParaRPr lang="cs-CZ" sz="16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2199155"/>
                  </a:ext>
                </a:extLst>
              </a:tr>
              <a:tr h="615132">
                <a:tc>
                  <a:txBody>
                    <a:bodyPr/>
                    <a:lstStyle/>
                    <a:p>
                      <a:pPr algn="just">
                        <a:lnSpc>
                          <a:spcPct val="115000"/>
                        </a:lnSpc>
                        <a:spcAft>
                          <a:spcPts val="0"/>
                        </a:spcAft>
                      </a:pPr>
                      <a:r>
                        <a:rPr lang="cs-CZ" sz="1600" spc="-30">
                          <a:effectLst/>
                        </a:rPr>
                        <a:t>Konkurence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a:effectLst/>
                        </a:rPr>
                        <a:t>Zaměřuje se na hodnotovou propozici z hlediska kvality i kvantity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dirty="0">
                          <a:effectLst/>
                        </a:rPr>
                        <a:t>Hodnotí, zda-</a:t>
                      </a:r>
                      <a:r>
                        <a:rPr lang="cs-CZ" sz="1600" spc="-30" dirty="0" err="1">
                          <a:effectLst/>
                        </a:rPr>
                        <a:t>li</a:t>
                      </a:r>
                      <a:r>
                        <a:rPr lang="cs-CZ" sz="1600" spc="-30" dirty="0">
                          <a:effectLst/>
                        </a:rPr>
                        <a:t> existují nefér výhody oproti zbytku a jak je zpeněžit </a:t>
                      </a:r>
                      <a:endParaRPr lang="cs-CZ" sz="16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4704452"/>
                  </a:ext>
                </a:extLst>
              </a:tr>
              <a:tr h="404466">
                <a:tc>
                  <a:txBody>
                    <a:bodyPr/>
                    <a:lstStyle/>
                    <a:p>
                      <a:pPr algn="just">
                        <a:lnSpc>
                          <a:spcPct val="115000"/>
                        </a:lnSpc>
                        <a:spcAft>
                          <a:spcPts val="0"/>
                        </a:spcAft>
                      </a:pPr>
                      <a:r>
                        <a:rPr lang="cs-CZ" sz="1600" spc="-30">
                          <a:effectLst/>
                        </a:rPr>
                        <a:t>Aplikace: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a:effectLst/>
                        </a:rPr>
                        <a:t>Podporuje pochopení, kreativitu, diskuzi a konstruktivní analýzu </a:t>
                      </a:r>
                      <a:endParaRPr lang="cs-CZ" sz="16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cs-CZ" sz="1600" spc="-30" dirty="0">
                          <a:effectLst/>
                        </a:rPr>
                        <a:t>Představuje jednoduché řešení krok po kroku </a:t>
                      </a:r>
                      <a:endParaRPr lang="cs-CZ" sz="16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4836416"/>
                  </a:ext>
                </a:extLst>
              </a:tr>
            </a:tbl>
          </a:graphicData>
        </a:graphic>
      </p:graphicFrame>
    </p:spTree>
    <p:extLst>
      <p:ext uri="{BB962C8B-B14F-4D97-AF65-F5344CB8AC3E}">
        <p14:creationId xmlns:p14="http://schemas.microsoft.com/office/powerpoint/2010/main" val="126758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D8C3D-B089-488B-AAA4-0AFC533EAE1F}"/>
              </a:ext>
            </a:extLst>
          </p:cNvPr>
          <p:cNvSpPr>
            <a:spLocks noGrp="1"/>
          </p:cNvSpPr>
          <p:nvPr>
            <p:ph type="title"/>
          </p:nvPr>
        </p:nvSpPr>
        <p:spPr>
          <a:xfrm>
            <a:off x="251520" y="195486"/>
            <a:ext cx="6552728" cy="507703"/>
          </a:xfrm>
        </p:spPr>
        <p:txBody>
          <a:bodyPr/>
          <a:lstStyle/>
          <a:p>
            <a:r>
              <a:rPr lang="it-IT" dirty="0"/>
              <a:t>LEAN CANVAS PRO NEZISKOVOU SFÉRU</a:t>
            </a:r>
            <a:endParaRPr lang="cs-CZ" dirty="0"/>
          </a:p>
        </p:txBody>
      </p:sp>
      <p:pic>
        <p:nvPicPr>
          <p:cNvPr id="6" name="Obrázek 5">
            <a:extLst>
              <a:ext uri="{FF2B5EF4-FFF2-40B4-BE49-F238E27FC236}">
                <a16:creationId xmlns:a16="http://schemas.microsoft.com/office/drawing/2014/main" id="{876B1899-6D52-46F6-91B2-9D488B2BF8D1}"/>
              </a:ext>
            </a:extLst>
          </p:cNvPr>
          <p:cNvPicPr>
            <a:picLocks noChangeAspect="1"/>
          </p:cNvPicPr>
          <p:nvPr/>
        </p:nvPicPr>
        <p:blipFill rotWithShape="1">
          <a:blip r:embed="rId2"/>
          <a:srcRect l="27377" t="57000" r="23680" b="16400"/>
          <a:stretch/>
        </p:blipFill>
        <p:spPr>
          <a:xfrm>
            <a:off x="1547664" y="1563638"/>
            <a:ext cx="6624736" cy="2880320"/>
          </a:xfrm>
          <a:prstGeom prst="rect">
            <a:avLst/>
          </a:prstGeom>
        </p:spPr>
      </p:pic>
    </p:spTree>
    <p:extLst>
      <p:ext uri="{BB962C8B-B14F-4D97-AF65-F5344CB8AC3E}">
        <p14:creationId xmlns:p14="http://schemas.microsoft.com/office/powerpoint/2010/main" val="3809456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dirty="0"/>
              <a:t>Části modelu</a:t>
            </a:r>
          </a:p>
        </p:txBody>
      </p:sp>
      <p:sp>
        <p:nvSpPr>
          <p:cNvPr id="5" name="Obdélník 4">
            <a:extLst>
              <a:ext uri="{FF2B5EF4-FFF2-40B4-BE49-F238E27FC236}">
                <a16:creationId xmlns:a16="http://schemas.microsoft.com/office/drawing/2014/main" id="{BFF14B10-0DB3-4481-9648-EB4C0D4E14ED}"/>
              </a:ext>
            </a:extLst>
          </p:cNvPr>
          <p:cNvSpPr/>
          <p:nvPr/>
        </p:nvSpPr>
        <p:spPr>
          <a:xfrm>
            <a:off x="827584" y="987574"/>
            <a:ext cx="6606480" cy="3416320"/>
          </a:xfrm>
          <a:prstGeom prst="rect">
            <a:avLst/>
          </a:prstGeom>
        </p:spPr>
        <p:txBody>
          <a:bodyPr wrap="square">
            <a:spAutoFit/>
          </a:bodyPr>
          <a:lstStyle/>
          <a:p>
            <a:pPr marL="285750" indent="-285750">
              <a:buFont typeface="Arial" panose="020B0604020202020204" pitchFamily="34" charset="0"/>
              <a:buChar char="•"/>
            </a:pPr>
            <a:r>
              <a:rPr lang="cs-CZ" b="1" dirty="0"/>
              <a:t>Problém / Potřeba (1). </a:t>
            </a:r>
            <a:r>
              <a:rPr lang="cs-CZ" dirty="0"/>
              <a:t> Zjistěte, jaký problém má Váš zákazník a jak je dnes vnímá. Popište nejdříve 1 až 3 problémy, které zákazník potřebuje vyřešit. Mějte na paměti, že problém z pohledu zákazníka je nejprve nezávislý na jakémkoli Vašem řešení. Zákazníci se v první chvíli starají o své problémy, ne o vaše řešení. Je výhodou, když tyto alternativy nejsou zřejmé konkurentům. </a:t>
            </a:r>
          </a:p>
          <a:p>
            <a:pPr marL="285750" indent="-285750">
              <a:buFont typeface="Arial" panose="020B0604020202020204" pitchFamily="34" charset="0"/>
              <a:buChar char="•"/>
            </a:pPr>
            <a:r>
              <a:rPr lang="cs-CZ" b="1" dirty="0"/>
              <a:t>Řešení (2) </a:t>
            </a:r>
            <a:r>
              <a:rPr lang="cs-CZ" dirty="0"/>
              <a:t>Definujte minimální množinu prvků potřebných k vyřešení Vašich vytipovaných problémů. Každý z problémů popište a načrtněte, jak byste ho řešili. Tyto náčrtky budou tvořit základ pro Váš životaschopný produkt. Životaschopný produkt se v modelu považuje za nejmenší sadu funkcí, která Vám umožní začít učit se od zákazníků</a:t>
            </a:r>
          </a:p>
        </p:txBody>
      </p:sp>
    </p:spTree>
    <p:extLst>
      <p:ext uri="{BB962C8B-B14F-4D97-AF65-F5344CB8AC3E}">
        <p14:creationId xmlns:p14="http://schemas.microsoft.com/office/powerpoint/2010/main" val="2614807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dirty="0"/>
              <a:t>Části modelu 2</a:t>
            </a:r>
          </a:p>
        </p:txBody>
      </p:sp>
      <p:sp>
        <p:nvSpPr>
          <p:cNvPr id="3" name="Obdélník 2">
            <a:extLst>
              <a:ext uri="{FF2B5EF4-FFF2-40B4-BE49-F238E27FC236}">
                <a16:creationId xmlns:a16="http://schemas.microsoft.com/office/drawing/2014/main" id="{51264CC5-9C94-4379-ADBA-ED68E2BA43B1}"/>
              </a:ext>
            </a:extLst>
          </p:cNvPr>
          <p:cNvSpPr/>
          <p:nvPr/>
        </p:nvSpPr>
        <p:spPr>
          <a:xfrm>
            <a:off x="395536" y="915566"/>
            <a:ext cx="8136904" cy="3560077"/>
          </a:xfrm>
          <a:prstGeom prst="rect">
            <a:avLst/>
          </a:prstGeom>
        </p:spPr>
        <p:txBody>
          <a:bodyPr wrap="square">
            <a:spAutoFit/>
          </a:bodyPr>
          <a:lstStyle/>
          <a:p>
            <a:pPr indent="180340"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Jedinečná sociální hodnota Vaší nabídky (3).</a:t>
            </a:r>
            <a:r>
              <a:rPr lang="cs-CZ" dirty="0">
                <a:latin typeface="Times New Roman" panose="02020603050405020304" pitchFamily="18" charset="0"/>
                <a:ea typeface="Calibri" panose="020F0502020204030204" pitchFamily="34" charset="0"/>
                <a:cs typeface="Times New Roman" panose="02020603050405020304" pitchFamily="18" charset="0"/>
              </a:rPr>
              <a:t> Vymyslete jasnou zprávu, která uvádí Vaši nabídku a proč jste jiní. Cílem Vašeho jedinečného návrhu pro sociální hodnotu je uvést zákazníka do obrazu z Vaší perspektivy. Funguje to tak, jako nadpis na vstupní stránce. Dobře formulovaná jedinečnost uvízne zákazníkům v hlavě a je klíčem k odlišení se od ostatních. Někteří k tomu využívají příběhů, jak například řešení pomohlo s jejich problémem, např. vitamíny, zdravotní pomůcky apod.</a:t>
            </a:r>
          </a:p>
          <a:p>
            <a:pPr indent="180340"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Vztahy (4</a:t>
            </a:r>
            <a:r>
              <a:rPr lang="cs-CZ" dirty="0">
                <a:latin typeface="Times New Roman" panose="02020603050405020304" pitchFamily="18" charset="0"/>
                <a:ea typeface="Calibri" panose="020F0502020204030204" pitchFamily="34" charset="0"/>
                <a:cs typeface="Times New Roman" panose="02020603050405020304" pitchFamily="18" charset="0"/>
              </a:rPr>
              <a:t>) Určete si výchozí vztah, který očekáváte s Vašimi spolupracovníky a spoluvlastníky či podporovateli. Určete si, jak se každá skupina připojuje k Vašemu projektu či komunitě, jak finančně podporuje Vaše akce a projekty, jak Vás informuje či pomáhá Vám nabízet Vaše produkty a služby.  </a:t>
            </a:r>
          </a:p>
        </p:txBody>
      </p:sp>
    </p:spTree>
    <p:extLst>
      <p:ext uri="{BB962C8B-B14F-4D97-AF65-F5344CB8AC3E}">
        <p14:creationId xmlns:p14="http://schemas.microsoft.com/office/powerpoint/2010/main" val="135088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dirty="0"/>
              <a:t>Části modelu</a:t>
            </a:r>
          </a:p>
        </p:txBody>
      </p:sp>
      <p:sp>
        <p:nvSpPr>
          <p:cNvPr id="3" name="Obdélník 2">
            <a:extLst>
              <a:ext uri="{FF2B5EF4-FFF2-40B4-BE49-F238E27FC236}">
                <a16:creationId xmlns:a16="http://schemas.microsoft.com/office/drawing/2014/main" id="{74294C03-2C68-4E12-A9E8-DFE79612EBD0}"/>
              </a:ext>
            </a:extLst>
          </p:cNvPr>
          <p:cNvSpPr/>
          <p:nvPr/>
        </p:nvSpPr>
        <p:spPr>
          <a:xfrm>
            <a:off x="251520" y="843558"/>
            <a:ext cx="8208912" cy="4197175"/>
          </a:xfrm>
          <a:prstGeom prst="rect">
            <a:avLst/>
          </a:prstGeom>
        </p:spPr>
        <p:txBody>
          <a:bodyPr wrap="square">
            <a:spAutoFit/>
          </a:bodyPr>
          <a:lstStyle/>
          <a:p>
            <a:pPr indent="180340"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Spolutvůrci (5).</a:t>
            </a:r>
            <a:r>
              <a:rPr lang="cs-CZ" dirty="0">
                <a:latin typeface="Times New Roman" panose="02020603050405020304" pitchFamily="18" charset="0"/>
                <a:ea typeface="Calibri" panose="020F0502020204030204" pitchFamily="34" charset="0"/>
                <a:cs typeface="Times New Roman" panose="02020603050405020304" pitchFamily="18" charset="0"/>
              </a:rPr>
              <a:t> Definujte si první vlaštovky – nikoli hlavního spoluzakladatele. Prvky vašeho obchodního modelu se mohou velmi lišit v závislosti na zákaznickém segmentu.  I v neziskové sféře je třeba důrazně rozlišovat mezi zákazníky a uživateli. Zákazník je někdo, kdo platí za Vaši nabídku. Uživatel je někoho, kdo se ztotožňuje s produktem nebo službou zákazníka, ale nemusí za ni vždy platit. První vlaštovka je zákazník, kterého jste definovali pomocí specifických atributů a projekt na něj bude zaměřen. </a:t>
            </a:r>
          </a:p>
          <a:p>
            <a:pPr indent="180340"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Měřítka (6).</a:t>
            </a:r>
            <a:r>
              <a:rPr lang="cs-CZ" dirty="0">
                <a:latin typeface="Times New Roman" panose="02020603050405020304" pitchFamily="18" charset="0"/>
                <a:ea typeface="Calibri" panose="020F0502020204030204" pitchFamily="34" charset="0"/>
                <a:cs typeface="Times New Roman" panose="02020603050405020304" pitchFamily="18" charset="0"/>
              </a:rPr>
              <a:t> Určete klíčová čísla, která vám říkají, jak se Vám daří v čase. Klíčové metriky sledují, co dělá hodnotu a co je rozhodující při stanovování priorit na které akce byste se nejprve měli zaměřit. Klíčové hodnoty, na které se budete zaměřovat, se budou lišit podle stupně rozpracovanosti akce. Určete si 3-5 klíčových ukazatelů podle fáze vaší nabídky a akce, které použijete ke sledování těchto metrik. </a:t>
            </a:r>
          </a:p>
        </p:txBody>
      </p:sp>
    </p:spTree>
    <p:extLst>
      <p:ext uri="{BB962C8B-B14F-4D97-AF65-F5344CB8AC3E}">
        <p14:creationId xmlns:p14="http://schemas.microsoft.com/office/powerpoint/2010/main" val="853125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dirty="0"/>
              <a:t>Části modelu 3</a:t>
            </a:r>
          </a:p>
        </p:txBody>
      </p:sp>
      <p:sp>
        <p:nvSpPr>
          <p:cNvPr id="3" name="Obdélník 2">
            <a:extLst>
              <a:ext uri="{FF2B5EF4-FFF2-40B4-BE49-F238E27FC236}">
                <a16:creationId xmlns:a16="http://schemas.microsoft.com/office/drawing/2014/main" id="{CF90169D-67A3-48BA-AF31-11A0AFABDDAA}"/>
              </a:ext>
            </a:extLst>
          </p:cNvPr>
          <p:cNvSpPr/>
          <p:nvPr/>
        </p:nvSpPr>
        <p:spPr>
          <a:xfrm>
            <a:off x="899592" y="735859"/>
            <a:ext cx="6534472" cy="4096506"/>
          </a:xfrm>
          <a:prstGeom prst="rect">
            <a:avLst/>
          </a:prstGeom>
        </p:spPr>
        <p:txBody>
          <a:bodyPr wrap="square">
            <a:spAutoFit/>
          </a:bodyPr>
          <a:lstStyle/>
          <a:p>
            <a:pPr indent="180340"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Neférová výhoda (7)</a:t>
            </a:r>
            <a:r>
              <a:rPr lang="cs-CZ" dirty="0">
                <a:latin typeface="Times New Roman" panose="02020603050405020304" pitchFamily="18" charset="0"/>
                <a:ea typeface="Calibri" panose="020F0502020204030204" pitchFamily="34" charset="0"/>
                <a:cs typeface="Times New Roman" panose="02020603050405020304" pitchFamily="18" charset="0"/>
              </a:rPr>
              <a:t>. Určete svou překážku vstupu na trh. Obvykle se jedná o nejtěžší část, která se má vyplňovat, a proto zůstává jedna z posledních. Můžete zpočátku nechat toto políčko prázdné, ale musíte se k němu stejně nakonec vrátit. Položte si otázky: Máte nějaké stávající výhody? Jaké jsou některé výhody, které byste mohli vyvíjet v průběhu času?</a:t>
            </a:r>
          </a:p>
          <a:p>
            <a:r>
              <a:rPr lang="cs-CZ" b="1" dirty="0">
                <a:latin typeface="Times New Roman" panose="02020603050405020304" pitchFamily="18" charset="0"/>
                <a:ea typeface="Calibri" panose="020F0502020204030204" pitchFamily="34" charset="0"/>
              </a:rPr>
              <a:t>Struktura nákladů</a:t>
            </a:r>
            <a:r>
              <a:rPr lang="cs-CZ" dirty="0">
                <a:latin typeface="Times New Roman" panose="02020603050405020304" pitchFamily="18" charset="0"/>
                <a:ea typeface="Calibri" panose="020F0502020204030204" pitchFamily="34" charset="0"/>
              </a:rPr>
              <a:t> (8). Uveďte své fixní náklady a variabilní náklady. Uveďte i provozní náklady, které vzniknou při podávání nabídky trh. Je těžké přesně je vypočítat příliš daleko do budoucnosti, proto se zaměřte na přítomnost. Nezapomeňte zohlednit například náklady na rozhovory s cílovou skupinou. Pro výpočet budete muset sestavit rozpočet, který bude mít i výnosovou stranu a tím zjistíte, kdy se Vám náklady vrátí</a:t>
            </a:r>
            <a:endParaRPr lang="cs-CZ" dirty="0"/>
          </a:p>
        </p:txBody>
      </p:sp>
    </p:spTree>
    <p:extLst>
      <p:ext uri="{BB962C8B-B14F-4D97-AF65-F5344CB8AC3E}">
        <p14:creationId xmlns:p14="http://schemas.microsoft.com/office/powerpoint/2010/main" val="3746698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endParaRPr lang="pl-PL" sz="3000" b="1" dirty="0">
              <a:solidFill>
                <a:schemeClr val="bg1"/>
              </a:solidFill>
            </a:endParaRPr>
          </a:p>
          <a:p>
            <a:endParaRPr lang="pl-PL" sz="3000" b="1" dirty="0">
              <a:solidFill>
                <a:schemeClr val="bg1"/>
              </a:solidFill>
            </a:endParaRPr>
          </a:p>
          <a:p>
            <a:endParaRPr lang="pl-PL" sz="3000" b="1" dirty="0">
              <a:solidFill>
                <a:schemeClr val="bg1"/>
              </a:solidFill>
            </a:endParaRPr>
          </a:p>
          <a:p>
            <a:endParaRPr lang="pl-PL" sz="3000" b="1" dirty="0">
              <a:solidFill>
                <a:schemeClr val="bg1"/>
              </a:solidFill>
            </a:endParaRPr>
          </a:p>
          <a:p>
            <a:endParaRPr lang="pl-PL" sz="3000" b="1" dirty="0">
              <a:solidFill>
                <a:schemeClr val="bg1"/>
              </a:solidFill>
            </a:endParaRPr>
          </a:p>
          <a:p>
            <a:r>
              <a:rPr lang="sv-SE" sz="4200" b="1" dirty="0">
                <a:solidFill>
                  <a:schemeClr val="bg1"/>
                </a:solidFill>
              </a:rPr>
              <a:t>Zhodnocení myšlenky pro projekt</a:t>
            </a:r>
            <a:r>
              <a:rPr lang="cs-CZ" sz="4200" b="1" dirty="0">
                <a:solidFill>
                  <a:schemeClr val="bg1"/>
                </a:solidFill>
              </a:rPr>
              <a:t> 2</a:t>
            </a:r>
            <a:endParaRPr lang="sv-SE" sz="42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11960" y="987574"/>
            <a:ext cx="3604568" cy="1332148"/>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cs typeface="Arial" panose="020B0604020202020204" pitchFamily="34" charset="0"/>
              </a:rPr>
              <a:t>Model </a:t>
            </a:r>
            <a:r>
              <a:rPr lang="cs-CZ" sz="1800" b="1" dirty="0" err="1">
                <a:solidFill>
                  <a:srgbClr val="002060"/>
                </a:solidFill>
                <a:cs typeface="Arial" panose="020B0604020202020204" pitchFamily="34" charset="0"/>
              </a:rPr>
              <a:t>CANVAS</a:t>
            </a:r>
            <a:endParaRPr lang="cs-CZ" sz="1800" b="1" dirty="0">
              <a:solidFill>
                <a:srgbClr val="002060"/>
              </a:solidFill>
              <a:cs typeface="Arial" panose="020B0604020202020204" pitchFamily="34" charset="0"/>
            </a:endParaRPr>
          </a:p>
          <a:p>
            <a:pPr marL="0" indent="0">
              <a:buNone/>
            </a:pPr>
            <a:r>
              <a:rPr lang="cs-CZ" sz="1800" b="1" dirty="0" err="1">
                <a:solidFill>
                  <a:srgbClr val="002060"/>
                </a:solidFill>
                <a:cs typeface="Arial" panose="020B0604020202020204" pitchFamily="34" charset="0"/>
              </a:rPr>
              <a:t>Lean</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Canvas</a:t>
            </a: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dirty="0"/>
              <a:t>Části modelu 4</a:t>
            </a:r>
          </a:p>
        </p:txBody>
      </p:sp>
      <p:sp>
        <p:nvSpPr>
          <p:cNvPr id="3" name="Obdélník 2">
            <a:extLst>
              <a:ext uri="{FF2B5EF4-FFF2-40B4-BE49-F238E27FC236}">
                <a16:creationId xmlns:a16="http://schemas.microsoft.com/office/drawing/2014/main" id="{A503A95B-B8E5-4746-B802-F4BAF2E64D29}"/>
              </a:ext>
            </a:extLst>
          </p:cNvPr>
          <p:cNvSpPr/>
          <p:nvPr/>
        </p:nvSpPr>
        <p:spPr>
          <a:xfrm>
            <a:off x="683568" y="703189"/>
            <a:ext cx="6606480" cy="3867854"/>
          </a:xfrm>
          <a:prstGeom prst="rect">
            <a:avLst/>
          </a:prstGeom>
        </p:spPr>
        <p:txBody>
          <a:bodyPr wrap="square">
            <a:spAutoFit/>
          </a:bodyPr>
          <a:lstStyle/>
          <a:p>
            <a:pPr indent="180340"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Struktura výnosů</a:t>
            </a:r>
            <a:r>
              <a:rPr lang="cs-CZ" dirty="0">
                <a:latin typeface="Times New Roman" panose="02020603050405020304" pitchFamily="18" charset="0"/>
                <a:ea typeface="Calibri" panose="020F0502020204030204" pitchFamily="34" charset="0"/>
                <a:cs typeface="Times New Roman" panose="02020603050405020304" pitchFamily="18" charset="0"/>
              </a:rPr>
              <a:t> (9). Zjistěte, jak budete vydělávat peníze a řídit své finance dopředu. Organizace bez příjmů nebo milníků k dosažení mise bude pravděpodobně nefunkční. Vaše výnosy mohou mít finanční nebo nefinanční charakter:</a:t>
            </a:r>
          </a:p>
          <a:p>
            <a:pPr marL="342900" lvl="0" indent="-342900" algn="just">
              <a:lnSpc>
                <a:spcPct val="115000"/>
              </a:lnSpc>
              <a:spcBef>
                <a:spcPts val="1200"/>
              </a:spcBef>
              <a:spcAft>
                <a:spcPts val="1200"/>
              </a:spcAft>
              <a:buFont typeface="Symbol" panose="05050102010706020507" pitchFamily="18" charset="2"/>
              <a:buChar char=""/>
            </a:pPr>
            <a:r>
              <a:rPr lang="cs-CZ" dirty="0">
                <a:latin typeface="Times New Roman" panose="02020603050405020304" pitchFamily="18" charset="0"/>
                <a:ea typeface="Calibri" panose="020F0502020204030204" pitchFamily="34" charset="0"/>
                <a:cs typeface="Times New Roman" panose="02020603050405020304" pitchFamily="18" charset="0"/>
              </a:rPr>
              <a:t>Nefinanční příspěvky lze měřit různými způsoby: změna chování, veřejné sliby, změny politiky, změny ve veřejném mínění, dosažení uznání veřejností atd.</a:t>
            </a:r>
          </a:p>
          <a:p>
            <a:pPr marL="342900" lvl="0" indent="-342900" algn="just">
              <a:lnSpc>
                <a:spcPct val="115000"/>
              </a:lnSpc>
              <a:spcBef>
                <a:spcPts val="1200"/>
              </a:spcBef>
              <a:spcAft>
                <a:spcPts val="1200"/>
              </a:spcAft>
              <a:buFont typeface="Symbol" panose="05050102010706020507" pitchFamily="18" charset="2"/>
              <a:buChar char=""/>
            </a:pPr>
            <a:r>
              <a:rPr lang="cs-CZ" dirty="0">
                <a:latin typeface="Times New Roman" panose="02020603050405020304" pitchFamily="18" charset="0"/>
                <a:ea typeface="Calibri" panose="020F0502020204030204" pitchFamily="34" charset="0"/>
                <a:cs typeface="Times New Roman" panose="02020603050405020304" pitchFamily="18" charset="0"/>
              </a:rPr>
              <a:t> Finanční příspěvky zahrnují: prodej produktů, prodej služeb, sponzorování, prodej vstupenek, členské poplatky, granty, dary, poplatky za předplatné, poplatky za projekt, dary. </a:t>
            </a:r>
          </a:p>
        </p:txBody>
      </p:sp>
    </p:spTree>
    <p:extLst>
      <p:ext uri="{BB962C8B-B14F-4D97-AF65-F5344CB8AC3E}">
        <p14:creationId xmlns:p14="http://schemas.microsoft.com/office/powerpoint/2010/main" val="3246684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přednášky</a:t>
            </a:r>
            <a:endParaRPr lang="en-GB" sz="2100" b="1" kern="0" dirty="0">
              <a:solidFill>
                <a:sysClr val="windowText" lastClr="000000"/>
              </a:solidFill>
            </a:endParaRPr>
          </a:p>
        </p:txBody>
      </p:sp>
      <p:sp>
        <p:nvSpPr>
          <p:cNvPr id="2" name="TextovéPole 1"/>
          <p:cNvSpPr txBox="1"/>
          <p:nvPr/>
        </p:nvSpPr>
        <p:spPr>
          <a:xfrm>
            <a:off x="87787" y="1148238"/>
            <a:ext cx="8796083" cy="3023905"/>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cs-CZ" dirty="0"/>
              <a:t>Změna jednoho bloku modelu </a:t>
            </a:r>
            <a:r>
              <a:rPr lang="cs-CZ" dirty="0" err="1"/>
              <a:t>Canvas</a:t>
            </a:r>
            <a:r>
              <a:rPr lang="cs-CZ" dirty="0"/>
              <a:t> nebo části bloku vede k potřebě změnit i ostatní komponenty, což je způsobeno těsnou propojeností a návazností jednotlivých složek v projektu. </a:t>
            </a:r>
          </a:p>
          <a:p>
            <a:pPr marL="285750" indent="-285750">
              <a:buFont typeface="Arial" panose="020B0604020202020204" pitchFamily="34" charset="0"/>
              <a:buChar char="•"/>
            </a:pPr>
            <a:r>
              <a:rPr lang="cs-CZ" dirty="0"/>
              <a:t>Jedná se tedy o dynamický a živý model, se kterým můžete pracovat neustále</a:t>
            </a:r>
          </a:p>
          <a:p>
            <a:pPr marL="285750" indent="-285750">
              <a:buFont typeface="Arial" panose="020B0604020202020204" pitchFamily="34" charset="0"/>
              <a:buChar char="•"/>
            </a:pPr>
            <a:r>
              <a:rPr lang="cs-CZ" sz="1600" dirty="0"/>
              <a:t>Jakmile budete mít </a:t>
            </a:r>
            <a:r>
              <a:rPr lang="cs-CZ" sz="1600" dirty="0" err="1"/>
              <a:t>Lean</a:t>
            </a:r>
            <a:r>
              <a:rPr lang="cs-CZ" sz="1600" dirty="0"/>
              <a:t> </a:t>
            </a:r>
            <a:r>
              <a:rPr lang="cs-CZ" sz="1600" dirty="0" err="1"/>
              <a:t>Canvas</a:t>
            </a:r>
            <a:r>
              <a:rPr lang="cs-CZ" sz="1600" dirty="0"/>
              <a:t> nakreslen pro každý zákaznický segment, položte si je vedle sebe a vyberte nejlepší obchodní model, se kterým byste mohli začít. Vaším cílem je najít dostatečně velký trh, na kterém můžete oslovit zákazníky, kteří potřebují Váš produkt a zaplatí cenu, kterou si určíte</a:t>
            </a:r>
          </a:p>
          <a:p>
            <a:pPr marL="285750" indent="-285750">
              <a:buFont typeface="Arial" panose="020B0604020202020204" pitchFamily="34" charset="0"/>
              <a:buChar char="•"/>
            </a:pPr>
            <a:r>
              <a:rPr lang="cs-CZ" dirty="0"/>
              <a:t>Každý z nich má své výhody či nevýhody, záleží vždy na řešení problému a postoji týmu k řešené problematice. </a:t>
            </a:r>
            <a:r>
              <a:rPr lang="cs-CZ"/>
              <a:t>Je třeba mít vždy na paměti, že každá naše činnost má dopad na naše okolí a my bychom měli být schopni vymezit, co okolí přineseme, nebo naopak vezmeme</a:t>
            </a:r>
            <a:endParaRPr lang="cs-CZ" sz="16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endParaRPr lang="pl-PL" sz="3000" b="1" cap="all" dirty="0">
              <a:solidFill>
                <a:schemeClr val="bg1">
                  <a:lumMod val="95000"/>
                </a:schemeClr>
              </a:solidFill>
            </a:endParaRPr>
          </a:p>
          <a:p>
            <a:pPr lvl="0"/>
            <a:r>
              <a:rPr lang="sv-SE" sz="4200" b="1" cap="all" dirty="0">
                <a:solidFill>
                  <a:schemeClr val="bg1">
                    <a:lumMod val="95000"/>
                  </a:schemeClr>
                </a:solidFill>
              </a:rPr>
              <a:t>ZHODNOCENÍ MYŠLENKY PRO PROJEKT</a:t>
            </a:r>
            <a:r>
              <a:rPr lang="cs-CZ" sz="4200" b="1" cap="all" dirty="0">
                <a:solidFill>
                  <a:schemeClr val="bg1">
                    <a:lumMod val="95000"/>
                  </a:schemeClr>
                </a:solidFill>
              </a:rPr>
              <a:t> 2</a:t>
            </a:r>
            <a:endParaRPr lang="sv-SE" sz="42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118256"/>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solidFill>
                  <a:srgbClr val="002060"/>
                </a:solidFill>
              </a:rPr>
              <a:t>Cílem přednášky je:</a:t>
            </a:r>
          </a:p>
          <a:p>
            <a:r>
              <a:rPr lang="cs-CZ" sz="1800" dirty="0">
                <a:solidFill>
                  <a:srgbClr val="002060"/>
                </a:solidFill>
                <a:cs typeface="Times New Roman" panose="02020603050405020304" pitchFamily="18" charset="0"/>
              </a:rPr>
              <a:t>Tvorba modelu</a:t>
            </a:r>
          </a:p>
          <a:p>
            <a:pPr marL="0" indent="0" algn="ctr">
              <a:buNone/>
            </a:pPr>
            <a:r>
              <a:rPr lang="cs-CZ" sz="1800" b="1" i="1" dirty="0">
                <a:solidFill>
                  <a:srgbClr val="002060"/>
                </a:solidFill>
              </a:rPr>
              <a:t> </a:t>
            </a:r>
            <a:endParaRPr lang="en-GB" sz="1800" dirty="0">
              <a:solidFill>
                <a:schemeClr val="bg1"/>
              </a:solidFill>
              <a:cs typeface="Times New Roman" panose="02020603050405020304" pitchFamily="18" charset="0"/>
            </a:endParaRPr>
          </a:p>
          <a:p>
            <a:pPr marL="0" indent="0" algn="ctr">
              <a:buNone/>
            </a:pPr>
            <a:r>
              <a:rPr lang="cs-CZ" sz="1800" b="1" i="1" dirty="0">
                <a:solidFill>
                  <a:srgbClr val="002060"/>
                </a:solidFill>
              </a:rPr>
              <a:t> </a:t>
            </a:r>
            <a:endParaRPr lang="en-GB" sz="1800" dirty="0">
              <a:solidFill>
                <a:schemeClr val="bg1"/>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72F8FF1-70C1-4FEA-AA65-E975281744B4}"/>
              </a:ext>
            </a:extLst>
          </p:cNvPr>
          <p:cNvSpPr>
            <a:spLocks noGrp="1"/>
          </p:cNvSpPr>
          <p:nvPr>
            <p:ph type="title"/>
          </p:nvPr>
        </p:nvSpPr>
        <p:spPr/>
        <p:txBody>
          <a:bodyPr/>
          <a:lstStyle/>
          <a:p>
            <a:r>
              <a:rPr lang="cs-CZ" b="1" dirty="0"/>
              <a:t>Využití modelu </a:t>
            </a:r>
            <a:r>
              <a:rPr lang="cs-CZ" b="1" dirty="0" err="1"/>
              <a:t>CANVAS</a:t>
            </a:r>
            <a:br>
              <a:rPr lang="cs-CZ" b="1" dirty="0"/>
            </a:br>
            <a:endParaRPr lang="cs-CZ" dirty="0"/>
          </a:p>
        </p:txBody>
      </p:sp>
      <p:sp>
        <p:nvSpPr>
          <p:cNvPr id="5" name="Obdélník 4">
            <a:extLst>
              <a:ext uri="{FF2B5EF4-FFF2-40B4-BE49-F238E27FC236}">
                <a16:creationId xmlns:a16="http://schemas.microsoft.com/office/drawing/2014/main" id="{49B084DD-DB13-4CC2-BF76-6C378A36AB63}"/>
              </a:ext>
            </a:extLst>
          </p:cNvPr>
          <p:cNvSpPr/>
          <p:nvPr/>
        </p:nvSpPr>
        <p:spPr>
          <a:xfrm>
            <a:off x="899592" y="1556088"/>
            <a:ext cx="7272808" cy="2308324"/>
          </a:xfrm>
          <a:prstGeom prst="rect">
            <a:avLst/>
          </a:prstGeom>
        </p:spPr>
        <p:txBody>
          <a:bodyPr wrap="square">
            <a:spAutoFit/>
          </a:bodyPr>
          <a:lstStyle/>
          <a:p>
            <a:pPr marL="285750" indent="-285750">
              <a:buFont typeface="Arial" panose="020B0604020202020204" pitchFamily="34" charset="0"/>
              <a:buChar char="•"/>
            </a:pPr>
            <a:r>
              <a:rPr lang="cs-CZ" sz="2400" dirty="0"/>
              <a:t>Hlavním přínosem této koncepce je jednoduché mapování a možnost diskuse, což shledáváme přínosné při práci v mezigeneračním týmu. </a:t>
            </a:r>
          </a:p>
          <a:p>
            <a:pPr marL="285750" indent="-285750">
              <a:buFont typeface="Arial" panose="020B0604020202020204" pitchFamily="34" charset="0"/>
              <a:buChar char="•"/>
            </a:pPr>
            <a:r>
              <a:rPr lang="cs-CZ" sz="2400" dirty="0"/>
              <a:t>Model i koncepce podporuje aktivní komunikaci a tím, že využívá ikon a grafických prvků, vychází již z Vámi zvládnuté myšlenkové mapy</a:t>
            </a:r>
          </a:p>
        </p:txBody>
      </p:sp>
    </p:spTree>
    <p:extLst>
      <p:ext uri="{BB962C8B-B14F-4D97-AF65-F5344CB8AC3E}">
        <p14:creationId xmlns:p14="http://schemas.microsoft.com/office/powerpoint/2010/main" val="379971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F7C8E6-879A-45B9-B492-3F99C0BC4409}"/>
              </a:ext>
            </a:extLst>
          </p:cNvPr>
          <p:cNvSpPr>
            <a:spLocks noGrp="1"/>
          </p:cNvSpPr>
          <p:nvPr>
            <p:ph type="title"/>
          </p:nvPr>
        </p:nvSpPr>
        <p:spPr>
          <a:xfrm>
            <a:off x="251520" y="195486"/>
            <a:ext cx="6408712" cy="507703"/>
          </a:xfrm>
        </p:spPr>
        <p:txBody>
          <a:bodyPr/>
          <a:lstStyle/>
          <a:p>
            <a:r>
              <a:rPr lang="cs-CZ" dirty="0"/>
              <a:t>Devět bloků obchodního modelu </a:t>
            </a:r>
            <a:r>
              <a:rPr lang="cs-CZ" dirty="0" err="1"/>
              <a:t>Canvas</a:t>
            </a:r>
            <a:endParaRPr lang="cs-CZ" dirty="0"/>
          </a:p>
        </p:txBody>
      </p:sp>
      <p:pic>
        <p:nvPicPr>
          <p:cNvPr id="3" name="Obrázek 2">
            <a:extLst>
              <a:ext uri="{FF2B5EF4-FFF2-40B4-BE49-F238E27FC236}">
                <a16:creationId xmlns:a16="http://schemas.microsoft.com/office/drawing/2014/main" id="{A209B9C5-77C5-470F-8055-4A4668C9551C}"/>
              </a:ext>
            </a:extLst>
          </p:cNvPr>
          <p:cNvPicPr/>
          <p:nvPr/>
        </p:nvPicPr>
        <p:blipFill>
          <a:blip r:embed="rId2" cstate="print"/>
          <a:stretch>
            <a:fillRect/>
          </a:stretch>
        </p:blipFill>
        <p:spPr>
          <a:xfrm>
            <a:off x="1762125" y="813753"/>
            <a:ext cx="5619750" cy="3515995"/>
          </a:xfrm>
          <a:prstGeom prst="rect">
            <a:avLst/>
          </a:prstGeom>
        </p:spPr>
      </p:pic>
    </p:spTree>
    <p:extLst>
      <p:ext uri="{BB962C8B-B14F-4D97-AF65-F5344CB8AC3E}">
        <p14:creationId xmlns:p14="http://schemas.microsoft.com/office/powerpoint/2010/main" val="1221482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F92F8E-3544-445C-9E4A-D45917A5CDB4}"/>
              </a:ext>
            </a:extLst>
          </p:cNvPr>
          <p:cNvSpPr>
            <a:spLocks noGrp="1"/>
          </p:cNvSpPr>
          <p:nvPr>
            <p:ph type="title"/>
          </p:nvPr>
        </p:nvSpPr>
        <p:spPr/>
        <p:txBody>
          <a:bodyPr/>
          <a:lstStyle/>
          <a:p>
            <a:r>
              <a:rPr lang="cs-CZ" b="1" cap="small" dirty="0"/>
              <a:t>Pravá strana modelu </a:t>
            </a:r>
            <a:r>
              <a:rPr lang="cs-CZ" b="1" cap="small" dirty="0" err="1"/>
              <a:t>Canvas</a:t>
            </a:r>
            <a:br>
              <a:rPr lang="cs-CZ" b="1" cap="small" dirty="0"/>
            </a:br>
            <a:endParaRPr lang="cs-CZ" dirty="0"/>
          </a:p>
        </p:txBody>
      </p:sp>
      <p:sp>
        <p:nvSpPr>
          <p:cNvPr id="3" name="Obdélník 2">
            <a:extLst>
              <a:ext uri="{FF2B5EF4-FFF2-40B4-BE49-F238E27FC236}">
                <a16:creationId xmlns:a16="http://schemas.microsoft.com/office/drawing/2014/main" id="{97DD4551-743A-4E3E-A893-B49EE17A7E59}"/>
              </a:ext>
            </a:extLst>
          </p:cNvPr>
          <p:cNvSpPr/>
          <p:nvPr/>
        </p:nvSpPr>
        <p:spPr>
          <a:xfrm>
            <a:off x="323528" y="843558"/>
            <a:ext cx="8496944" cy="3293209"/>
          </a:xfrm>
          <a:prstGeom prst="rect">
            <a:avLst/>
          </a:prstGeom>
        </p:spPr>
        <p:txBody>
          <a:bodyPr wrap="square">
            <a:spAutoFit/>
          </a:bodyPr>
          <a:lstStyle/>
          <a:p>
            <a:pPr marL="285750" indent="-285750">
              <a:buFont typeface="Arial" panose="020B0604020202020204" pitchFamily="34" charset="0"/>
              <a:buChar char="•"/>
            </a:pPr>
            <a:r>
              <a:rPr lang="cs-CZ" sz="1600" b="1" dirty="0"/>
              <a:t>Zákaznický segment</a:t>
            </a:r>
            <a:r>
              <a:rPr lang="cs-CZ" sz="1600" dirty="0"/>
              <a:t>. Zákazníci jsou nejdůležitější prvky každého projektu či akce, našim úkolem je jim porozumět. Měli byste být schopni si zákazníka představit, charakterizovat ho.</a:t>
            </a:r>
          </a:p>
          <a:p>
            <a:pPr marL="285750" indent="-285750">
              <a:buFont typeface="Arial" panose="020B0604020202020204" pitchFamily="34" charset="0"/>
              <a:buChar char="•"/>
            </a:pPr>
            <a:r>
              <a:rPr lang="cs-CZ" sz="1600" b="1" dirty="0"/>
              <a:t>Hodnotová nabí</a:t>
            </a:r>
            <a:r>
              <a:rPr lang="cs-CZ" sz="1600" dirty="0"/>
              <a:t>dka. Blok přestavuje naši nabídku pro zvolený segment zákazníků. Tato nabídka může být vyjádřena kvalitativně (např.: zkušenosti zákazníků, inovativnost, design výsledného produktu), tak kvantitativně (např.: cena, čas obsluhy, objem produkce).</a:t>
            </a:r>
          </a:p>
          <a:p>
            <a:pPr marL="285750" indent="-285750">
              <a:buFont typeface="Arial" panose="020B0604020202020204" pitchFamily="34" charset="0"/>
              <a:buChar char="•"/>
            </a:pPr>
            <a:r>
              <a:rPr lang="cs-CZ" sz="1600" b="1" dirty="0"/>
              <a:t>Distribuční kanály</a:t>
            </a:r>
            <a:r>
              <a:rPr lang="cs-CZ" sz="1600" dirty="0"/>
              <a:t>. Tato část odpovídá na otázku, jak se naše řešení dostane k zákazníkovi. Jaký typ komunikace využijeme, jaké distribuční kanály budou osloveny, zda využijeme nových technologií či netradičních způsobů distribuce. </a:t>
            </a:r>
          </a:p>
          <a:p>
            <a:pPr marL="285750" indent="-285750">
              <a:buFont typeface="Arial" panose="020B0604020202020204" pitchFamily="34" charset="0"/>
              <a:buChar char="•"/>
            </a:pPr>
            <a:r>
              <a:rPr lang="cs-CZ" sz="1600" b="1" dirty="0"/>
              <a:t>Vztah k zákazníkům</a:t>
            </a:r>
            <a:r>
              <a:rPr lang="cs-CZ" sz="1600" dirty="0"/>
              <a:t>. Zde popisujeme různé modely vztahů se zákazníkem s cílem získat nové. Rovněž dbá na to, jak si zákazníky udržet.</a:t>
            </a:r>
          </a:p>
          <a:p>
            <a:pPr marL="285750" indent="-285750">
              <a:buFont typeface="Arial" panose="020B0604020202020204" pitchFamily="34" charset="0"/>
              <a:buChar char="•"/>
            </a:pPr>
            <a:r>
              <a:rPr lang="cs-CZ" sz="1600" b="1" dirty="0"/>
              <a:t>Zdroje příjmů</a:t>
            </a:r>
            <a:r>
              <a:rPr lang="cs-CZ" sz="1600" dirty="0"/>
              <a:t>. Tato část popisuje základní způsob, jak bude projekt podporován – za jakou cenu bude řešení prodáváno.  Je možno využít odlišných cenových modelů, jako, smlouvání, aukce, nabídky množstevních slev.</a:t>
            </a:r>
          </a:p>
        </p:txBody>
      </p:sp>
    </p:spTree>
    <p:extLst>
      <p:ext uri="{BB962C8B-B14F-4D97-AF65-F5344CB8AC3E}">
        <p14:creationId xmlns:p14="http://schemas.microsoft.com/office/powerpoint/2010/main" val="3057366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08BEF3-096E-4DA3-8D45-3A679553C6C2}"/>
              </a:ext>
            </a:extLst>
          </p:cNvPr>
          <p:cNvSpPr>
            <a:spLocks noGrp="1"/>
          </p:cNvSpPr>
          <p:nvPr>
            <p:ph type="title"/>
          </p:nvPr>
        </p:nvSpPr>
        <p:spPr>
          <a:xfrm>
            <a:off x="251520" y="195486"/>
            <a:ext cx="5688632" cy="507703"/>
          </a:xfrm>
        </p:spPr>
        <p:txBody>
          <a:bodyPr/>
          <a:lstStyle/>
          <a:p>
            <a:r>
              <a:rPr lang="cs-CZ" dirty="0"/>
              <a:t>LEVÁ STRANA MODELU </a:t>
            </a:r>
            <a:r>
              <a:rPr lang="cs-CZ" dirty="0" err="1"/>
              <a:t>CANVAS</a:t>
            </a:r>
            <a:endParaRPr lang="cs-CZ" dirty="0"/>
          </a:p>
        </p:txBody>
      </p:sp>
      <p:sp>
        <p:nvSpPr>
          <p:cNvPr id="3" name="Obdélník 2">
            <a:extLst>
              <a:ext uri="{FF2B5EF4-FFF2-40B4-BE49-F238E27FC236}">
                <a16:creationId xmlns:a16="http://schemas.microsoft.com/office/drawing/2014/main" id="{EC697D36-B605-4AFB-BEF4-C3F842F70947}"/>
              </a:ext>
            </a:extLst>
          </p:cNvPr>
          <p:cNvSpPr/>
          <p:nvPr/>
        </p:nvSpPr>
        <p:spPr>
          <a:xfrm>
            <a:off x="251520" y="703189"/>
            <a:ext cx="8208912" cy="3754874"/>
          </a:xfrm>
          <a:prstGeom prst="rect">
            <a:avLst/>
          </a:prstGeom>
        </p:spPr>
        <p:txBody>
          <a:bodyPr wrap="square">
            <a:spAutoFit/>
          </a:bodyPr>
          <a:lstStyle/>
          <a:p>
            <a:pPr marL="285750" indent="-285750">
              <a:buFont typeface="Arial" panose="020B0604020202020204" pitchFamily="34" charset="0"/>
              <a:buChar char="•"/>
            </a:pPr>
            <a:r>
              <a:rPr lang="cs-CZ" sz="1700" b="1" dirty="0"/>
              <a:t>Klíčové zdroje</a:t>
            </a:r>
            <a:r>
              <a:rPr lang="cs-CZ" sz="1700" dirty="0"/>
              <a:t>. Zde jsou popsány všechny „ingredience“, které potřebujeme k tomu, aby mohl být produkt či služba nabízena zákazníkovi – např. je ovlivněna Vašimi schopnostmi a dovednostmi, zdroji organizace apod. Tato část tvoří opak k hodnotové nabídce.</a:t>
            </a:r>
          </a:p>
          <a:p>
            <a:pPr marL="285750" indent="-285750">
              <a:buFont typeface="Arial" panose="020B0604020202020204" pitchFamily="34" charset="0"/>
              <a:buChar char="•"/>
            </a:pPr>
            <a:r>
              <a:rPr lang="cs-CZ" sz="1700" b="1" dirty="0"/>
              <a:t>Hlavní aktivity</a:t>
            </a:r>
            <a:r>
              <a:rPr lang="cs-CZ" sz="1700" dirty="0"/>
              <a:t>. Nejen zdroje jsou důležité. Zdroje musíme umět použít, aby nabídka mohla vzniknout. Musíme umět popsat, jaké aktivity budeme k tomu potřebovat. </a:t>
            </a:r>
          </a:p>
          <a:p>
            <a:pPr marL="285750" indent="-285750">
              <a:buFont typeface="Arial" panose="020B0604020202020204" pitchFamily="34" charset="0"/>
              <a:buChar char="•"/>
            </a:pPr>
            <a:r>
              <a:rPr lang="cs-CZ" sz="1700" b="1" dirty="0"/>
              <a:t>Hlavní obchodní partneři</a:t>
            </a:r>
            <a:r>
              <a:rPr lang="cs-CZ" sz="1700" dirty="0"/>
              <a:t>. V této části popisujeme, kdo nám pomáhá s hlavními činnostmi. Kdo je naším obchodním partnerem a jaké má vztahy vůči nám, tj. jaký vliv bude mít i na naše rozhodování při změnách (konkurent, strategický partner či konkurent).</a:t>
            </a:r>
          </a:p>
          <a:p>
            <a:pPr marL="285750" indent="-285750">
              <a:buFont typeface="Arial" panose="020B0604020202020204" pitchFamily="34" charset="0"/>
              <a:buChar char="•"/>
            </a:pPr>
            <a:r>
              <a:rPr lang="cs-CZ" sz="1700" b="1" dirty="0"/>
              <a:t>Struktura nákladů</a:t>
            </a:r>
            <a:r>
              <a:rPr lang="cs-CZ" sz="1700" dirty="0"/>
              <a:t>. Nákladová struktura ovlivňuje v konečném důsledku úspěšnost projektu. V modelech můžeme rozlišit dva základní směry, a to hodnotově řízený přístup, kdy model je zaměřen na necenovou výhodu na trhu a v opačném případě se snažíme snižovat náklady a tím si budovat svou tržní pozici</a:t>
            </a:r>
          </a:p>
        </p:txBody>
      </p:sp>
    </p:spTree>
    <p:extLst>
      <p:ext uri="{BB962C8B-B14F-4D97-AF65-F5344CB8AC3E}">
        <p14:creationId xmlns:p14="http://schemas.microsoft.com/office/powerpoint/2010/main" val="1335136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C770A0-A552-4656-A912-D37C46F1AB1E}"/>
              </a:ext>
            </a:extLst>
          </p:cNvPr>
          <p:cNvSpPr>
            <a:spLocks noGrp="1"/>
          </p:cNvSpPr>
          <p:nvPr>
            <p:ph type="title"/>
          </p:nvPr>
        </p:nvSpPr>
        <p:spPr/>
        <p:txBody>
          <a:bodyPr/>
          <a:lstStyle/>
          <a:p>
            <a:r>
              <a:rPr lang="cs-CZ" b="1" cap="small" dirty="0" err="1"/>
              <a:t>Lean</a:t>
            </a:r>
            <a:r>
              <a:rPr lang="cs-CZ" b="1" cap="small" dirty="0"/>
              <a:t> </a:t>
            </a:r>
            <a:r>
              <a:rPr lang="cs-CZ" b="1" cap="small" dirty="0" err="1"/>
              <a:t>canvas</a:t>
            </a:r>
            <a:br>
              <a:rPr lang="cs-CZ" b="1" cap="small" dirty="0"/>
            </a:br>
            <a:endParaRPr lang="cs-CZ" dirty="0"/>
          </a:p>
        </p:txBody>
      </p:sp>
      <p:pic>
        <p:nvPicPr>
          <p:cNvPr id="3" name="Obrázek 2">
            <a:extLst>
              <a:ext uri="{FF2B5EF4-FFF2-40B4-BE49-F238E27FC236}">
                <a16:creationId xmlns:a16="http://schemas.microsoft.com/office/drawing/2014/main" id="{477D472E-912B-400F-AEC6-1BD779271C93}"/>
              </a:ext>
            </a:extLst>
          </p:cNvPr>
          <p:cNvPicPr/>
          <p:nvPr/>
        </p:nvPicPr>
        <p:blipFill>
          <a:blip r:embed="rId2" cstate="print"/>
          <a:stretch>
            <a:fillRect/>
          </a:stretch>
        </p:blipFill>
        <p:spPr>
          <a:xfrm>
            <a:off x="1820545" y="753428"/>
            <a:ext cx="5502910" cy="3636645"/>
          </a:xfrm>
          <a:prstGeom prst="rect">
            <a:avLst/>
          </a:prstGeom>
        </p:spPr>
      </p:pic>
    </p:spTree>
    <p:extLst>
      <p:ext uri="{BB962C8B-B14F-4D97-AF65-F5344CB8AC3E}">
        <p14:creationId xmlns:p14="http://schemas.microsoft.com/office/powerpoint/2010/main" val="3544359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8F66E1-4719-4265-ADDA-B1885EEEE63D}"/>
              </a:ext>
            </a:extLst>
          </p:cNvPr>
          <p:cNvSpPr>
            <a:spLocks noGrp="1"/>
          </p:cNvSpPr>
          <p:nvPr>
            <p:ph type="title"/>
          </p:nvPr>
        </p:nvSpPr>
        <p:spPr/>
        <p:txBody>
          <a:bodyPr/>
          <a:lstStyle/>
          <a:p>
            <a:r>
              <a:rPr lang="cs-CZ" b="1" cap="small" dirty="0"/>
              <a:t>části modelu</a:t>
            </a:r>
            <a:br>
              <a:rPr lang="cs-CZ" b="1" cap="small" dirty="0"/>
            </a:br>
            <a:endParaRPr lang="cs-CZ" dirty="0"/>
          </a:p>
        </p:txBody>
      </p:sp>
      <p:sp>
        <p:nvSpPr>
          <p:cNvPr id="3" name="Obdélník 2">
            <a:extLst>
              <a:ext uri="{FF2B5EF4-FFF2-40B4-BE49-F238E27FC236}">
                <a16:creationId xmlns:a16="http://schemas.microsoft.com/office/drawing/2014/main" id="{F828CD13-DC02-4AC9-8F47-008C767BBD46}"/>
              </a:ext>
            </a:extLst>
          </p:cNvPr>
          <p:cNvSpPr/>
          <p:nvPr/>
        </p:nvSpPr>
        <p:spPr>
          <a:xfrm>
            <a:off x="611560" y="1002089"/>
            <a:ext cx="7776864" cy="3139321"/>
          </a:xfrm>
          <a:prstGeom prst="rect">
            <a:avLst/>
          </a:prstGeom>
        </p:spPr>
        <p:txBody>
          <a:bodyPr wrap="square">
            <a:spAutoFit/>
          </a:bodyPr>
          <a:lstStyle/>
          <a:p>
            <a:r>
              <a:rPr lang="cs-CZ" b="1" dirty="0">
                <a:latin typeface="Times New Roman" panose="02020603050405020304" pitchFamily="18" charset="0"/>
                <a:ea typeface="Calibri" panose="020F0502020204030204" pitchFamily="34" charset="0"/>
              </a:rPr>
              <a:t>Problém a segmenty zákazníků (1). </a:t>
            </a:r>
            <a:r>
              <a:rPr lang="cs-CZ" dirty="0">
                <a:latin typeface="Times New Roman" panose="02020603050405020304" pitchFamily="18" charset="0"/>
                <a:ea typeface="Calibri" panose="020F0502020204030204" pitchFamily="34" charset="0"/>
              </a:rPr>
              <a:t>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Dvojice "Problém-zákazník" obvykle řídí zbytek plátna, a proto je vhodné řešit je společně, a to tím, že si uděláte seznam tří problémů pro zákaznický segment, se kterým pracujete, které potřebují Vaším řešením vyřešit.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Je vhodné udělat </a:t>
            </a:r>
            <a:r>
              <a:rPr lang="cs-CZ" i="1" dirty="0">
                <a:latin typeface="Times New Roman" panose="02020603050405020304" pitchFamily="18" charset="0"/>
                <a:ea typeface="Calibri" panose="020F0502020204030204" pitchFamily="34" charset="0"/>
              </a:rPr>
              <a:t>Seznam existujících alternativ</a:t>
            </a:r>
            <a:r>
              <a:rPr lang="cs-CZ" dirty="0">
                <a:latin typeface="Times New Roman" panose="02020603050405020304" pitchFamily="18" charset="0"/>
                <a:ea typeface="Calibri" panose="020F0502020204030204" pitchFamily="34" charset="0"/>
              </a:rPr>
              <a:t>, abyste zjistili, zda se vaši předchůdci zabývají těmito problémy.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Pokud řešíte zcela nový problém (což je často nepravděpodobné), nejvíce problémů přináší stávající řešení. V této kolonce tedy definujete určitou díru na trhu, kterou se váš business snaží zaplnit. Podkapitolou je zde ještě otázka, jaké jsou existující alternativy (1b) – jakým způsobem lidé daný problém doposud řešili nebo řeší.</a:t>
            </a:r>
            <a:endParaRPr lang="cs-CZ" dirty="0"/>
          </a:p>
        </p:txBody>
      </p:sp>
    </p:spTree>
    <p:extLst>
      <p:ext uri="{BB962C8B-B14F-4D97-AF65-F5344CB8AC3E}">
        <p14:creationId xmlns:p14="http://schemas.microsoft.com/office/powerpoint/2010/main" val="49324358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2527</TotalTime>
  <Words>1343</Words>
  <Application>Microsoft Office PowerPoint</Application>
  <PresentationFormat>Předvádění na obrazovce (16:9)</PresentationFormat>
  <Paragraphs>120</Paragraphs>
  <Slides>21</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Symbol</vt:lpstr>
      <vt:lpstr>Times New Roman</vt:lpstr>
      <vt:lpstr>SLU</vt:lpstr>
      <vt:lpstr>Název prezentace</vt:lpstr>
      <vt:lpstr>Prezentace aplikace PowerPoint</vt:lpstr>
      <vt:lpstr>Prezentace aplikace PowerPoint</vt:lpstr>
      <vt:lpstr>Využití modelu CANVAS </vt:lpstr>
      <vt:lpstr>Devět bloků obchodního modelu Canvas</vt:lpstr>
      <vt:lpstr>Pravá strana modelu Canvas </vt:lpstr>
      <vt:lpstr>LEVÁ STRANA MODELU CANVAS</vt:lpstr>
      <vt:lpstr>Lean canvas </vt:lpstr>
      <vt:lpstr>části modelu </vt:lpstr>
      <vt:lpstr>části modelu 2 </vt:lpstr>
      <vt:lpstr>části modelu 4 </vt:lpstr>
      <vt:lpstr>části modelu:Jak začít </vt:lpstr>
      <vt:lpstr>části modelu 3 </vt:lpstr>
      <vt:lpstr>Srovnání Canvas a Lean Canvas</vt:lpstr>
      <vt:lpstr>LEAN CANVAS PRO NEZISKOVOU SFÉRU</vt:lpstr>
      <vt:lpstr>Části modelu</vt:lpstr>
      <vt:lpstr>Části modelu 2</vt:lpstr>
      <vt:lpstr>Části modelu</vt:lpstr>
      <vt:lpstr>Části modelu 3</vt:lpstr>
      <vt:lpstr>Části modelu 4</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Jarda Mach</cp:lastModifiedBy>
  <cp:revision>71</cp:revision>
  <cp:lastPrinted>2018-03-27T09:30:31Z</cp:lastPrinted>
  <dcterms:created xsi:type="dcterms:W3CDTF">2016-07-06T15:42:34Z</dcterms:created>
  <dcterms:modified xsi:type="dcterms:W3CDTF">2019-02-28T17:08:08Z</dcterms:modified>
</cp:coreProperties>
</file>