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plán 1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 smtClean="0"/>
              <a:t>marketingový plán se zpracovává u projektu, které jsou zaměřené na cílové skupiny a vyžadují pozornost veřejnosti</a:t>
            </a:r>
          </a:p>
          <a:p>
            <a:r>
              <a:rPr lang="cs-CZ" sz="2000" dirty="0" smtClean="0"/>
              <a:t>cílovou skupinou je myšlena určitá skupina lidí, kterou projekt nějak ovlivní</a:t>
            </a:r>
          </a:p>
          <a:p>
            <a:r>
              <a:rPr lang="cs-CZ" sz="2000" dirty="0" smtClean="0"/>
              <a:t>u neinvestičních projektů může být cílovou skupinou, skupina lidí, kterým projekt pomůže řešit jejich problémy</a:t>
            </a:r>
          </a:p>
          <a:p>
            <a:r>
              <a:rPr lang="cs-CZ" sz="2000" dirty="0" smtClean="0"/>
              <a:t>projekt může být zaměřen i na více než jednu cílovou skupinu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07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plán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u neinvestičních projektů je stěžejní práce s cílovými skupina</a:t>
            </a:r>
          </a:p>
          <a:p>
            <a:r>
              <a:rPr lang="cs-CZ" sz="2400" dirty="0"/>
              <a:t>musí se identifikovat problémy dané cílové skupiny</a:t>
            </a:r>
          </a:p>
          <a:p>
            <a:r>
              <a:rPr lang="cs-CZ" sz="2400" dirty="0"/>
              <a:t>důležitým krokem je analýza trhu a odhad poptávky</a:t>
            </a:r>
          </a:p>
          <a:p>
            <a:r>
              <a:rPr lang="cs-CZ" sz="2400" dirty="0"/>
              <a:t>na základě informací  z analýzy trhu a odhadu poptávky je možné navrhnout úzce zaměřenou marketingovou strategii</a:t>
            </a:r>
          </a:p>
          <a:p>
            <a:r>
              <a:rPr lang="cs-CZ" sz="2400" dirty="0"/>
              <a:t>dále se využívá sestavení ideálního marketingového mixu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97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plán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sestavení ideálního marketingového mixu je složité a úzce souvisí s požadavky na výstup projektu: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Např. pokud bude vyžadována vysoká kvalita produktu, bude se odrážet na výši ceny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naopak pokud bude vyžadována přednostně nízká cena, je velmi pravděpodobné, že kvalita produktu bude také nízká</a:t>
            </a:r>
          </a:p>
          <a:p>
            <a:r>
              <a:rPr lang="cs-CZ" dirty="0" smtClean="0"/>
              <a:t>možnost využití marketingové komunikace úzce souvisí s financemi uvolněnými pro projekt</a:t>
            </a:r>
          </a:p>
          <a:p>
            <a:r>
              <a:rPr lang="cs-CZ" dirty="0" smtClean="0"/>
              <a:t>mladší generace bude pravděpodobně více zaměřená na marketingovou komunikaci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130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cs-CZ" sz="2400" dirty="0"/>
              <a:t>obecně zahrnuje manažera projektu a členy projektového týmu</a:t>
            </a:r>
          </a:p>
          <a:p>
            <a:r>
              <a:rPr lang="cs-CZ" sz="2400" dirty="0"/>
              <a:t>hlavním manažerem projektu je většinou jmenován vrcholový manažer kmenového projektového týmu</a:t>
            </a:r>
          </a:p>
          <a:p>
            <a:r>
              <a:rPr lang="cs-CZ" sz="2400" dirty="0"/>
              <a:t>výběr manažera přináší velkou odpovědnost</a:t>
            </a:r>
          </a:p>
          <a:p>
            <a:r>
              <a:rPr lang="cs-CZ" sz="2400" dirty="0"/>
              <a:t>manažer projektu musí zvládat všechny manažerské činnosti</a:t>
            </a:r>
          </a:p>
          <a:p>
            <a:r>
              <a:rPr lang="cs-CZ" sz="2400" dirty="0"/>
              <a:t>požadavky na manažera projektu jsou náročné proto je vhodné obrátit se na projektovou organizaci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886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členy projektového týmu si vybírá hlavní manažer projektu</a:t>
            </a:r>
          </a:p>
          <a:p>
            <a:r>
              <a:rPr lang="cs-CZ" dirty="0" smtClean="0"/>
              <a:t>jsou vybíráni např.: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podle zaměření projektu, podle fáze projektu, podle odbornosti určené zaměřením projektu nebo podle ochoty se projektu naplno věnovat</a:t>
            </a:r>
          </a:p>
          <a:p>
            <a:r>
              <a:rPr lang="cs-CZ" dirty="0" smtClean="0"/>
              <a:t>u neziskových projektů jsou těmito dodatečnými členy velmi často dobrovolníci</a:t>
            </a:r>
          </a:p>
          <a:p>
            <a:r>
              <a:rPr lang="cs-CZ" dirty="0" smtClean="0"/>
              <a:t>k týmu mohou být připojeni i externisté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66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Personální plán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posledním důležitým členem týmu bývá takzvaný administrátor</a:t>
            </a:r>
          </a:p>
          <a:p>
            <a:r>
              <a:rPr lang="cs-CZ" sz="2000" dirty="0" smtClean="0"/>
              <a:t>u malých projektů tuto roli většinou přebírá hlavní manažer projektu</a:t>
            </a:r>
          </a:p>
          <a:p>
            <a:r>
              <a:rPr lang="cs-CZ" sz="2000" dirty="0" smtClean="0"/>
              <a:t>administrátor má na starosti například projektovou dokumentace, přípravu setkání týmu nebo monitorování nákladů a plnění realizačních plánů projektu</a:t>
            </a:r>
          </a:p>
          <a:p>
            <a:r>
              <a:rPr lang="cs-CZ" sz="2000" dirty="0" smtClean="0"/>
              <a:t>postavu hlavního manažera projektu většinou zastává někdo ze starší generace</a:t>
            </a:r>
          </a:p>
          <a:p>
            <a:r>
              <a:rPr lang="cs-CZ" sz="2000" dirty="0" smtClean="0"/>
              <a:t>mladší generace se často pohybuje na nižších pozicích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009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projektu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 realizace projektu naznačuje fyzické uskutečnění projektu</a:t>
            </a:r>
          </a:p>
          <a:p>
            <a:r>
              <a:rPr lang="cs-CZ" dirty="0" smtClean="0"/>
              <a:t> neodmyslitelnou částí projektu neustálá kontrola nákladů a plnění plánu z hlediska času</a:t>
            </a:r>
          </a:p>
          <a:p>
            <a:r>
              <a:rPr lang="cs-CZ" dirty="0" smtClean="0"/>
              <a:t> hlavní manažer projektu kontroluje jeho plnění a vzniklé odchylky</a:t>
            </a:r>
          </a:p>
          <a:p>
            <a:r>
              <a:rPr lang="cs-CZ" dirty="0" smtClean="0"/>
              <a:t> vhodným nástrojem kontroly jsou také pravidelné porady projektového týmu</a:t>
            </a:r>
          </a:p>
          <a:p>
            <a:r>
              <a:rPr lang="cs-CZ" dirty="0" smtClean="0"/>
              <a:t> z porady by se měl udělat zápis, pro pravidelné hlášení situace vrcholovému managementu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2228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projektu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dalším </a:t>
            </a:r>
            <a:r>
              <a:rPr lang="cs-CZ" sz="2000" dirty="0" smtClean="0"/>
              <a:t>bodem spadajícím do realizace projektu může být kolaudace</a:t>
            </a:r>
          </a:p>
          <a:p>
            <a:r>
              <a:rPr lang="cs-CZ" sz="2000" dirty="0" smtClean="0"/>
              <a:t> kolaudací se stavba uvede do užívání</a:t>
            </a:r>
          </a:p>
          <a:p>
            <a:r>
              <a:rPr lang="cs-CZ" sz="2000" dirty="0" smtClean="0"/>
              <a:t> mezi dokumenty potřebné ke kolaudaci patří např. návrh na vydání kolaudačního rozhodnutí nebo případné přílohy</a:t>
            </a:r>
          </a:p>
          <a:p>
            <a:r>
              <a:rPr lang="cs-CZ" sz="2000" dirty="0" smtClean="0"/>
              <a:t> u kolaudačního řízení nesmí chybět vlastník stavby, stavebník, orgán státní správy (např.: hygienická služby) a případně uživatel stavby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06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projektu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31590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 smtClean="0"/>
              <a:t>dále </a:t>
            </a:r>
            <a:r>
              <a:rPr lang="cs-CZ" sz="2000" dirty="0" smtClean="0"/>
              <a:t>nastává příprava provozu, do které spadá školení, zásobování, zkušební provoz a předání k užívání</a:t>
            </a:r>
          </a:p>
          <a:p>
            <a:r>
              <a:rPr lang="cs-CZ" sz="2000" dirty="0" smtClean="0"/>
              <a:t> školení může probíhat např. při projektech zaměřených na výstavbu nových technologií</a:t>
            </a:r>
          </a:p>
          <a:p>
            <a:r>
              <a:rPr lang="cs-CZ" sz="2000" dirty="0" smtClean="0"/>
              <a:t> pracovníci si musí osvojit nové znalosti, jak teoretické, tak praktické</a:t>
            </a:r>
          </a:p>
          <a:p>
            <a:r>
              <a:rPr lang="cs-CZ" sz="2000" dirty="0" smtClean="0"/>
              <a:t> zásobování je většinou poslední plánovanou činností</a:t>
            </a:r>
          </a:p>
          <a:p>
            <a:r>
              <a:rPr lang="cs-CZ" sz="2000" dirty="0" smtClean="0"/>
              <a:t> zkušební provoz slouží k ověření</a:t>
            </a:r>
          </a:p>
          <a:p>
            <a:r>
              <a:rPr lang="cs-CZ" sz="2000" dirty="0" smtClean="0"/>
              <a:t> po úspěšném zkušebním provozu a řádného vyplnění protokolu je objekt předán k užívání 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046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0697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1600" dirty="0"/>
              <a:t>Přednáška krátce pojednává o tvorbě částí projektového plánu. Blíže seznamuje s nejdůležitějšími a nejobsáhlejšími částmi projektového plánu. Jedná se o časový, finanční marketingový a personální plán a následná realizace projektu. </a:t>
            </a:r>
          </a:p>
          <a:p>
            <a:endParaRPr lang="cs-CZ" sz="1600" dirty="0"/>
          </a:p>
          <a:p>
            <a:r>
              <a:rPr lang="cs-CZ" sz="1600" dirty="0"/>
              <a:t>Mezi velmi důležitou část kapitoly patří vytváření jednotlivých částí projektu, od které se odvíjí bližší seznámení s každým bodem. Posluchač by měl mít po ukončení přednášky základní přehled o všech zmiňovaných částech projektu.</a:t>
            </a:r>
          </a:p>
          <a:p>
            <a:pPr algn="just"/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Specifika plánu a jeho části – </a:t>
            </a:r>
          </a:p>
          <a:p>
            <a:r>
              <a:rPr lang="sv-SE" sz="4200" b="1" dirty="0">
                <a:solidFill>
                  <a:schemeClr val="bg1"/>
                </a:solidFill>
              </a:rPr>
              <a:t>část </a:t>
            </a:r>
            <a:r>
              <a:rPr lang="cs-CZ" sz="4200" b="1" dirty="0" smtClean="0">
                <a:solidFill>
                  <a:schemeClr val="bg1"/>
                </a:solidFill>
              </a:rPr>
              <a:t>druhá </a:t>
            </a:r>
            <a:endParaRPr lang="sv-SE" sz="4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ct val="0"/>
              </a:spcBef>
              <a:buNone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Obsah: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Časový plán</a:t>
            </a:r>
            <a:endParaRPr lang="cs-CZ" sz="1800" dirty="0">
              <a:solidFill>
                <a:srgbClr val="002060"/>
              </a:solidFill>
            </a:endParaRP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Finanční plán 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Marketingový plán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Personální plán</a:t>
            </a:r>
          </a:p>
          <a:p>
            <a:pPr marL="457200" lvl="0" indent="-4572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sz="1800" b="1" i="1" dirty="0">
                <a:solidFill>
                  <a:srgbClr val="002060"/>
                </a:solidFill>
              </a:rPr>
              <a:t>Realizace projektu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Specifika plánu a jeho části – </a:t>
            </a: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část </a:t>
            </a:r>
            <a:r>
              <a:rPr lang="cs-CZ" sz="4200" b="1" cap="all" dirty="0" smtClean="0">
                <a:solidFill>
                  <a:schemeClr val="bg1">
                    <a:lumMod val="95000"/>
                  </a:schemeClr>
                </a:solidFill>
              </a:rPr>
              <a:t>druhá</a:t>
            </a:r>
            <a:endParaRPr lang="sv-SE" sz="42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studenty s projektovým </a:t>
            </a:r>
            <a:r>
              <a:rPr lang="cs-CZ" sz="1800" b="1" i="1" dirty="0" smtClean="0">
                <a:solidFill>
                  <a:srgbClr val="002060"/>
                </a:solidFill>
              </a:rPr>
              <a:t>plánem.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Časový plán 1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4294967295"/>
          </p:nvPr>
        </p:nvSpPr>
        <p:spPr>
          <a:xfrm>
            <a:off x="467544" y="1131590"/>
            <a:ext cx="7886700" cy="3262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2400" dirty="0"/>
              <a:t>začíná sepsáním seznamu činností</a:t>
            </a:r>
          </a:p>
          <a:p>
            <a:pPr lvl="0">
              <a:spcBef>
                <a:spcPct val="0"/>
              </a:spcBef>
              <a:defRPr/>
            </a:pPr>
            <a:endParaRPr lang="cs-CZ" sz="2400" dirty="0"/>
          </a:p>
          <a:p>
            <a:pPr lvl="0">
              <a:spcBef>
                <a:spcPct val="0"/>
              </a:spcBef>
              <a:defRPr/>
            </a:pPr>
            <a:r>
              <a:rPr lang="cs-CZ" sz="2400" dirty="0"/>
              <a:t>určí se jejich plánovaná doba trvání</a:t>
            </a:r>
          </a:p>
          <a:p>
            <a:pPr lvl="0">
              <a:spcBef>
                <a:spcPct val="0"/>
              </a:spcBef>
              <a:defRPr/>
            </a:pPr>
            <a:endParaRPr lang="cs-CZ" sz="2400" dirty="0"/>
          </a:p>
          <a:p>
            <a:pPr lvl="0">
              <a:spcBef>
                <a:spcPct val="0"/>
              </a:spcBef>
              <a:defRPr/>
            </a:pPr>
            <a:r>
              <a:rPr lang="cs-CZ" sz="2400" dirty="0"/>
              <a:t>činnosti v seznamu by na sebe měly logicky navazovat</a:t>
            </a:r>
          </a:p>
          <a:p>
            <a:pPr lvl="0">
              <a:spcBef>
                <a:spcPct val="0"/>
              </a:spcBef>
              <a:defRPr/>
            </a:pPr>
            <a:endParaRPr lang="cs-CZ" sz="2400" dirty="0"/>
          </a:p>
          <a:p>
            <a:pPr lvl="0">
              <a:spcBef>
                <a:spcPct val="0"/>
              </a:spcBef>
              <a:defRPr/>
            </a:pPr>
            <a:r>
              <a:rPr lang="cs-CZ" sz="2400" dirty="0"/>
              <a:t>analýza času určí přesnou dobu trvání projektu</a:t>
            </a:r>
          </a:p>
          <a:p>
            <a:pPr lvl="0">
              <a:spcBef>
                <a:spcPct val="0"/>
              </a:spcBef>
              <a:buNone/>
              <a:defRPr/>
            </a:pPr>
            <a:r>
              <a:rPr lang="cs-CZ" sz="2400" dirty="0"/>
              <a:t> </a:t>
            </a:r>
          </a:p>
          <a:p>
            <a:pPr lvl="0">
              <a:spcBef>
                <a:spcPct val="0"/>
              </a:spcBef>
              <a:defRPr/>
            </a:pPr>
            <a:r>
              <a:rPr lang="cs-CZ" sz="2400" dirty="0"/>
              <a:t>mezi nástroje časového plánování patří například metoda CPM (kritické cesty), metoda PERT, úsečkové grafy, milníky, počítačové programy nebo </a:t>
            </a:r>
            <a:r>
              <a:rPr lang="cs-CZ" sz="2400" dirty="0" err="1"/>
              <a:t>Ganttův</a:t>
            </a:r>
            <a:r>
              <a:rPr lang="cs-CZ" sz="2400" dirty="0"/>
              <a:t> diagram (úsečkový graf)</a:t>
            </a:r>
          </a:p>
          <a:p>
            <a:pPr>
              <a:spcBef>
                <a:spcPct val="0"/>
              </a:spcBef>
            </a:pPr>
            <a:endParaRPr lang="cs-CZ" sz="2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8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Časový plán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4401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 Metoda kritické cesty (CPM)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určení jediné časové hodnoty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spojuje všechny projektové činnosti a zobrazuje jejich vzájemné závislosti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projektové činnosti v síťovém grafu jsou nazývány kritickými - nemají žádnou časovou rezervu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je možné určit, jak nejkratší, tak nejdelší kritickou cestu</a:t>
            </a:r>
          </a:p>
          <a:p>
            <a:pPr algn="just"/>
            <a:r>
              <a:rPr lang="cs-CZ" dirty="0" smtClean="0"/>
              <a:t> Metoda PERT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je velmi podobná metodě CPM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všechny činnosti na kritické cestě jsou náhodnou veličinou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u všech vzniká pravděpodobnost objevit se na kritické cestě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náhodné veličiny se určují výpočtem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0183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Časový plán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7886700" cy="3262312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2000" dirty="0" smtClean="0"/>
              <a:t>Metoda PERT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Při výpočtu se analýza času srovnává s metodou kritické cesty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určuje se směrodatná odchylka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je oproti metodě CPM mnohem složitější</a:t>
            </a:r>
          </a:p>
          <a:p>
            <a:pPr lvl="0">
              <a:spcBef>
                <a:spcPct val="0"/>
              </a:spcBef>
              <a:buNone/>
            </a:pPr>
            <a:endParaRPr lang="cs-CZ" sz="2000" dirty="0" smtClean="0"/>
          </a:p>
          <a:p>
            <a:pPr lvl="0">
              <a:spcBef>
                <a:spcPct val="0"/>
              </a:spcBef>
            </a:pPr>
            <a:r>
              <a:rPr lang="cs-CZ" sz="2000" dirty="0" err="1" smtClean="0"/>
              <a:t>Ganttův</a:t>
            </a:r>
            <a:r>
              <a:rPr lang="cs-CZ" sz="2000" dirty="0" smtClean="0"/>
              <a:t> diagram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je vhodným nástrojem při realizaci projektu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je sestavován formou kalendáře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zachycuje odchylky plnění plánu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cs-CZ" sz="2000" dirty="0" smtClean="0"/>
              <a:t>Může se sestavit za pomoci již vytvořeného síťového grafu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1221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plán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</a:pPr>
            <a:endParaRPr lang="cs-CZ" sz="2400" dirty="0"/>
          </a:p>
          <a:p>
            <a:pPr lvl="0">
              <a:spcBef>
                <a:spcPct val="0"/>
              </a:spcBef>
            </a:pPr>
            <a:r>
              <a:rPr lang="cs-CZ" sz="2400" dirty="0"/>
              <a:t>je jednou ze stěžejních součástí projektu</a:t>
            </a:r>
          </a:p>
          <a:p>
            <a:pPr lvl="0">
              <a:spcBef>
                <a:spcPct val="0"/>
              </a:spcBef>
            </a:pPr>
            <a:endParaRPr lang="cs-CZ" sz="2400" dirty="0"/>
          </a:p>
          <a:p>
            <a:pPr lvl="0">
              <a:spcBef>
                <a:spcPct val="0"/>
              </a:spcBef>
            </a:pPr>
            <a:r>
              <a:rPr lang="cs-CZ" sz="2400" dirty="0"/>
              <a:t>může ovlivnit další rozhodování vrcholového managementu o přijetí či zamítnutí projektu</a:t>
            </a:r>
          </a:p>
          <a:p>
            <a:pPr lvl="0">
              <a:spcBef>
                <a:spcPct val="0"/>
              </a:spcBef>
            </a:pPr>
            <a:endParaRPr lang="cs-CZ" sz="2400" dirty="0"/>
          </a:p>
          <a:p>
            <a:pPr lvl="0">
              <a:spcBef>
                <a:spcPct val="0"/>
              </a:spcBef>
            </a:pPr>
            <a:r>
              <a:rPr lang="cs-CZ" sz="2400" dirty="0"/>
              <a:t>mezi nezbytné součásti rozpočtu patří typy vkladů, posloupnost výdajů a typy a zdroje financování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7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plán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nemá stejně předepsanou formu, pro všechny projekty</a:t>
            </a:r>
          </a:p>
          <a:p>
            <a:r>
              <a:rPr lang="cs-CZ" sz="2400" dirty="0"/>
              <a:t> může se lišit v závislosti na charakteru projektu</a:t>
            </a:r>
          </a:p>
          <a:p>
            <a:r>
              <a:rPr lang="cs-CZ" sz="2400" dirty="0"/>
              <a:t> rozpočty tvořené pro žádosti z oblasti strukturálních fondů: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mají společnou základnu v požadavku na zpracování uznatelných a neuznatelných nákladů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 samotné žádosti je třeba vypracovat náklady uznatelné i neuznatelné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76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plán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 </a:t>
            </a:r>
            <a:r>
              <a:rPr lang="cs-CZ" dirty="0" smtClean="0"/>
              <a:t>je velmi dobré se zamyslet nad všemi plánovanými aktivitami</a:t>
            </a:r>
          </a:p>
          <a:p>
            <a:r>
              <a:rPr lang="cs-CZ" dirty="0" smtClean="0"/>
              <a:t> na základě těchto aktivit je třeba si odpovědět na zásadní otázky</a:t>
            </a:r>
          </a:p>
          <a:p>
            <a:r>
              <a:rPr lang="cs-CZ" dirty="0" smtClean="0"/>
              <a:t> otázky by se měli zaměřit: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 počet potřebných lidí u každé z plánovaných aktivit,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 možnost pracovních cest,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 potřebu materiálu a vybavení,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 drobné stavební úpravy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na případný nákup služeb</a:t>
            </a:r>
          </a:p>
          <a:p>
            <a:r>
              <a:rPr lang="cs-CZ" dirty="0" smtClean="0"/>
              <a:t>je třeba se držet také zásad čitelnosti, realističnosti a jasnosti rozpočtu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45251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612</Words>
  <Application>Microsoft Office PowerPoint</Application>
  <PresentationFormat>Předvádění na obrazovce (16:9)</PresentationFormat>
  <Paragraphs>160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SLU</vt:lpstr>
      <vt:lpstr>Název prezentace</vt:lpstr>
      <vt:lpstr>Prezentace aplikace PowerPoint</vt:lpstr>
      <vt:lpstr>Prezentace aplikace PowerPoint</vt:lpstr>
      <vt:lpstr>Časový plán 1</vt:lpstr>
      <vt:lpstr>Časový plán 2</vt:lpstr>
      <vt:lpstr>Časový plán 3</vt:lpstr>
      <vt:lpstr>Finanční plán 1</vt:lpstr>
      <vt:lpstr>Finanční plán 2</vt:lpstr>
      <vt:lpstr>Finanční plán 3</vt:lpstr>
      <vt:lpstr>Marketingový plán 1</vt:lpstr>
      <vt:lpstr>Marketingový plán 2</vt:lpstr>
      <vt:lpstr>Marketingový plán 3</vt:lpstr>
      <vt:lpstr>Personální plán 1</vt:lpstr>
      <vt:lpstr>Personální plán 2</vt:lpstr>
      <vt:lpstr>Personální plán 3</vt:lpstr>
      <vt:lpstr>Realizace projektu 1</vt:lpstr>
      <vt:lpstr>Realizace projektu 2</vt:lpstr>
      <vt:lpstr>Realizace projektu 3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55</cp:revision>
  <cp:lastPrinted>2018-03-27T09:30:31Z</cp:lastPrinted>
  <dcterms:created xsi:type="dcterms:W3CDTF">2016-07-06T15:42:34Z</dcterms:created>
  <dcterms:modified xsi:type="dcterms:W3CDTF">2019-02-28T10:30:43Z</dcterms:modified>
</cp:coreProperties>
</file>