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79" r:id="rId2"/>
    <p:sldId id="257" r:id="rId3"/>
    <p:sldId id="276" r:id="rId4"/>
    <p:sldId id="258" r:id="rId5"/>
    <p:sldId id="268" r:id="rId6"/>
    <p:sldId id="272" r:id="rId7"/>
    <p:sldId id="274" r:id="rId8"/>
    <p:sldId id="269" r:id="rId9"/>
    <p:sldId id="273" r:id="rId10"/>
    <p:sldId id="277" r:id="rId11"/>
    <p:sldId id="278" r:id="rId12"/>
    <p:sldId id="280" r:id="rId13"/>
    <p:sldId id="281" r:id="rId14"/>
    <p:sldId id="275" r:id="rId15"/>
    <p:sldId id="282" r:id="rId16"/>
  </p:sldIdLst>
  <p:sldSz cx="12192000" cy="68580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59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68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861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43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04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98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033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673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88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055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69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4773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7830"/>
            <a:ext cx="6779600" cy="476690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62133" y="2050546"/>
            <a:ext cx="6759407" cy="4127842"/>
          </a:xfrm>
        </p:spPr>
        <p:txBody>
          <a:bodyPr>
            <a:noAutofit/>
          </a:bodyPr>
          <a:lstStyle/>
          <a:p>
            <a:pPr algn="ctr"/>
            <a:r>
              <a:rPr lang="cs-CZ" sz="6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SMART EKONOMIKA </a:t>
            </a:r>
            <a:br>
              <a:rPr lang="cs-CZ" sz="6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6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V KONTEXTU PRŮMYSLU 4.0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575735" y="806941"/>
            <a:ext cx="11277598" cy="84258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0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Úvodní informace k absolvování předmětu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2225A4EB-43E2-410B-8F61-07D74D975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43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C043A0D-0673-4910-93D0-F8541A589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/>
              <a:t>kombinované studium</a:t>
            </a:r>
          </a:p>
        </p:txBody>
      </p:sp>
    </p:spTree>
    <p:extLst>
      <p:ext uri="{BB962C8B-B14F-4D97-AF65-F5344CB8AC3E}">
        <p14:creationId xmlns:p14="http://schemas.microsoft.com/office/powerpoint/2010/main" val="798628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645798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ABSOLVOVÁNÍ</a:t>
            </a:r>
            <a:endParaRPr lang="cs-CZ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7161" y="1898525"/>
            <a:ext cx="11757677" cy="4837288"/>
          </a:xfrm>
        </p:spPr>
        <p:txBody>
          <a:bodyPr anchor="t">
            <a:noAutofit/>
          </a:bodyPr>
          <a:lstStyle/>
          <a:p>
            <a:pPr>
              <a:buClr>
                <a:srgbClr val="00B0F0"/>
              </a:buClr>
            </a:pPr>
            <a:r>
              <a:rPr lang="cs-CZ" sz="28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Zápočtový test </a:t>
            </a:r>
            <a:r>
              <a:rPr lang="cs-CZ" sz="28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(max. 100 bodů).</a:t>
            </a:r>
          </a:p>
          <a:p>
            <a:pPr lvl="1">
              <a:buClr>
                <a:srgbClr val="00B0F0"/>
              </a:buClr>
            </a:pPr>
            <a:r>
              <a:rPr lang="cs-CZ" sz="24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50 otázek (2 body za správnou odpověď); 20 minut</a:t>
            </a:r>
          </a:p>
          <a:p>
            <a:pPr lvl="1">
              <a:buClr>
                <a:srgbClr val="00B0F0"/>
              </a:buClr>
            </a:pPr>
            <a:r>
              <a:rPr lang="cs-CZ" sz="24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otázky vycházejí ze všech přednáškových prezentací </a:t>
            </a:r>
          </a:p>
          <a:p>
            <a:pPr lvl="2">
              <a:buClr>
                <a:srgbClr val="00B0F0"/>
              </a:buClr>
            </a:pPr>
            <a:r>
              <a:rPr lang="cs-CZ" sz="22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přednáškové prezentace budou k dispozici v IS</a:t>
            </a:r>
          </a:p>
          <a:p>
            <a:pPr lvl="1">
              <a:buClr>
                <a:srgbClr val="00B0F0"/>
              </a:buClr>
            </a:pPr>
            <a:r>
              <a:rPr lang="cs-CZ" sz="24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test bude probíhat on-line přes odpovědníky na fakultě</a:t>
            </a:r>
          </a:p>
          <a:p>
            <a:pPr lvl="1">
              <a:buClr>
                <a:srgbClr val="00B0F0"/>
              </a:buClr>
            </a:pPr>
            <a:r>
              <a:rPr lang="cs-CZ" sz="24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zápočtovému testu bude předcházet dobrovolný zkušební test na fakultě</a:t>
            </a:r>
          </a:p>
          <a:p>
            <a:pPr lvl="1">
              <a:buClr>
                <a:srgbClr val="00B0F0"/>
              </a:buClr>
            </a:pPr>
            <a:r>
              <a:rPr lang="cs-CZ" sz="24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termíny testů budou ohlášeny dle dohody</a:t>
            </a:r>
          </a:p>
          <a:p>
            <a:pPr>
              <a:buClr>
                <a:srgbClr val="00B050"/>
              </a:buClr>
            </a:pPr>
            <a:r>
              <a:rPr lang="cs-CZ" sz="26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Pro úspěšné absolvování předmětu je potřeba získat </a:t>
            </a:r>
            <a:r>
              <a:rPr lang="cs-CZ" sz="2600" b="1" u="sng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celkem minimálně 70 bodů</a:t>
            </a:r>
            <a:r>
              <a:rPr lang="cs-CZ" sz="26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52694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645798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STRUČNÁ ANOTACE PŘEDMĚTU</a:t>
            </a:r>
            <a:endParaRPr lang="cs-CZ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392EA3F1-3AB6-4D66-8908-CE35887BBC13}"/>
              </a:ext>
            </a:extLst>
          </p:cNvPr>
          <p:cNvSpPr txBox="1">
            <a:spLocks/>
          </p:cNvSpPr>
          <p:nvPr/>
        </p:nvSpPr>
        <p:spPr>
          <a:xfrm>
            <a:off x="439314" y="1800521"/>
            <a:ext cx="11287630" cy="4779388"/>
          </a:xfrm>
          <a:prstGeom prst="rect">
            <a:avLst/>
          </a:prstGeom>
        </p:spPr>
        <p:txBody>
          <a:bodyPr vert="horz" lIns="45720" tIns="45720" rIns="45720" bIns="45720" rtlCol="0" anchor="ctr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60000" algn="ctr">
              <a:lnSpc>
                <a:spcPct val="100000"/>
              </a:lnSpc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Cílem předmětu je seznámit studenty se základními i pokročilými prvky SMART ekonomiky v širších souvislostech Průmyslu 4.0. Cílem předmětu je studentům poskytnout hlubší vhled do problematiky soudobých ekonomických proměn a seznámit je s aktuálními trendy a to i v součinnosti odborníka z praxe.</a:t>
            </a:r>
          </a:p>
          <a:p>
            <a:pPr marL="0" indent="0" algn="ctr">
              <a:lnSpc>
                <a:spcPct val="100000"/>
              </a:lnSpc>
              <a:buClr>
                <a:srgbClr val="002060"/>
              </a:buClr>
              <a:buNone/>
            </a:pPr>
            <a:endParaRPr lang="cs-CZ" sz="24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indent="-360000" algn="ctr">
              <a:lnSpc>
                <a:spcPct val="100000"/>
              </a:lnSpc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Student se orientuje v problematice SMART řešení z pohledu technických i netechnických oblastí. Student je seznámen s možnostmi řešení z České republiky i ze zahraničí.</a:t>
            </a:r>
          </a:p>
        </p:txBody>
      </p:sp>
    </p:spTree>
    <p:extLst>
      <p:ext uri="{BB962C8B-B14F-4D97-AF65-F5344CB8AC3E}">
        <p14:creationId xmlns:p14="http://schemas.microsoft.com/office/powerpoint/2010/main" val="2301058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645798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I.</a:t>
            </a:r>
            <a:endParaRPr lang="cs-CZ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392EA3F1-3AB6-4D66-8908-CE35887BBC13}"/>
              </a:ext>
            </a:extLst>
          </p:cNvPr>
          <p:cNvSpPr txBox="1">
            <a:spLocks/>
          </p:cNvSpPr>
          <p:nvPr/>
        </p:nvSpPr>
        <p:spPr>
          <a:xfrm>
            <a:off x="439314" y="1813811"/>
            <a:ext cx="11325338" cy="5044189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Koncept SMART, SMART ekonomika Smart řešení v ekonomice, přínosy a náklady SMART řešení, cost-benefit analýzy, externalitní efekty a technologie, zdroje a limity SMAER ekonomiky, Kvartérní sektor. </a:t>
            </a:r>
          </a:p>
          <a:p>
            <a:pPr marL="457200" indent="-457200" algn="just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Výchozí koncepty SMART ekonomiky Cirkulární ekonomika, sdílená ekonomika, trvale udržitelný rozvoj, koncept Smart city. </a:t>
            </a:r>
          </a:p>
          <a:p>
            <a:pPr marL="457200" indent="-457200" algn="just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Průmysl 4.0 Čtvrtá průmyslová revoluce. Internet věcí, internet služeb, digitální ekonomika. Automatizace průmyslu. Ekonomické přínosy a důsledky Průmyslu 4.0. Role Průmyslu 4.0 ve světové ekonomice. </a:t>
            </a:r>
          </a:p>
          <a:p>
            <a:pPr marL="457200" indent="-457200" algn="just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Trh práce v kontextu Průmyslu 4.0 Trh práce, lidský kapitál, kvalifikace a pracovní síla v kontextu konceptu Průmyslu 4.0. Vzdělávání a inovace technického vzdělávání, nové potřeby vzdělávacího systému. Společnost 5.0. </a:t>
            </a:r>
          </a:p>
        </p:txBody>
      </p:sp>
    </p:spTree>
    <p:extLst>
      <p:ext uri="{BB962C8B-B14F-4D97-AF65-F5344CB8AC3E}">
        <p14:creationId xmlns:p14="http://schemas.microsoft.com/office/powerpoint/2010/main" val="1112353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645798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II.</a:t>
            </a:r>
            <a:endParaRPr lang="cs-CZ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392EA3F1-3AB6-4D66-8908-CE35887BBC13}"/>
              </a:ext>
            </a:extLst>
          </p:cNvPr>
          <p:cNvSpPr txBox="1">
            <a:spLocks/>
          </p:cNvSpPr>
          <p:nvPr/>
        </p:nvSpPr>
        <p:spPr>
          <a:xfrm>
            <a:off x="439314" y="1785530"/>
            <a:ext cx="11306484" cy="5044189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buClr>
                <a:schemeClr val="accent3"/>
              </a:buClr>
              <a:buFont typeface="+mj-lt"/>
              <a:buAutoNum type="arabicPeriod" startAt="5"/>
            </a:pPr>
            <a:r>
              <a:rPr lang="cs-CZ" sz="22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Průmysl 4.0 a SMART ekonomika v České republice a ve světě Vztah Průmyslu 4.0 a SMART ekonomiky. Česko a Průmysl 4.0, Národní iniciativa Průmysl 4.0. Česko a SMART řešení. Koncept inteligentních měst, Národní rámec Smart City. Chytré regiony. Smart city v ČR a ve světě. Centra Průmyslu 4.0. Smart řešení oblasti dopravy, energetiky a zavádění moderních informačních a komunikačních technologií, v odpadové hospodářství, vodohospodářství, e – </a:t>
            </a:r>
            <a:r>
              <a:rPr lang="cs-CZ" sz="220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government</a:t>
            </a:r>
            <a:r>
              <a:rPr lang="cs-CZ" sz="22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v řízení měst a krizové řízení apod. Příklady dobré i špatné praxe. </a:t>
            </a:r>
          </a:p>
          <a:p>
            <a:pPr marL="457200" indent="-457200" algn="just">
              <a:lnSpc>
                <a:spcPct val="100000"/>
              </a:lnSpc>
              <a:buClr>
                <a:schemeClr val="accent3"/>
              </a:buClr>
              <a:buFont typeface="+mj-lt"/>
              <a:buAutoNum type="arabicPeriod" startAt="5"/>
            </a:pPr>
            <a:r>
              <a:rPr lang="cs-CZ" sz="22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Měření SMART ekonomiky a Průmyslu 4.0 Metody hodnocení a indexace SMART ekonomiky a Průmyslu 4.0. Digital </a:t>
            </a:r>
            <a:r>
              <a:rPr lang="cs-CZ" sz="220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Evolution</a:t>
            </a:r>
            <a:r>
              <a:rPr lang="cs-CZ" sz="22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Index. Digital </a:t>
            </a:r>
            <a:r>
              <a:rPr lang="cs-CZ" sz="220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Economy</a:t>
            </a:r>
            <a:r>
              <a:rPr lang="cs-CZ" sz="22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and Society Index. Smart City index, Smart Prague Index. </a:t>
            </a:r>
          </a:p>
          <a:p>
            <a:pPr marL="457200" indent="-457200" algn="just">
              <a:lnSpc>
                <a:spcPct val="100000"/>
              </a:lnSpc>
              <a:buClr>
                <a:schemeClr val="accent3"/>
              </a:buClr>
              <a:buFont typeface="+mj-lt"/>
              <a:buAutoNum type="arabicPeriod" startAt="5"/>
            </a:pPr>
            <a:r>
              <a:rPr lang="cs-CZ" sz="22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Role Průmyslu 4.0 a SMART ekonomika v mezinárodním obchodě Průmysl 4.0 jako zdroj mezinárodní konkurenční výhody. Přímé zahraniční investice. Obchodní příležitosti v oblasti SMART ekonomiky. Mezinárodní pohyb kapitálu.</a:t>
            </a:r>
          </a:p>
        </p:txBody>
      </p:sp>
    </p:spTree>
    <p:extLst>
      <p:ext uri="{BB962C8B-B14F-4D97-AF65-F5344CB8AC3E}">
        <p14:creationId xmlns:p14="http://schemas.microsoft.com/office/powerpoint/2010/main" val="2338516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4992" y="645798"/>
            <a:ext cx="11262016" cy="10138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A DOPORUČENÁ LITERATURA</a:t>
            </a:r>
            <a:endParaRPr lang="cs-CZ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392EA3F1-3AB6-4D66-8908-CE35887BBC13}"/>
              </a:ext>
            </a:extLst>
          </p:cNvPr>
          <p:cNvSpPr txBox="1">
            <a:spLocks/>
          </p:cNvSpPr>
          <p:nvPr/>
        </p:nvSpPr>
        <p:spPr>
          <a:xfrm>
            <a:off x="588188" y="1945341"/>
            <a:ext cx="11015624" cy="4670612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MAŘÍK, V. a kol., 2016. </a:t>
            </a:r>
            <a:r>
              <a:rPr lang="cs-CZ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Průmysl 4.0: Výzva pro Českou republiku</a:t>
            </a:r>
            <a:r>
              <a:rPr 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Praha: Management </a:t>
            </a:r>
            <a:r>
              <a:rPr lang="cs-CZ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Press</a:t>
            </a:r>
            <a:r>
              <a:rPr 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ISBN 978-80-7261-440-0. </a:t>
            </a:r>
          </a:p>
          <a:p>
            <a:pPr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SLAVÍK, J., 2017. </a:t>
            </a:r>
            <a:r>
              <a:rPr lang="cs-CZ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Smart city v praxi</a:t>
            </a:r>
            <a:r>
              <a:rPr 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Profi</a:t>
            </a:r>
            <a:r>
              <a:rPr 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Press</a:t>
            </a:r>
            <a:r>
              <a:rPr 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ISBN 978-80-86726-80-9.</a:t>
            </a:r>
          </a:p>
          <a:p>
            <a:pPr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cap="all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Turečková, K., Nevima, J., Vaňová, A., Vitálišová</a:t>
            </a:r>
            <a:r>
              <a:rPr 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K., 2023. Society 4.0: </a:t>
            </a:r>
            <a:r>
              <a:rPr lang="cs-CZ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general</a:t>
            </a:r>
            <a:r>
              <a:rPr 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economic</a:t>
            </a:r>
            <a:r>
              <a:rPr 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implications</a:t>
            </a:r>
            <a:r>
              <a:rPr 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  <a:r>
              <a:rPr lang="cs-CZ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Journal </a:t>
            </a:r>
            <a:r>
              <a:rPr lang="cs-CZ" i="1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of</a:t>
            </a:r>
            <a:r>
              <a:rPr lang="cs-CZ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European </a:t>
            </a:r>
            <a:r>
              <a:rPr lang="cs-CZ" i="1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Economy</a:t>
            </a:r>
            <a:r>
              <a:rPr 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22(2), 146-157. ISSN 2519-4070. DOI: https://doi.org/10.35774/jee2023.02.146 </a:t>
            </a:r>
          </a:p>
          <a:p>
            <a:pPr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cap="all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Turečková, K., Nevima</a:t>
            </a:r>
            <a:r>
              <a:rPr lang="en-US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J.</a:t>
            </a:r>
            <a:r>
              <a:rPr 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2023. Smart public goods: A smart bench does not </a:t>
            </a:r>
            <a:r>
              <a:rPr lang="en-US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necessar-ily</a:t>
            </a:r>
            <a:r>
              <a:rPr lang="en-US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make smart a city in the Czech Republic. </a:t>
            </a:r>
            <a:r>
              <a:rPr lang="en-US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Research Papers in Economics and Finance</a:t>
            </a:r>
            <a:r>
              <a:rPr lang="en-US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7(1), 7–20. https://doi.org/10.18559/ref.2023.1.189</a:t>
            </a:r>
            <a:endParaRPr lang="cs-CZ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NEVIMA, J., K. TUREČKOVÁ, M. LEBIEDZIK, I. MAJEROVÁ a kol. 2023 </a:t>
            </a:r>
            <a:r>
              <a:rPr lang="cs-CZ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SMART technologie pro zvyšování kvality života ve městech a regionech.</a:t>
            </a:r>
            <a:r>
              <a:rPr 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Praha: Professional Publishing. ISBN 978-80-88260-62-2. </a:t>
            </a:r>
          </a:p>
        </p:txBody>
      </p:sp>
    </p:spTree>
    <p:extLst>
      <p:ext uri="{BB962C8B-B14F-4D97-AF65-F5344CB8AC3E}">
        <p14:creationId xmlns:p14="http://schemas.microsoft.com/office/powerpoint/2010/main" val="1268900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692729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INFORMACE</a:t>
            </a:r>
            <a:endParaRPr lang="cs-CZ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705" y="2658051"/>
            <a:ext cx="5962675" cy="3896995"/>
          </a:xfrm>
        </p:spPr>
        <p:txBody>
          <a:bodyPr anchor="t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</a:pPr>
            <a:r>
              <a:rPr lang="cs-CZ" sz="2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doc. Ing. Jan NEVIMA, Ph.D.</a:t>
            </a:r>
          </a:p>
          <a:p>
            <a:pPr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</a:pPr>
            <a:r>
              <a:rPr lang="cs-CZ" sz="2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doc. Ing. Kamila TUREČKOVÁ, Ph.D.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26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A208</a:t>
            </a:r>
          </a:p>
          <a:p>
            <a:pPr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*"/>
            </a:pPr>
            <a:r>
              <a:rPr lang="cs-CZ" sz="2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nevima@opf.slu.cz</a:t>
            </a:r>
            <a:endParaRPr lang="cs-CZ" sz="2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*"/>
            </a:pPr>
            <a:r>
              <a:rPr lang="cs-CZ" sz="2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tureckova@opf.slu.cz</a:t>
            </a:r>
            <a:endParaRPr lang="cs-CZ" sz="2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</a:t>
            </a:r>
            <a:r>
              <a:rPr lang="cs-CZ" sz="26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viz IS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     jinak dle domluvy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77705" y="1955795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PŘEDNÁŠKY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6229325" y="1955795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SEMINÁŘE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6240380" y="2658051"/>
            <a:ext cx="5956552" cy="432031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accent4"/>
              </a:buClr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Ing. Karin Glacová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</a:pPr>
            <a:endParaRPr lang="cs-CZ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A210</a:t>
            </a:r>
          </a:p>
          <a:p>
            <a:pPr>
              <a:spcBef>
                <a:spcPts val="0"/>
              </a:spcBef>
              <a:buClr>
                <a:schemeClr val="accent4"/>
              </a:buClr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+420 596 398 234</a:t>
            </a:r>
          </a:p>
          <a:p>
            <a:pPr>
              <a:spcBef>
                <a:spcPts val="0"/>
              </a:spcBef>
              <a:buClr>
                <a:schemeClr val="accent4"/>
              </a:buClr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glacova</a:t>
            </a:r>
            <a:r>
              <a:rPr lang="cs-CZ" sz="2800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chemeClr val="accent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</a:pPr>
            <a:endParaRPr lang="cs-CZ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Úterý 13:05 - 14:35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Středa 12:00 - 13:30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jinak dle domluvy e-mailem</a:t>
            </a:r>
          </a:p>
        </p:txBody>
      </p:sp>
    </p:spTree>
    <p:extLst>
      <p:ext uri="{BB962C8B-B14F-4D97-AF65-F5344CB8AC3E}">
        <p14:creationId xmlns:p14="http://schemas.microsoft.com/office/powerpoint/2010/main" val="140948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C043A0D-0673-4910-93D0-F8541A589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/>
              <a:t>Prezenční studium</a:t>
            </a:r>
          </a:p>
        </p:txBody>
      </p:sp>
    </p:spTree>
    <p:extLst>
      <p:ext uri="{BB962C8B-B14F-4D97-AF65-F5344CB8AC3E}">
        <p14:creationId xmlns:p14="http://schemas.microsoft.com/office/powerpoint/2010/main" val="2974620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645798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ABSOLVOVÁNÍ</a:t>
            </a:r>
            <a:endParaRPr lang="cs-CZ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0205" y="1862667"/>
            <a:ext cx="11757677" cy="4837288"/>
          </a:xfrm>
        </p:spPr>
        <p:txBody>
          <a:bodyPr anchor="t">
            <a:noAutofit/>
          </a:bodyPr>
          <a:lstStyle/>
          <a:p>
            <a:pPr>
              <a:buClr>
                <a:srgbClr val="00B0F0"/>
              </a:buClr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Povinná </a:t>
            </a:r>
            <a:r>
              <a:rPr lang="cs-CZ" sz="24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60% účast na seminářích: </a:t>
            </a:r>
          </a:p>
          <a:p>
            <a:pPr lvl="2">
              <a:buClr>
                <a:srgbClr val="00B0F0"/>
              </a:buClr>
            </a:pP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povinná účast 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– možnost omluvy pouze na základě doložení lékařského potvrzení do 5 pracovních dnů</a:t>
            </a:r>
          </a:p>
          <a:p>
            <a:pPr>
              <a:buClr>
                <a:srgbClr val="00B0F0"/>
              </a:buClr>
            </a:pPr>
            <a:r>
              <a:rPr lang="cs-CZ" sz="24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Zápočtový test </a:t>
            </a:r>
            <a:r>
              <a:rPr lang="cs-CZ" sz="24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(max. 70 bodů).</a:t>
            </a:r>
          </a:p>
          <a:p>
            <a:pPr>
              <a:buClr>
                <a:srgbClr val="00B0F0"/>
              </a:buClr>
            </a:pPr>
            <a:r>
              <a:rPr lang="cs-CZ" sz="24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Zpracování projektu 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na libovolné téma související s předmětem </a:t>
            </a:r>
            <a:r>
              <a:rPr lang="cs-CZ" sz="24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(max. 20 bodů).</a:t>
            </a:r>
          </a:p>
          <a:p>
            <a:pPr>
              <a:buClr>
                <a:srgbClr val="00B0F0"/>
              </a:buClr>
            </a:pPr>
            <a:r>
              <a:rPr lang="cs-CZ" sz="24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Prezentace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daného projektu </a:t>
            </a:r>
            <a:r>
              <a:rPr lang="cs-CZ" sz="24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(max. 10 bodů).</a:t>
            </a:r>
          </a:p>
          <a:p>
            <a:pPr>
              <a:buClr>
                <a:srgbClr val="00B0F0"/>
              </a:buClr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Celkem můžete získat</a:t>
            </a:r>
            <a:r>
              <a:rPr lang="cs-CZ" sz="24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24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max. 100 bodů.  </a:t>
            </a:r>
          </a:p>
          <a:p>
            <a:pPr>
              <a:buClr>
                <a:srgbClr val="00B050"/>
              </a:buClr>
            </a:pPr>
            <a:r>
              <a:rPr lang="cs-CZ" sz="26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Pro úspěšné absolvování předmětu je potřeba získat </a:t>
            </a:r>
            <a:r>
              <a:rPr lang="cs-CZ" sz="2600" b="1" u="sng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celkem minimálně 70 bodů</a:t>
            </a:r>
            <a:r>
              <a:rPr lang="cs-CZ" sz="26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19547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645798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ABSOLVOVÁNÍ</a:t>
            </a:r>
            <a:endParaRPr lang="cs-CZ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6650" y="2436890"/>
            <a:ext cx="11413160" cy="839033"/>
          </a:xfrm>
        </p:spPr>
        <p:txBody>
          <a:bodyPr anchor="t">
            <a:noAutofit/>
          </a:bodyPr>
          <a:lstStyle/>
          <a:p>
            <a:pPr algn="just">
              <a:buClr>
                <a:srgbClr val="00B050"/>
              </a:buClr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Zápočtový test </a:t>
            </a:r>
            <a:r>
              <a:rPr lang="cs-CZ" sz="24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proběhne formou odpovědníků v systému IS SU 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(na přednášce bude upřesněno a vysvětleno).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66650" y="1919949"/>
            <a:ext cx="7189952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ZÁPOČTOVÝ TEST:</a:t>
            </a: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277A579A-9683-4E7D-9133-75D8899D7245}"/>
              </a:ext>
            </a:extLst>
          </p:cNvPr>
          <p:cNvSpPr txBox="1">
            <a:spLocks/>
          </p:cNvSpPr>
          <p:nvPr/>
        </p:nvSpPr>
        <p:spPr>
          <a:xfrm>
            <a:off x="266650" y="3446833"/>
            <a:ext cx="119253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REALIZACE PROJEKTU A JEHO PREZENTACE: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D4669927-56E2-44B0-A5A6-D25254047184}"/>
              </a:ext>
            </a:extLst>
          </p:cNvPr>
          <p:cNvSpPr txBox="1">
            <a:spLocks/>
          </p:cNvSpPr>
          <p:nvPr/>
        </p:nvSpPr>
        <p:spPr>
          <a:xfrm>
            <a:off x="199313" y="4049094"/>
            <a:ext cx="11411495" cy="2733179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60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Každý student sám zpracuje projekt z oblasti Smart ekonomiky a následně jej odprezentuje na konci semestru ve zvoleném termínu. </a:t>
            </a:r>
          </a:p>
          <a:p>
            <a:pPr indent="-360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Projekt bude zpracován ve Wordu (min. 3 stránky textu bez úvodních stran, zdrojů apod.), následně pomocí prezentace stručně obhájen (cca 10 minut).</a:t>
            </a:r>
          </a:p>
          <a:p>
            <a:pPr indent="-360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Kritéria hodnocení budou upřesněna na seminářích.</a:t>
            </a:r>
          </a:p>
        </p:txBody>
      </p:sp>
    </p:spTree>
    <p:extLst>
      <p:ext uri="{BB962C8B-B14F-4D97-AF65-F5344CB8AC3E}">
        <p14:creationId xmlns:p14="http://schemas.microsoft.com/office/powerpoint/2010/main" val="2491028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645798"/>
            <a:ext cx="11029616" cy="1013800"/>
          </a:xfrm>
        </p:spPr>
        <p:txBody>
          <a:bodyPr>
            <a:noAutofit/>
          </a:bodyPr>
          <a:lstStyle/>
          <a:p>
            <a:pPr algn="ctr"/>
            <a:r>
              <a:rPr lang="cs-CZ" sz="4800" dirty="0">
                <a:latin typeface="Cambria Math" panose="02040503050406030204" pitchFamily="18" charset="0"/>
                <a:ea typeface="Cambria Math" panose="02040503050406030204" pitchFamily="18" charset="0"/>
              </a:rPr>
              <a:t>PROJEKT A JEHO PREZENTACE</a:t>
            </a:r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392EA3F1-3AB6-4D66-8908-CE35887BBC13}"/>
              </a:ext>
            </a:extLst>
          </p:cNvPr>
          <p:cNvSpPr txBox="1">
            <a:spLocks/>
          </p:cNvSpPr>
          <p:nvPr/>
        </p:nvSpPr>
        <p:spPr>
          <a:xfrm>
            <a:off x="411481" y="2156712"/>
            <a:ext cx="11199328" cy="4530960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600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Projekty budou částečně zpracovávány během prvních seminářů (k dispozici budou i počítače), následně bude probíhat jejich prezentace. </a:t>
            </a:r>
          </a:p>
          <a:p>
            <a:pPr indent="-3600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 prvním realizovaném semináři si student vyhledá a zvolí téma a nahlásí ho vyučujícímu. </a:t>
            </a:r>
          </a:p>
          <a:p>
            <a:pPr lvl="2" indent="-3600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lze řešit cokoliv, co Vás ze „Smart ekonomiky v kontextu průmyslu 4.0“ zaujme a bude bavit (příklady dobré praxe) </a:t>
            </a:r>
          </a:p>
          <a:p>
            <a:pPr lvl="2" indent="-3600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např. se může jednat o smart lavičky, smart využití použitých pneumatik, smart odpadkové koše, smart přístupy v zemědělství či těžařství, smart management v lesním hospodářství, </a:t>
            </a:r>
            <a:r>
              <a:rPr lang="cs-CZ" sz="240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smart</a:t>
            </a: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doprava, </a:t>
            </a:r>
            <a:r>
              <a:rPr lang="cs-CZ" sz="240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akvaponie</a:t>
            </a: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internet věcí (</a:t>
            </a:r>
            <a:r>
              <a:rPr lang="cs-CZ" sz="240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IoT</a:t>
            </a: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), průmyslová automatizace a robotika, cirkulární ekonomika např. v oděvním průmyslu, rozšířená realita ve výrobě a servisu</a:t>
            </a:r>
          </a:p>
        </p:txBody>
      </p:sp>
    </p:spTree>
    <p:extLst>
      <p:ext uri="{BB962C8B-B14F-4D97-AF65-F5344CB8AC3E}">
        <p14:creationId xmlns:p14="http://schemas.microsoft.com/office/powerpoint/2010/main" val="1081282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204A15-E131-5A84-98DE-1BF1C534B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>
                <a:latin typeface="Cambria Math" panose="02040503050406030204" pitchFamily="18" charset="0"/>
                <a:ea typeface="Cambria Math" panose="02040503050406030204" pitchFamily="18" charset="0"/>
              </a:rPr>
              <a:t>PROJEKT A JEHO PREZENTACE</a:t>
            </a:r>
            <a:endParaRPr lang="cs-CZ" sz="4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0CD10F-296A-72BF-0235-690003D79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929" y="1972236"/>
            <a:ext cx="11394142" cy="4814047"/>
          </a:xfrm>
        </p:spPr>
        <p:txBody>
          <a:bodyPr>
            <a:normAutofit lnSpcReduction="10000"/>
          </a:bodyPr>
          <a:lstStyle/>
          <a:p>
            <a:pPr indent="-3600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Obsah projektu – představení vybraného tématu, popis „původního stavu“ před zavedením smart prvků/řešení, proč si „původní stav“ vyžádal inovaci (co na něm bylo špatně), jaké jsou náklady před zavedením smart řešení a náklady samotného smart řešení, v čem lze spatřit dodatečné výhody, jaké jsou socio-ekonomické či environmentální přínosy, existují nějaká rizika nového řešení, mohou existovat další dodatečné inovace dané věci/řešení (kde vidíte potenciál?), jak vidíte danou věc/řešení do budoucna apod.</a:t>
            </a:r>
          </a:p>
          <a:p>
            <a:pPr indent="-3600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Jak prezentace, tak samotné zpracování projektu je povinné.</a:t>
            </a:r>
          </a:p>
          <a:p>
            <a:pPr indent="-3600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V projektu se hodnotí nápad, originalita, obsah, zpracování.</a:t>
            </a:r>
          </a:p>
          <a:p>
            <a:pPr indent="-3600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 prezentace se hodnotí samotné zpracování prezentace a její přednes.</a:t>
            </a:r>
          </a:p>
          <a:p>
            <a:pPr indent="-3600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rojekt i prezentace bude vložena do IS do odpovědníků nejpozději </a:t>
            </a:r>
            <a:r>
              <a:rPr lang="cs-CZ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cs-CZ" sz="24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pracovní dny před samotnou prezentací </a:t>
            </a: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(tj. vždy do středy 23:59 hodin)</a:t>
            </a:r>
          </a:p>
        </p:txBody>
      </p:sp>
    </p:spTree>
    <p:extLst>
      <p:ext uri="{BB962C8B-B14F-4D97-AF65-F5344CB8AC3E}">
        <p14:creationId xmlns:p14="http://schemas.microsoft.com/office/powerpoint/2010/main" val="4248490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1"/>
          <p:cNvSpPr txBox="1">
            <a:spLocks/>
          </p:cNvSpPr>
          <p:nvPr/>
        </p:nvSpPr>
        <p:spPr>
          <a:xfrm>
            <a:off x="581192" y="752575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sz="4800" dirty="0">
                <a:latin typeface="Cambria Math" panose="02040503050406030204" pitchFamily="18" charset="0"/>
                <a:ea typeface="Cambria Math" panose="02040503050406030204" pitchFamily="18" charset="0"/>
              </a:rPr>
              <a:t>Harmonogram PŘEDNÁŠEK</a:t>
            </a:r>
            <a:b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(může se V PRŮBĚHU SEMESTRU změnit) </a:t>
            </a:r>
            <a:endParaRPr lang="cs-CZ" sz="5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833980"/>
              </p:ext>
            </p:extLst>
          </p:nvPr>
        </p:nvGraphicFramePr>
        <p:xfrm>
          <a:off x="331693" y="1847273"/>
          <a:ext cx="11410729" cy="494875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52383">
                  <a:extLst>
                    <a:ext uri="{9D8B030D-6E8A-4147-A177-3AD203B41FA5}">
                      <a16:colId xmlns:a16="http://schemas.microsoft.com/office/drawing/2014/main" val="83055358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138004725"/>
                    </a:ext>
                  </a:extLst>
                </a:gridCol>
                <a:gridCol w="9670666">
                  <a:extLst>
                    <a:ext uri="{9D8B030D-6E8A-4147-A177-3AD203B41FA5}">
                      <a16:colId xmlns:a16="http://schemas.microsoft.com/office/drawing/2014/main" val="2046148100"/>
                    </a:ext>
                  </a:extLst>
                </a:gridCol>
              </a:tblGrid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baseline="0" dirty="0"/>
                        <a:t>Termín: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Téma: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91621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22.2. 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latin typeface="+mn-lt"/>
                        </a:rPr>
                        <a:t>Trh práce v kontextu Průmyslu 4.0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76649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29.2.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latin typeface="+mn-lt"/>
                        </a:rPr>
                        <a:t>Průmysl 4.0</a:t>
                      </a:r>
                      <a:endParaRPr lang="cs-CZ" sz="1600" i="1" kern="1200" dirty="0">
                        <a:solidFill>
                          <a:srgbClr val="FF0000"/>
                        </a:solidFill>
                        <a:latin typeface="+mn-lt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55525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6.3.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latin typeface="+mn-lt"/>
                        </a:rPr>
                        <a:t>Cirkulární ekonomika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167284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13.3.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latin typeface="+mn-lt"/>
                        </a:rPr>
                        <a:t>Smart veřejné statky ve veřejném prostoru (doc. Turečková)</a:t>
                      </a:r>
                      <a:endParaRPr lang="cs-CZ" sz="1600" b="1" i="1" kern="1200" dirty="0">
                        <a:solidFill>
                          <a:schemeClr val="dk1"/>
                        </a:solidFill>
                        <a:latin typeface="+mn-lt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61963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20.3. 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latin typeface="+mn-lt"/>
                        </a:rPr>
                        <a:t>Společnost 4.0 (doc. Turečková)</a:t>
                      </a:r>
                      <a:endParaRPr lang="cs-CZ" sz="1600" b="1" i="1" kern="1200" dirty="0">
                        <a:solidFill>
                          <a:schemeClr val="dk1"/>
                        </a:solidFill>
                        <a:latin typeface="+mn-lt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92910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27.3. 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latin typeface="+mn-lt"/>
                        </a:rPr>
                        <a:t>Chytřejší kraj (MSK) Ing. Karin Černá – vedoucí odboru energetiky, průmyslu a chytrého regionu MSK</a:t>
                      </a:r>
                      <a:endParaRPr lang="cs-CZ" sz="1600" b="1" i="1" kern="1200" dirty="0">
                        <a:solidFill>
                          <a:schemeClr val="dk1"/>
                        </a:solidFill>
                        <a:latin typeface="+mn-lt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703145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3.4.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latin typeface="+mn-lt"/>
                        </a:rPr>
                        <a:t>Doprava</a:t>
                      </a:r>
                      <a:endParaRPr lang="cs-CZ" sz="1600" b="1" kern="1200" dirty="0">
                        <a:solidFill>
                          <a:schemeClr val="dk1"/>
                        </a:solidFill>
                        <a:latin typeface="+mn-lt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796537"/>
                  </a:ext>
                </a:extLst>
              </a:tr>
              <a:tr h="420129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10.4.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latin typeface="+mn-lt"/>
                        </a:rPr>
                        <a:t>Energetika</a:t>
                      </a:r>
                      <a:endParaRPr lang="cs-CZ" sz="1600" b="1" i="1" kern="1200" dirty="0">
                        <a:solidFill>
                          <a:schemeClr val="dk1"/>
                        </a:solidFill>
                        <a:latin typeface="+mn-lt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827421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17.4.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cs-CZ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kern="1200" dirty="0">
                          <a:latin typeface="+mn-lt"/>
                        </a:rPr>
                        <a:t>Výuka odpadá (služební cesta)</a:t>
                      </a:r>
                      <a:endParaRPr lang="cs-CZ" sz="1600" b="1" i="1" kern="1200" dirty="0">
                        <a:solidFill>
                          <a:schemeClr val="tx1"/>
                        </a:solidFill>
                        <a:latin typeface="+mn-lt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63758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24.4. 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latin typeface="+mn-lt"/>
                        </a:rPr>
                        <a:t>Internet věcí, optimalizace výrobního procesu, 3D tisk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99954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1.5.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kern="1200" dirty="0">
                          <a:solidFill>
                            <a:schemeClr val="dk1"/>
                          </a:solidFill>
                          <a:latin typeface="+mn-lt"/>
                          <a:ea typeface="Cambria Math" panose="02040503050406030204" pitchFamily="18" charset="0"/>
                          <a:cs typeface="+mn-cs"/>
                        </a:rPr>
                        <a:t>Státní svátek – samostudium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69302"/>
                  </a:ext>
                </a:extLst>
              </a:tr>
              <a:tr h="357357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8.5.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kern="1200" dirty="0">
                          <a:solidFill>
                            <a:schemeClr val="dk1"/>
                          </a:solidFill>
                          <a:latin typeface="+mn-lt"/>
                          <a:ea typeface="Cambria Math" panose="02040503050406030204" pitchFamily="18" charset="0"/>
                          <a:cs typeface="+mn-cs"/>
                        </a:rPr>
                        <a:t>Státní svátek – samostudium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69836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15.5.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kern="1200" dirty="0">
                          <a:latin typeface="+mn-lt"/>
                        </a:rPr>
                        <a:t>Zkušební test</a:t>
                      </a:r>
                      <a:endParaRPr lang="cs-CZ" sz="1600" b="1" i="1" kern="1200" dirty="0">
                        <a:solidFill>
                          <a:srgbClr val="002060"/>
                        </a:solidFill>
                        <a:latin typeface="+mn-lt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4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113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BD42C9-BB51-419C-BE16-2DAD37FEB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900" dirty="0">
                <a:latin typeface="Cambria Math" panose="02040503050406030204" pitchFamily="18" charset="0"/>
                <a:ea typeface="Cambria Math" panose="02040503050406030204" pitchFamily="18" charset="0"/>
              </a:rPr>
              <a:t>Rozpis seminářů</a:t>
            </a:r>
            <a:br>
              <a:rPr lang="cs-CZ" sz="44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2700" dirty="0">
                <a:latin typeface="Cambria Math" panose="02040503050406030204" pitchFamily="18" charset="0"/>
                <a:ea typeface="Cambria Math" panose="02040503050406030204" pitchFamily="18" charset="0"/>
              </a:rPr>
              <a:t>(může se V PRŮBĚHU SEMESTRU změnit)</a:t>
            </a:r>
            <a:endParaRPr lang="cs-CZ" sz="4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D39573B-C6D1-3BCE-E526-DC99547BBD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232884"/>
              </p:ext>
            </p:extLst>
          </p:nvPr>
        </p:nvGraphicFramePr>
        <p:xfrm>
          <a:off x="448235" y="1957070"/>
          <a:ext cx="11286565" cy="4693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76358">
                  <a:extLst>
                    <a:ext uri="{9D8B030D-6E8A-4147-A177-3AD203B41FA5}">
                      <a16:colId xmlns:a16="http://schemas.microsoft.com/office/drawing/2014/main" val="1129824475"/>
                    </a:ext>
                  </a:extLst>
                </a:gridCol>
                <a:gridCol w="848913">
                  <a:extLst>
                    <a:ext uri="{9D8B030D-6E8A-4147-A177-3AD203B41FA5}">
                      <a16:colId xmlns:a16="http://schemas.microsoft.com/office/drawing/2014/main" val="2419923157"/>
                    </a:ext>
                  </a:extLst>
                </a:gridCol>
                <a:gridCol w="8561294">
                  <a:extLst>
                    <a:ext uri="{9D8B030D-6E8A-4147-A177-3AD203B41FA5}">
                      <a16:colId xmlns:a16="http://schemas.microsoft.com/office/drawing/2014/main" val="17993391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r>
                        <a:rPr lang="cs-CZ" sz="1600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Obsah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445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20. 2.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</a:t>
                      </a:r>
                      <a:endParaRPr lang="cs-CZ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Semináře se nekonají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8643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27.2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2</a:t>
                      </a:r>
                      <a:endParaRPr lang="cs-CZ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Úvodní seminář, organizace, výběr a schválení témat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88277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5.3.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</a:t>
                      </a:r>
                      <a:endParaRPr lang="cs-CZ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Schválení témat, práce na projektech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83683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12.3.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4</a:t>
                      </a:r>
                      <a:endParaRPr lang="cs-CZ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Práce na projektech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2805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19.3.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5</a:t>
                      </a:r>
                      <a:endParaRPr lang="cs-CZ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Práce na projektech / Prezentace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78932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26.3.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6</a:t>
                      </a:r>
                      <a:endParaRPr lang="cs-CZ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Práce na projektech / Prezentace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0411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2.4.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7</a:t>
                      </a:r>
                      <a:endParaRPr lang="cs-CZ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Prezentace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9414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9.4.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8</a:t>
                      </a:r>
                      <a:endParaRPr lang="cs-CZ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Prezentace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76850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16.4.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9</a:t>
                      </a:r>
                      <a:endParaRPr lang="cs-CZ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Prezentace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3571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23.4.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10</a:t>
                      </a:r>
                      <a:endParaRPr lang="cs-CZ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Prezentace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1060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30.4.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11</a:t>
                      </a:r>
                      <a:endParaRPr lang="cs-CZ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Prezentace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920572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7.5.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12</a:t>
                      </a:r>
                      <a:endParaRPr lang="cs-CZ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Prezentace projektů / Náhradní termín prezentace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97259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14.5.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13</a:t>
                      </a:r>
                      <a:endParaRPr lang="cs-CZ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2"/>
                          </a:solidFill>
                        </a:rPr>
                        <a:t>Náhradní termín prezentace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17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88479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716</TotalTime>
  <Words>1408</Words>
  <Application>Microsoft Office PowerPoint</Application>
  <PresentationFormat>Širokoúhlá obrazovka</PresentationFormat>
  <Paragraphs>163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Cambria Math</vt:lpstr>
      <vt:lpstr>Gill Sans MT</vt:lpstr>
      <vt:lpstr>Wingdings</vt:lpstr>
      <vt:lpstr>Wingdings 2</vt:lpstr>
      <vt:lpstr>Dividenda</vt:lpstr>
      <vt:lpstr>SMART EKONOMIKA  V KONTEXTU PRŮMYSLU 4.0</vt:lpstr>
      <vt:lpstr>ZÁKLADNÍ INFORMACE</vt:lpstr>
      <vt:lpstr>Prezenční studium</vt:lpstr>
      <vt:lpstr>PODMÍNKY ABSOLVOVÁNÍ</vt:lpstr>
      <vt:lpstr>PODMÍNKY ABSOLVOVÁNÍ</vt:lpstr>
      <vt:lpstr>PROJEKT A JEHO PREZENTACE</vt:lpstr>
      <vt:lpstr>PROJEKT A JEHO PREZENTACE</vt:lpstr>
      <vt:lpstr>Prezentace aplikace PowerPoint</vt:lpstr>
      <vt:lpstr>Rozpis seminářů (může se V PRŮBĚHU SEMESTRU změnit)</vt:lpstr>
      <vt:lpstr>kombinované studium</vt:lpstr>
      <vt:lpstr>PODMÍNKY ABSOLVOVÁNÍ</vt:lpstr>
      <vt:lpstr>STRUČNÁ ANOTACE PŘEDMĚTU</vt:lpstr>
      <vt:lpstr>STRUKTURA PŘEDNÁŠEK I.</vt:lpstr>
      <vt:lpstr>STRUKTURA PŘEDNÁŠEK II.</vt:lpstr>
      <vt:lpstr>ZÁKLADNÍ A DOPORUČENÁ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EVSNPMAB_MAKROEKONOMIe</dc:title>
  <dc:creator>Petra Chmielová</dc:creator>
  <cp:lastModifiedBy>Jan Nevima</cp:lastModifiedBy>
  <cp:revision>87</cp:revision>
  <cp:lastPrinted>2024-02-13T06:45:46Z</cp:lastPrinted>
  <dcterms:created xsi:type="dcterms:W3CDTF">2022-01-20T10:02:57Z</dcterms:created>
  <dcterms:modified xsi:type="dcterms:W3CDTF">2024-03-04T20:24:42Z</dcterms:modified>
</cp:coreProperties>
</file>