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378" r:id="rId4"/>
    <p:sldId id="419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30" r:id="rId15"/>
    <p:sldId id="431" r:id="rId16"/>
    <p:sldId id="429" r:id="rId17"/>
    <p:sldId id="432" r:id="rId18"/>
    <p:sldId id="433" r:id="rId19"/>
    <p:sldId id="434" r:id="rId20"/>
    <p:sldId id="435" r:id="rId21"/>
    <p:sldId id="436" r:id="rId22"/>
    <p:sldId id="438" r:id="rId23"/>
    <p:sldId id="437" r:id="rId24"/>
    <p:sldId id="439" r:id="rId25"/>
    <p:sldId id="440" r:id="rId26"/>
    <p:sldId id="408" r:id="rId27"/>
    <p:sldId id="441" r:id="rId28"/>
    <p:sldId id="442" r:id="rId29"/>
    <p:sldId id="418" r:id="rId30"/>
    <p:sldId id="262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rid Majerová" initials="IM" lastIdx="1" clrIdx="0">
    <p:extLst>
      <p:ext uri="{19B8F6BF-5375-455C-9EA6-DF929625EA0E}">
        <p15:presenceInfo xmlns:p15="http://schemas.microsoft.com/office/powerpoint/2012/main" userId="S-1-5-21-2457591200-4109471155-2518378238-10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integrační procesy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719404" y="4101075"/>
            <a:ext cx="7104787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organizace a jejich role v integračních procesech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64351" y="4824474"/>
            <a:ext cx="2688299" cy="134415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Ingrid Majerová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BPIMP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024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Mezinárodní ekonomické organizace sdružené při OSN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635726"/>
            <a:ext cx="10515600" cy="4772937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Prvním typem je řada pomocných orgánů a funkčních komisí působících buď trvale, nebo krátkodobě</a:t>
            </a:r>
          </a:p>
          <a:p>
            <a:pPr lvl="1" algn="just"/>
            <a:r>
              <a:rPr lang="cs-CZ" dirty="0"/>
              <a:t>Komise OSN pro nadnárodní organizace, </a:t>
            </a:r>
          </a:p>
          <a:p>
            <a:pPr lvl="1" algn="just"/>
            <a:r>
              <a:rPr lang="cs-CZ" dirty="0"/>
              <a:t>Statistická komise, </a:t>
            </a:r>
          </a:p>
          <a:p>
            <a:pPr lvl="1" algn="just"/>
            <a:r>
              <a:rPr lang="cs-CZ" dirty="0"/>
              <a:t>Program OSN pro rozvoj, </a:t>
            </a:r>
          </a:p>
          <a:p>
            <a:pPr lvl="1" algn="just"/>
            <a:r>
              <a:rPr lang="cs-CZ" dirty="0"/>
              <a:t>Konference OSN o obchodě a rozvoji apod.</a:t>
            </a:r>
          </a:p>
          <a:p>
            <a:pPr algn="just"/>
            <a:r>
              <a:rPr lang="cs-CZ" dirty="0"/>
              <a:t>Tyto organizace jsou zřizovány ke studiu určitých otázek, problémů a návrhů předkládaných OSN či Hospodářské a sociální radě.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82189D-7B8E-4E49-8FE8-46AE3795F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662" y="2474259"/>
            <a:ext cx="1126769" cy="13984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7EA4330-B9F8-4C7D-AA15-D0D09256A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601" y="2373405"/>
            <a:ext cx="79009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4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024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Mezinárodní ekonomické organizace sdružené při OSN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400289"/>
            <a:ext cx="10515600" cy="4772937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Druhým typem jsou teritoriální organizace. Jedná se o: </a:t>
            </a:r>
          </a:p>
          <a:p>
            <a:pPr lvl="1" algn="just"/>
            <a:r>
              <a:rPr lang="cs-CZ" dirty="0"/>
              <a:t>1. Hospodářskou komisi OSN pro Evropu (ECE) </a:t>
            </a:r>
          </a:p>
          <a:p>
            <a:pPr lvl="1" algn="just"/>
            <a:r>
              <a:rPr lang="cs-CZ" dirty="0"/>
              <a:t>2. Hospodářskou komisi OSN pro Asii a Pacifik (ESCAP) </a:t>
            </a:r>
          </a:p>
          <a:p>
            <a:pPr lvl="1" algn="just"/>
            <a:r>
              <a:rPr lang="cs-CZ" dirty="0"/>
              <a:t>3. Hospodářskou komisi OSN pro Latinskou Ameriku (ECLA) </a:t>
            </a:r>
          </a:p>
          <a:p>
            <a:pPr lvl="1" algn="just"/>
            <a:r>
              <a:rPr lang="cs-CZ" dirty="0"/>
              <a:t>4. Hospodářskou komisi OSN pro Afriku (ECA) </a:t>
            </a:r>
          </a:p>
          <a:p>
            <a:pPr lvl="1" algn="just"/>
            <a:r>
              <a:rPr lang="cs-CZ" dirty="0"/>
              <a:t>5. Hospodářskou komisi OSN pro Západní Asii (ECWA). </a:t>
            </a:r>
          </a:p>
          <a:p>
            <a:pPr algn="just"/>
            <a:r>
              <a:rPr lang="cs-CZ" dirty="0"/>
              <a:t>Cílem činnosti uvedených komisí je vytvářet podmínky pro spolupráci mezi členskými státy v jednotlivých regionech a tím pomáhat k sociálnímu a ekonomickému rozvoji zemí. </a:t>
            </a:r>
          </a:p>
          <a:p>
            <a:pPr algn="just"/>
            <a:r>
              <a:rPr lang="cs-CZ" dirty="0"/>
              <a:t>Zároveň mohou i koordinovat činnost jednotlivých „specializovaných“ institucí v rámci světa.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5742C57-8FAA-4D6B-AA58-E96EA24D6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993" y="2061883"/>
            <a:ext cx="1165691" cy="116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9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024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Mezinárodní ekonomické organizace sdružené při OSN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400289"/>
            <a:ext cx="10515600" cy="4772937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Třetí typ tvoří 17 „odborných“ organizací. </a:t>
            </a:r>
          </a:p>
          <a:p>
            <a:pPr lvl="1" algn="just"/>
            <a:r>
              <a:rPr lang="cs-CZ" dirty="0"/>
              <a:t>jsou svým charakterem autonomní, přidružené k OSN na základě dohod </a:t>
            </a:r>
          </a:p>
          <a:p>
            <a:pPr lvl="1" algn="just"/>
            <a:r>
              <a:rPr lang="cs-CZ" dirty="0"/>
              <a:t>každý rok předkládají své zprávy o činnosti Hospodářské a sociální radě </a:t>
            </a:r>
          </a:p>
          <a:p>
            <a:pPr algn="just"/>
            <a:r>
              <a:rPr lang="cs-CZ" dirty="0"/>
              <a:t>Jedná se o tyto organizace:</a:t>
            </a:r>
          </a:p>
          <a:p>
            <a:pPr lvl="1" algn="just"/>
            <a:r>
              <a:rPr lang="cs-CZ" dirty="0"/>
              <a:t>1. Mezinárodní organizace práce (ILO) </a:t>
            </a:r>
          </a:p>
          <a:p>
            <a:pPr lvl="1" algn="just"/>
            <a:r>
              <a:rPr lang="cs-CZ" dirty="0"/>
              <a:t>2. Organizace OSN pro výživu a zemědělství (FAO) </a:t>
            </a:r>
          </a:p>
          <a:p>
            <a:pPr lvl="1" algn="just"/>
            <a:r>
              <a:rPr lang="cs-CZ" dirty="0"/>
              <a:t>3. Organizace OSN pro výchovu, vědu a kulturu (UNESCO)</a:t>
            </a:r>
          </a:p>
          <a:p>
            <a:pPr lvl="1" algn="just"/>
            <a:r>
              <a:rPr lang="cs-CZ" dirty="0"/>
              <a:t>4. Světová banka – Mezinárodní banka pro obnovu a rozvoj (IBRD)</a:t>
            </a:r>
          </a:p>
          <a:p>
            <a:pPr lvl="1" algn="just"/>
            <a:r>
              <a:rPr lang="cs-CZ" dirty="0"/>
              <a:t>5. Mezinárodní sdružení pro rozvoj (IDA) </a:t>
            </a:r>
          </a:p>
          <a:p>
            <a:pPr lvl="1" algn="just"/>
            <a:r>
              <a:rPr lang="cs-CZ" dirty="0"/>
              <a:t>6. Mezinárodní finanční korporace (IFC)  </a:t>
            </a:r>
          </a:p>
        </p:txBody>
      </p:sp>
    </p:spTree>
    <p:extLst>
      <p:ext uri="{BB962C8B-B14F-4D97-AF65-F5344CB8AC3E}">
        <p14:creationId xmlns:p14="http://schemas.microsoft.com/office/powerpoint/2010/main" val="412096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024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Mezinárodní ekonomické organizace sdružené při OSN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400289"/>
            <a:ext cx="10515600" cy="477293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7. Mezinárodní měnový fond (IMF) </a:t>
            </a:r>
          </a:p>
          <a:p>
            <a:pPr algn="just"/>
            <a:r>
              <a:rPr lang="cs-CZ" dirty="0"/>
              <a:t>8. Světová obchodní organizace (WTO) </a:t>
            </a:r>
          </a:p>
          <a:p>
            <a:pPr algn="just"/>
            <a:r>
              <a:rPr lang="cs-CZ" dirty="0"/>
              <a:t>9. Světová zdravotnická organizace (WHO) </a:t>
            </a:r>
          </a:p>
          <a:p>
            <a:pPr algn="just"/>
            <a:r>
              <a:rPr lang="cs-CZ" dirty="0"/>
              <a:t>10. Mezinárodní organizace pro civilní letectví (ICAO) </a:t>
            </a:r>
          </a:p>
          <a:p>
            <a:pPr algn="just"/>
            <a:r>
              <a:rPr lang="cs-CZ" dirty="0"/>
              <a:t>11. Světová poštovní unie (UPU) </a:t>
            </a:r>
          </a:p>
          <a:p>
            <a:pPr algn="just"/>
            <a:r>
              <a:rPr lang="cs-CZ" dirty="0"/>
              <a:t>12. Mezinárodní telekomunikační unie (ITU) </a:t>
            </a:r>
          </a:p>
          <a:p>
            <a:pPr algn="just"/>
            <a:r>
              <a:rPr lang="cs-CZ" dirty="0"/>
              <a:t>13. Světová meteorologická organizace (WMO) </a:t>
            </a:r>
          </a:p>
          <a:p>
            <a:pPr algn="just"/>
            <a:r>
              <a:rPr lang="cs-CZ" dirty="0"/>
              <a:t>14. Mezinárodní námořní organizace (IMO) </a:t>
            </a:r>
          </a:p>
          <a:p>
            <a:pPr algn="just"/>
            <a:r>
              <a:rPr lang="cs-CZ" dirty="0"/>
              <a:t>15. Světová organizace duševního vlastnictví (WIPO) </a:t>
            </a:r>
          </a:p>
          <a:p>
            <a:pPr algn="just"/>
            <a:r>
              <a:rPr lang="cs-CZ" dirty="0"/>
              <a:t>16. Mezinárodní fond pro zemědělský rozvoj (IFAD) </a:t>
            </a:r>
          </a:p>
          <a:p>
            <a:pPr algn="just"/>
            <a:r>
              <a:rPr lang="cs-CZ" dirty="0"/>
              <a:t>17. Organizace OSN pro průmyslový rozvoj (UNIDO).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1699EAA-39A8-4EA0-81D8-C820C7FBA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178" y="2462646"/>
            <a:ext cx="1809750" cy="12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1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024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Mezinárodní ekonomické organizace sdružené při OSN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635726"/>
            <a:ext cx="10515600" cy="4772937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Ostatní organizace při OSN mají více méně bezprostřední vztah k odvětvím lidské činnosti, který je vyjádřen v jejich názvu. </a:t>
            </a:r>
          </a:p>
          <a:p>
            <a:pPr lvl="1" algn="just"/>
            <a:r>
              <a:rPr lang="cs-CZ" dirty="0"/>
              <a:t>jejich náplní je koordinovat činnost v oblasti zdravotnictví, pošt, telekomunikací, meteorologie, námořní a letecké dopravy ve světě </a:t>
            </a:r>
          </a:p>
          <a:p>
            <a:pPr lvl="2" algn="just"/>
            <a:r>
              <a:rPr lang="cs-CZ" dirty="0"/>
              <a:t>v těchto odvětvích se totiž projevuje tendence k celosvětové integraci, tj. k vytváření jednotných celosvětových (propojených a univerzálních) systémů </a:t>
            </a:r>
          </a:p>
          <a:p>
            <a:pPr lvl="1" algn="just"/>
            <a:r>
              <a:rPr lang="cs-CZ" dirty="0"/>
              <a:t>Protože při dnešním stavu vědy a techniky je téměř nemožné aby, např. telekomunikace, mezinárodní letecká doprava atd., se rozvíjely samostatně, a proto pro co největší efekt dochází ke snaze zkoordinovat jejich tvorbu a fungování v rámci celého světa. </a:t>
            </a:r>
          </a:p>
        </p:txBody>
      </p:sp>
    </p:spTree>
    <p:extLst>
      <p:ext uri="{BB962C8B-B14F-4D97-AF65-F5344CB8AC3E}">
        <p14:creationId xmlns:p14="http://schemas.microsoft.com/office/powerpoint/2010/main" val="2978431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978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Základní přehled mezinárodních odborných organizací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400289"/>
            <a:ext cx="10515600" cy="4772937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Organizace „pod záštitou OSN“, která podává každý rok zprávu Valnému shromáždění a podle potřeby jak Radě bezpečnosti, tak Hospodářské a sociální radě. </a:t>
            </a:r>
          </a:p>
          <a:p>
            <a:pPr algn="just"/>
            <a:r>
              <a:rPr lang="cs-CZ" dirty="0"/>
              <a:t>Jedná se </a:t>
            </a:r>
            <a:r>
              <a:rPr lang="cs-CZ" b="1" dirty="0"/>
              <a:t>o Mezinárodní agenturu pro atomovou energii</a:t>
            </a:r>
            <a:r>
              <a:rPr lang="cs-CZ" dirty="0"/>
              <a:t>.</a:t>
            </a:r>
          </a:p>
          <a:p>
            <a:pPr lvl="1" algn="just"/>
            <a:r>
              <a:rPr lang="cs-CZ" dirty="0"/>
              <a:t>IAEA vznikla v roce 1957 jako instituce mající za úkol působit ve dvou okruzích činnosti</a:t>
            </a:r>
          </a:p>
          <a:p>
            <a:pPr lvl="2" algn="just"/>
            <a:r>
              <a:rPr lang="cs-CZ" dirty="0"/>
              <a:t>zajistit mírové využívání jaderné energie, urychlit její rozvoj a přínosy pro blahobyt ve světě</a:t>
            </a:r>
          </a:p>
          <a:p>
            <a:pPr lvl="2" algn="just"/>
            <a:r>
              <a:rPr lang="cs-CZ" dirty="0"/>
              <a:t>dohled nad šířením jaderných technologií a jejich nezneužíváním pro vojenské účely (odpovídá Radě bezpečnosti)</a:t>
            </a:r>
          </a:p>
          <a:p>
            <a:pPr lvl="1" algn="just"/>
            <a:r>
              <a:rPr lang="cs-CZ" dirty="0"/>
              <a:t>poskytuje vládám poradenské služby a pomoc při zavádění programů tak, aby fungování jaderně energetických systémů bylo co nejbezpečnější a nejefektivnější</a:t>
            </a:r>
          </a:p>
          <a:p>
            <a:pPr lvl="2" algn="just"/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CDFAAFE-512F-4657-BCD5-B011A35EB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633" y="2146040"/>
            <a:ext cx="851147" cy="105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12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978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Základní přehled mezinárodních odborných organizací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400289"/>
            <a:ext cx="10515600" cy="477293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b="1" dirty="0"/>
              <a:t>Mezinárodní organizace práce ILO</a:t>
            </a:r>
            <a:r>
              <a:rPr lang="cs-CZ" dirty="0"/>
              <a:t> </a:t>
            </a:r>
          </a:p>
          <a:p>
            <a:pPr algn="just"/>
            <a:r>
              <a:rPr lang="cs-CZ" dirty="0"/>
              <a:t>Patří mezi nejstarší organizace sdružené kolem OSN. </a:t>
            </a:r>
          </a:p>
          <a:p>
            <a:pPr algn="just"/>
            <a:r>
              <a:rPr lang="cs-CZ" dirty="0"/>
              <a:t>Vznikla již v roce 1919 na základě Versailleské smlouvy jako autonomní instituce přidružená k tehdy vzniklé Společnosti národů. </a:t>
            </a:r>
          </a:p>
          <a:p>
            <a:pPr algn="just"/>
            <a:r>
              <a:rPr lang="cs-CZ" dirty="0"/>
              <a:t>Svým charakterem jedinečná, neboť v ní mají stejný hlas jak zástupci zaměstnavatelů, tak i zaměstnanců z jednotlivých zemí. </a:t>
            </a:r>
          </a:p>
          <a:p>
            <a:pPr algn="just"/>
            <a:r>
              <a:rPr lang="cs-CZ" dirty="0"/>
              <a:t>Cílem je prohlubovat sociální spravedlnost na světě. </a:t>
            </a:r>
          </a:p>
          <a:p>
            <a:pPr algn="just"/>
            <a:r>
              <a:rPr lang="cs-CZ" dirty="0"/>
              <a:t>V jejím rámci jsou formulovány politické programy a opatření vedoucí ke zlepšení pracovních a životních podmínek, tvorba mezinárodních norem pro vynakládání práce.</a:t>
            </a:r>
          </a:p>
          <a:p>
            <a:pPr algn="just"/>
            <a:r>
              <a:rPr lang="cs-CZ" dirty="0"/>
              <a:t>Nabízí i pomoc v oblastech jako je odborný výcvik, způsoby řízení a plánování pracovních sil, v oblasti politiky zaměstnanosti apod.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9C20C15-18D5-434D-9FCD-271D14D3B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876" y="1147382"/>
            <a:ext cx="1182558" cy="9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94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978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Základní přehled mezinárodních odborných organizací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707416"/>
            <a:ext cx="10515600" cy="4772937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Organizace OSN pro výchovu, vědu a kulturu UNESCO</a:t>
            </a:r>
            <a:endParaRPr lang="cs-CZ" dirty="0"/>
          </a:p>
          <a:p>
            <a:pPr algn="just"/>
            <a:r>
              <a:rPr lang="cs-CZ" dirty="0"/>
              <a:t>Vznikla v roce 1946 za účelem prohlubování spolupráce mezi národy prostřednictvím výchovy, vědy, kultury a sdělovacích prostředků.</a:t>
            </a:r>
          </a:p>
          <a:p>
            <a:pPr algn="just"/>
            <a:r>
              <a:rPr lang="cs-CZ" dirty="0"/>
              <a:t>Pomáhá budovat vědecké a technické základy pro lepší využívání zdrojů jednotlivých zemí. </a:t>
            </a:r>
          </a:p>
          <a:p>
            <a:pPr algn="just"/>
            <a:r>
              <a:rPr lang="cs-CZ" dirty="0"/>
              <a:t>Podporuje rozvoj kulturních hodnot jednotlivých národů a uchování kulturního dědictví bez ztráty kulturní identity a různorodosti.</a:t>
            </a:r>
          </a:p>
          <a:p>
            <a:pPr algn="just"/>
            <a:r>
              <a:rPr lang="cs-CZ" dirty="0"/>
              <a:t>Program pro rozvoj vzájemné komunikace určený pro rozvojové země (budování komunikační infrastruktury a spolupráce).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8C868DC-42A6-44E7-8707-348CD1992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117" y="1093163"/>
            <a:ext cx="1347532" cy="102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73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978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Základní přehled mezinárodních odborných organizací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707416"/>
            <a:ext cx="10515600" cy="4772937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1" dirty="0"/>
              <a:t>Organizace OSN pro výživu a zemědělství FAO</a:t>
            </a:r>
            <a:endParaRPr lang="cs-CZ" dirty="0"/>
          </a:p>
          <a:p>
            <a:pPr algn="just"/>
            <a:r>
              <a:rPr lang="cs-CZ" dirty="0"/>
              <a:t>založena v roce 1945 a jejím úkolem je zvyšovat hodnotu výživy a životní úroveň</a:t>
            </a:r>
          </a:p>
          <a:p>
            <a:pPr algn="just"/>
            <a:r>
              <a:rPr lang="cs-CZ" dirty="0"/>
              <a:t>snaha o zlepšení výroby, zpracování, tržní realizaci a distribuci potravin v rámci světa </a:t>
            </a:r>
          </a:p>
          <a:p>
            <a:pPr algn="just"/>
            <a:r>
              <a:rPr lang="cs-CZ" dirty="0"/>
              <a:t>pozornost i otázkám podmínek života na venkově</a:t>
            </a:r>
          </a:p>
          <a:p>
            <a:pPr algn="just"/>
            <a:r>
              <a:rPr lang="cs-CZ" dirty="0"/>
              <a:t>ochrana genetického fondu a jiných přírodních zdrojů, boj proti škůdcům a chorobám, ochrana životního prostředí, problematika hnojiv apod.</a:t>
            </a:r>
          </a:p>
          <a:p>
            <a:pPr algn="just"/>
            <a:r>
              <a:rPr lang="cs-CZ" dirty="0"/>
              <a:t>otázky rozvoje zemědělské techniky, otázky rozvoje obnovitelných zdrojů energie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D2A8E3D-97E7-44CF-9C93-5BF37D864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885" y="1027763"/>
            <a:ext cx="1146938" cy="11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5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978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Základní přehled mezinárodních odborných organizací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34" y="1627460"/>
            <a:ext cx="10515600" cy="4772937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Světová banka </a:t>
            </a:r>
            <a:endParaRPr lang="cs-CZ" dirty="0"/>
          </a:p>
          <a:p>
            <a:pPr algn="just"/>
            <a:r>
              <a:rPr lang="cs-CZ" dirty="0"/>
              <a:t>obecný název pro skupinu institucí, které se zabývají usměrňováním finančních toků proudících z vyspělých zemí do rozvojových zemí</a:t>
            </a:r>
          </a:p>
          <a:p>
            <a:pPr algn="just">
              <a:spcBef>
                <a:spcPts val="1200"/>
              </a:spcBef>
            </a:pPr>
            <a:r>
              <a:rPr lang="cs-CZ" u="sng" dirty="0"/>
              <a:t>Mezinárodní banka pro obnovu a rozvoj IBRD</a:t>
            </a:r>
          </a:p>
          <a:p>
            <a:pPr lvl="1" algn="just"/>
            <a:r>
              <a:rPr lang="cs-CZ" dirty="0"/>
              <a:t>vznikla v roce 1944 jako instituce mající napomoci při obnově a rozvoji členských států</a:t>
            </a:r>
          </a:p>
          <a:p>
            <a:pPr lvl="1" algn="just"/>
            <a:r>
              <a:rPr lang="cs-CZ" dirty="0"/>
              <a:t>podpora produktivních investic, tj. investic určených na rozvoj výroby</a:t>
            </a:r>
          </a:p>
          <a:p>
            <a:pPr lvl="1" algn="just"/>
            <a:r>
              <a:rPr lang="cs-CZ" dirty="0"/>
              <a:t>od r. 1980 může poskytovat půjčky i na podporu programů, které se snaží realizovat systémové a institucionální změny</a:t>
            </a:r>
          </a:p>
          <a:p>
            <a:pPr lvl="1" algn="just"/>
            <a:r>
              <a:rPr lang="cs-CZ" dirty="0"/>
              <a:t>půjčky mohou být poskytovány členským zemím, jejich politickým </a:t>
            </a:r>
            <a:r>
              <a:rPr lang="cs-CZ" dirty="0" err="1"/>
              <a:t>subdivizím</a:t>
            </a:r>
            <a:r>
              <a:rPr lang="cs-CZ" dirty="0"/>
              <a:t> a také soukromým subjektům na jejich území</a:t>
            </a:r>
          </a:p>
          <a:p>
            <a:pPr algn="just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30248F9-AEA6-48DE-BBB9-95AEB5435B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85" t="15968" r="24882" b="27270"/>
          <a:stretch/>
        </p:blipFill>
        <p:spPr>
          <a:xfrm>
            <a:off x="8777178" y="976099"/>
            <a:ext cx="1231641" cy="10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6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04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 čem si budeme dnes povídat?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19" y="1446802"/>
            <a:ext cx="9439327" cy="1982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b="1" dirty="0"/>
              <a:t>Jak vznikl pojem mezinárodní organizace</a:t>
            </a:r>
          </a:p>
          <a:p>
            <a:pPr lvl="1"/>
            <a:r>
              <a:rPr lang="cs-CZ" b="1" dirty="0"/>
              <a:t>Jaké jsou mezinárodní ekonomické organizace sdružené při OSN</a:t>
            </a:r>
          </a:p>
          <a:p>
            <a:pPr lvl="1"/>
            <a:r>
              <a:rPr lang="cs-CZ" b="1" dirty="0"/>
              <a:t>Co je to ILO, FAO či WIPO</a:t>
            </a:r>
          </a:p>
          <a:p>
            <a:pPr lvl="1"/>
            <a:r>
              <a:rPr lang="cs-CZ" b="1" dirty="0"/>
              <a:t>Jak se člení Světová banka</a:t>
            </a:r>
          </a:p>
          <a:p>
            <a:pPr lvl="1"/>
            <a:r>
              <a:rPr lang="cs-CZ" b="1" dirty="0"/>
              <a:t>Kolik členů má dnes OECD</a:t>
            </a: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978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Základní přehled mezinárodních odborných organizací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635726"/>
            <a:ext cx="10515600" cy="4772937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cs-CZ" u="sng" dirty="0"/>
              <a:t>Mezinárodní sdružení (asociace) pro rozvoj IDA</a:t>
            </a:r>
          </a:p>
          <a:p>
            <a:pPr lvl="1" algn="just"/>
            <a:r>
              <a:rPr lang="cs-CZ" dirty="0"/>
              <a:t>vznikla v roce 1960 pro poskytování půjček chudým státům za výhodnějších podmínek </a:t>
            </a:r>
          </a:p>
          <a:p>
            <a:pPr lvl="1" algn="just"/>
            <a:r>
              <a:rPr lang="cs-CZ" dirty="0"/>
              <a:t>přijímající země:</a:t>
            </a:r>
          </a:p>
          <a:p>
            <a:pPr lvl="2" algn="just"/>
            <a:r>
              <a:rPr lang="cs-CZ" dirty="0"/>
              <a:t>se musí se nacházet pod stanoveným „prahem </a:t>
            </a:r>
            <a:r>
              <a:rPr lang="cs-CZ"/>
              <a:t>chudoby“ (708 </a:t>
            </a:r>
            <a:r>
              <a:rPr lang="cs-CZ" dirty="0"/>
              <a:t>dolarů za osobu </a:t>
            </a:r>
            <a:r>
              <a:rPr lang="cs-CZ"/>
              <a:t>a rok) </a:t>
            </a:r>
            <a:endParaRPr lang="cs-CZ" dirty="0"/>
          </a:p>
          <a:p>
            <a:pPr lvl="2" algn="just"/>
            <a:r>
              <a:rPr lang="cs-CZ" dirty="0"/>
              <a:t>musí být dostatečně hospodářsky, finančně a politicky stabilní </a:t>
            </a:r>
          </a:p>
          <a:p>
            <a:pPr lvl="2" algn="just"/>
            <a:r>
              <a:rPr lang="cs-CZ" dirty="0"/>
              <a:t>musí mít tíživý problém s platební bilancí a malé vyhlídky na získání dostatečného objemu valut </a:t>
            </a:r>
          </a:p>
          <a:p>
            <a:pPr lvl="2" algn="just"/>
            <a:r>
              <a:rPr lang="cs-CZ" dirty="0"/>
              <a:t>její ekonomická politika musí odrážet úsilí o rozvoj</a:t>
            </a:r>
          </a:p>
          <a:p>
            <a:pPr lvl="1" algn="just"/>
            <a:r>
              <a:rPr lang="cs-CZ" dirty="0"/>
              <a:t>půjčky se poskytují na údobí 50 let, bezúročně, a odklad splátek je dáván na 10 let; platí se pouze administrativní poplatek související s realizací půjčky</a:t>
            </a:r>
          </a:p>
          <a:p>
            <a:pPr marL="457200" lvl="1" indent="0" algn="just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BD5E31B-FCBE-4213-8E60-5F5C5B3CC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85" t="15968" r="24882" b="27270"/>
          <a:stretch/>
        </p:blipFill>
        <p:spPr>
          <a:xfrm>
            <a:off x="8777178" y="976099"/>
            <a:ext cx="1231641" cy="10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2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978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Základní přehled mezinárodních odborných organizací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500535"/>
            <a:ext cx="10515600" cy="4772937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cs-CZ" u="sng" dirty="0"/>
              <a:t>Mezinárodní finanční korporace IFC</a:t>
            </a:r>
          </a:p>
          <a:p>
            <a:pPr lvl="1" algn="just"/>
            <a:r>
              <a:rPr lang="cs-CZ" dirty="0"/>
              <a:t>základním cílem IFC je pomáhat při financování soukromého podnikání, které přispívá k rozvoji</a:t>
            </a:r>
          </a:p>
          <a:p>
            <a:pPr lvl="1" algn="just"/>
            <a:r>
              <a:rPr lang="cs-CZ" dirty="0"/>
              <a:t>snaží se pomocí investic poskytovaných bez vládní záruky rozvíjet hlavně výrobní sektor, investuje ale také do turistiky a veřejných podniků</a:t>
            </a:r>
          </a:p>
          <a:p>
            <a:pPr lvl="1" algn="just"/>
            <a:r>
              <a:rPr lang="cs-CZ" dirty="0"/>
              <a:t>soustřeďovat investiční příležitosti pro uplatnění domácího i zahraničního kapitálu za pomoci zkušených manažerů</a:t>
            </a:r>
          </a:p>
          <a:p>
            <a:pPr lvl="1" algn="just"/>
            <a:endParaRPr lang="cs-CZ" sz="800" dirty="0"/>
          </a:p>
          <a:p>
            <a:pPr algn="just"/>
            <a:r>
              <a:rPr lang="cs-CZ" u="sng" dirty="0"/>
              <a:t>Agentura pro mnohostranné investiční závazky MIGA</a:t>
            </a:r>
          </a:p>
          <a:p>
            <a:pPr lvl="1" algn="just"/>
            <a:r>
              <a:rPr lang="cs-CZ" dirty="0"/>
              <a:t>vznikla jako nejmladší instituce v rámci Světové banky v roce 1988</a:t>
            </a:r>
          </a:p>
          <a:p>
            <a:pPr lvl="1" algn="just"/>
            <a:r>
              <a:rPr lang="cs-CZ" dirty="0"/>
              <a:t>úkolem je vytvoření atraktivního investičního prostředí pro soukromé investory, tj. hlavně zajištění investic proti nekomerčním rizikům, tedy zvýšení jistoty v politické oblasti, poskytování podpůrných a poradenských služeb</a:t>
            </a:r>
            <a:endParaRPr lang="cs-CZ" u="sng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D1A552D-A816-4C76-81FA-E19AD7DB70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85" t="15968" r="24882" b="27270"/>
          <a:stretch/>
        </p:blipFill>
        <p:spPr>
          <a:xfrm>
            <a:off x="8615813" y="680169"/>
            <a:ext cx="1231641" cy="10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69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978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Základní přehled mezinárodních odborných organizací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400289"/>
            <a:ext cx="10515600" cy="4772937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1200"/>
              </a:spcBef>
            </a:pPr>
            <a:r>
              <a:rPr lang="cs-CZ" b="1" dirty="0"/>
              <a:t>Mezinárodní měnový fond</a:t>
            </a:r>
          </a:p>
          <a:p>
            <a:pPr algn="just"/>
            <a:r>
              <a:rPr lang="pl-PL" dirty="0"/>
              <a:t>zřízen roku 1945 a jeho cílem je:</a:t>
            </a:r>
          </a:p>
          <a:p>
            <a:pPr lvl="1" algn="just"/>
            <a:r>
              <a:rPr lang="pl-PL" dirty="0"/>
              <a:t>napomáhat růstu mezinárodního obchodu (při růstu zaměstnanosti, příjmů a výrobních kapacit)</a:t>
            </a:r>
          </a:p>
          <a:p>
            <a:pPr lvl="1" algn="just"/>
            <a:r>
              <a:rPr lang="pl-PL" dirty="0"/>
              <a:t>podporovat stabilitu měnových kurzů</a:t>
            </a:r>
          </a:p>
          <a:p>
            <a:pPr lvl="1" algn="just"/>
            <a:r>
              <a:rPr lang="cs-CZ" dirty="0"/>
              <a:t>poskytovat záruky a pomáhat s obtížemi při vyrovnávání deficitů PB</a:t>
            </a:r>
          </a:p>
          <a:p>
            <a:pPr lvl="1" algn="just"/>
            <a:r>
              <a:rPr lang="cs-CZ" dirty="0"/>
              <a:t>snižovat pasivní bilance</a:t>
            </a:r>
          </a:p>
          <a:p>
            <a:pPr algn="just"/>
            <a:r>
              <a:rPr lang="cs-CZ" dirty="0"/>
              <a:t>funkce:</a:t>
            </a:r>
          </a:p>
          <a:p>
            <a:pPr lvl="1" algn="just"/>
            <a:r>
              <a:rPr lang="cs-CZ" dirty="0"/>
              <a:t>uplatňovat dohodnuté zásady v oblasti devizové politiky</a:t>
            </a:r>
          </a:p>
          <a:p>
            <a:pPr lvl="1" algn="just"/>
            <a:r>
              <a:rPr lang="cs-CZ" dirty="0"/>
              <a:t>poskytovat členům finanční zdroje</a:t>
            </a:r>
          </a:p>
          <a:p>
            <a:pPr lvl="1" algn="just"/>
            <a:r>
              <a:rPr lang="cs-CZ" dirty="0"/>
              <a:t>poskytovat platformu pro informace a spolupráci v oblasti mezinárodních měnových vztahů</a:t>
            </a:r>
          </a:p>
          <a:p>
            <a:pPr algn="just"/>
            <a:r>
              <a:rPr lang="cs-CZ" dirty="0"/>
              <a:t>jedna z nejdůležitějších světových organizací</a:t>
            </a:r>
          </a:p>
          <a:p>
            <a:pPr lvl="1" algn="just"/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44BBA22-4175-4C47-ADE6-7D1756BCC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872" y="1012452"/>
            <a:ext cx="986955" cy="100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03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978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Základní přehled mezinárodních odborných organizací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400289"/>
            <a:ext cx="10515600" cy="4772937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1200"/>
              </a:spcBef>
            </a:pPr>
            <a:r>
              <a:rPr lang="cs-CZ" b="1" dirty="0"/>
              <a:t>Světová organizace duševního zdraví WIPO</a:t>
            </a:r>
          </a:p>
          <a:p>
            <a:pPr algn="just"/>
            <a:r>
              <a:rPr lang="cs-CZ" dirty="0"/>
              <a:t>vznikla v roce 1967 jako náhrada za Spojené mezinárodní úřady pro duševní vlastnictví, připojena k organizacím OSN</a:t>
            </a:r>
          </a:p>
          <a:p>
            <a:pPr algn="just"/>
            <a:r>
              <a:rPr lang="cs-CZ" dirty="0"/>
              <a:t>stará se o ochranu „duševního“ vlastnictví k literárním uměleckým a vědeckým dílům, práva k vynálezům a vědeckým objevům </a:t>
            </a:r>
          </a:p>
          <a:p>
            <a:pPr algn="just"/>
            <a:r>
              <a:rPr lang="cs-CZ" dirty="0"/>
              <a:t>dále se stará o problematiku obchodních a továrních značek i obchodních názvů, o postihování nekalé soutěže v uvedené oblasti</a:t>
            </a:r>
          </a:p>
          <a:p>
            <a:pPr algn="just"/>
            <a:r>
              <a:rPr lang="cs-CZ" dirty="0"/>
              <a:t>dalším cílem je zajistit administrativní spolupráci unií na ochranu průmyslového vlastnictví, tzv. Pařížské unie na ochranu průmyslového vlastnictví, Bernské unie na ochranu děl literárních a uměleckých, Madridské známkové unie, Haagské unie vzorkové a Lisabonské unie o ochraně původu vlastníka </a:t>
            </a:r>
          </a:p>
          <a:p>
            <a:pPr algn="just"/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6F6CC3E-3BC8-4A20-9023-60D0D230B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247" y="591262"/>
            <a:ext cx="1650220" cy="114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68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978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Základní přehled mezinárodních odborných organizací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400289"/>
            <a:ext cx="10515600" cy="4772937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1200"/>
              </a:spcBef>
            </a:pPr>
            <a:r>
              <a:rPr lang="cs-CZ" b="1" dirty="0"/>
              <a:t>Organizace OSN pro průmyslový rozvoj UNIDO</a:t>
            </a:r>
          </a:p>
          <a:p>
            <a:pPr algn="just">
              <a:spcBef>
                <a:spcPts val="1200"/>
              </a:spcBef>
            </a:pPr>
            <a:r>
              <a:rPr lang="cs-CZ" dirty="0"/>
              <a:t>založena v roce 1967 s cílem podporovat a urychlovat proces industrializace v rozvojových zemích</a:t>
            </a:r>
          </a:p>
          <a:p>
            <a:pPr algn="just">
              <a:spcBef>
                <a:spcPts val="1200"/>
              </a:spcBef>
            </a:pPr>
            <a:r>
              <a:rPr lang="cs-CZ" dirty="0"/>
              <a:t>smyslem je pomocí mezinárodní spolupráce členských zemí vytvořit podmínky pro rozšiřování a modernizaci průmyslu, výstavbu nových výrobních kapacit, které budou využívat místních materiálních a lidských zdrojů</a:t>
            </a:r>
          </a:p>
          <a:p>
            <a:pPr algn="just">
              <a:spcBef>
                <a:spcPts val="1200"/>
              </a:spcBef>
            </a:pPr>
            <a:r>
              <a:rPr lang="cs-CZ" dirty="0"/>
              <a:t>rozvíjení kontaktů a poradenské činnosti mezi zeměmi vyspělého a rozvojového světa (vysílání odborníků a expertů, poskytování konzultačních a poradenských služeb)</a:t>
            </a:r>
          </a:p>
          <a:p>
            <a:pPr algn="just">
              <a:spcBef>
                <a:spcPts val="1200"/>
              </a:spcBef>
            </a:pPr>
            <a:r>
              <a:rPr lang="cs-CZ" dirty="0"/>
              <a:t>programy zaměřené na pomoc při výchově budoucích odborníků rozvojových zemí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80465CE-5AEA-43EC-9A3B-B23EDA7EA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144" y="806321"/>
            <a:ext cx="12001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80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978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Základní přehled mezinárodních odborných organizací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400289"/>
            <a:ext cx="10515600" cy="4772937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1200"/>
              </a:spcBef>
            </a:pPr>
            <a:r>
              <a:rPr lang="cs-CZ" b="1" dirty="0"/>
              <a:t>Světová obchodní organizace WTO</a:t>
            </a:r>
          </a:p>
          <a:p>
            <a:pPr algn="just">
              <a:spcBef>
                <a:spcPts val="1200"/>
              </a:spcBef>
            </a:pPr>
            <a:r>
              <a:rPr lang="cs-CZ" dirty="0"/>
              <a:t>v roce 1946-48 - příprava, schválena tzv. Havanská charta budoucí organizace ITO, ale nebyla nikdy uvedena ratifikací v platnost </a:t>
            </a:r>
          </a:p>
          <a:p>
            <a:pPr algn="just">
              <a:spcBef>
                <a:spcPts val="1200"/>
              </a:spcBef>
            </a:pPr>
            <a:r>
              <a:rPr lang="cs-CZ" dirty="0"/>
              <a:t>určitá ujednání však vstoupila v platnost na základě systému dohod, v roce 1947 vznikl GATT (General </a:t>
            </a:r>
            <a:r>
              <a:rPr lang="cs-CZ" dirty="0" err="1"/>
              <a:t>Agreement</a:t>
            </a:r>
            <a:r>
              <a:rPr lang="cs-CZ" dirty="0"/>
              <a:t> on </a:t>
            </a:r>
            <a:r>
              <a:rPr lang="cs-CZ" dirty="0" err="1"/>
              <a:t>Tariffs</a:t>
            </a:r>
            <a:r>
              <a:rPr lang="cs-CZ" dirty="0"/>
              <a:t> and </a:t>
            </a:r>
            <a:r>
              <a:rPr lang="cs-CZ" dirty="0" err="1"/>
              <a:t>Trade</a:t>
            </a:r>
            <a:r>
              <a:rPr lang="cs-CZ" dirty="0"/>
              <a:t> – Všeobecná dohoda o clech a obchodu)</a:t>
            </a:r>
          </a:p>
          <a:p>
            <a:pPr algn="just">
              <a:spcBef>
                <a:spcPts val="1200"/>
              </a:spcBef>
            </a:pPr>
            <a:r>
              <a:rPr lang="cs-CZ" dirty="0"/>
              <a:t>transformace do podoby WTO proběhla až po uzavření tzv. Uruguayského kola v roce 1994, resp. 1995</a:t>
            </a:r>
          </a:p>
          <a:p>
            <a:pPr algn="just">
              <a:spcBef>
                <a:spcPts val="1200"/>
              </a:spcBef>
            </a:pPr>
            <a:r>
              <a:rPr lang="cs-CZ" dirty="0"/>
              <a:t>cílem je podpora rozvoje mezinárodního obchodu a snaha odstranit diskriminační opatření </a:t>
            </a:r>
          </a:p>
          <a:p>
            <a:pPr algn="just">
              <a:spcBef>
                <a:spcPts val="1200"/>
              </a:spcBef>
            </a:pPr>
            <a:r>
              <a:rPr lang="cs-CZ" dirty="0"/>
              <a:t>na její půdě mají být řešeny zásadní spory a konflikty, které ohrožují možnost rozvoje světového obchodu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076C2D4-9C38-4DA8-A1F2-7F9BF1A4B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88" b="20487"/>
          <a:stretch/>
        </p:blipFill>
        <p:spPr>
          <a:xfrm>
            <a:off x="7914303" y="1066800"/>
            <a:ext cx="1920273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56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804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Světová obchodní organizace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2D508FC-0BBB-40DA-8B52-FD4F931F5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706" y="991116"/>
            <a:ext cx="6741425" cy="50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1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655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Samostatné mezinárodní odborné organizace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400289"/>
            <a:ext cx="10515600" cy="4772937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cs-CZ" b="1" dirty="0"/>
              <a:t>Organizace pro ekonomickou spolupráci a rozvoj OECD</a:t>
            </a:r>
          </a:p>
          <a:p>
            <a:pPr algn="just">
              <a:spcBef>
                <a:spcPts val="1200"/>
              </a:spcBef>
            </a:pPr>
            <a:r>
              <a:rPr lang="cs-CZ" dirty="0"/>
              <a:t>vznikla v roce 1961 (z OEEC) a patří mezi nejvýznamnější ekonomické organizace mimo rámec OSN</a:t>
            </a:r>
          </a:p>
          <a:p>
            <a:pPr algn="just">
              <a:spcBef>
                <a:spcPts val="1200"/>
              </a:spcBef>
            </a:pPr>
            <a:r>
              <a:rPr lang="cs-CZ" dirty="0"/>
              <a:t>hlavním cílem je zabezpečování ekonomické spolupráce a rozvoje</a:t>
            </a:r>
          </a:p>
          <a:p>
            <a:pPr algn="just">
              <a:spcBef>
                <a:spcPts val="1200"/>
              </a:spcBef>
            </a:pPr>
            <a:r>
              <a:rPr lang="cs-CZ" dirty="0"/>
              <a:t>je mezivládní organizací ekonomicky nejvyspělejších ekonomik světa, které přijaly principy demokracie a tržní ekonomiky</a:t>
            </a:r>
          </a:p>
          <a:p>
            <a:pPr algn="just">
              <a:spcBef>
                <a:spcPts val="1200"/>
              </a:spcBef>
            </a:pPr>
            <a:r>
              <a:rPr lang="cs-CZ" dirty="0"/>
              <a:t>koordinuje ekonomickou a sociálně-politickou spolupráci členských zemí, zprostředkovává nové investice, prosazuje liberalizaci mezinárodního obchodu</a:t>
            </a:r>
          </a:p>
          <a:p>
            <a:pPr algn="just">
              <a:spcBef>
                <a:spcPts val="1200"/>
              </a:spcBef>
            </a:pPr>
            <a:r>
              <a:rPr lang="cs-CZ" dirty="0"/>
              <a:t>sídlo má v Paříži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6964DF6-6F6F-4882-A0A0-9E5F1EE12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647" y="5381488"/>
            <a:ext cx="1711155" cy="85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73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70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Samostatné mezinárodní odborné organizace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292713"/>
            <a:ext cx="10515600" cy="4772937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1200"/>
              </a:spcBef>
            </a:pPr>
            <a:r>
              <a:rPr lang="cs-CZ" b="1" dirty="0"/>
              <a:t>Organizace pro ekonomickou spolupráci a rozvoj OECD</a:t>
            </a:r>
          </a:p>
          <a:p>
            <a:pPr algn="just">
              <a:spcBef>
                <a:spcPts val="1200"/>
              </a:spcBef>
            </a:pPr>
            <a:r>
              <a:rPr lang="cs-CZ" dirty="0"/>
              <a:t>v roce 2021 měla 38 členů a jmenovitě se jednalo o tyto státy: Austrálie • Belgie • Česko • Chile • Dánsko • Estonsko • Finsko • Francie • Island • Irsko • Itálie • Izrael • Japonsko • Jižní Korea • Kanada • Kolumbie • Kostarika • Litva • Lotyšsko • Lucembursko • Maďarsko • Mexiko • Německo • Nizozemsko • Nový Zéland • Norsko • Polsko • Portugalsko • Rakousko • Řecko • Slovensko • Slovinsko • Spojené království • Španělsko • Švédsko • Švýcarsko • Turecko • USA</a:t>
            </a:r>
          </a:p>
          <a:p>
            <a:pPr algn="just">
              <a:spcBef>
                <a:spcPts val="1200"/>
              </a:spcBef>
            </a:pPr>
            <a:r>
              <a:rPr lang="cs-CZ" dirty="0"/>
              <a:t>jde tedy o jakýsi „elitní klub“, o jehož síle nelze pochybovat, a který se snaží určovat světová pravidla. </a:t>
            </a:r>
          </a:p>
          <a:p>
            <a:pPr lvl="1" algn="just">
              <a:spcBef>
                <a:spcPts val="1200"/>
              </a:spcBef>
            </a:pPr>
            <a:r>
              <a:rPr lang="cs-CZ" dirty="0"/>
              <a:t>avšak tato necelá „zlatá miliarda“ začíná ztrácet dech ve prospěch zbylých 7 miliard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6964DF6-6F6F-4882-A0A0-9E5F1EE128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8" b="22967"/>
          <a:stretch/>
        </p:blipFill>
        <p:spPr>
          <a:xfrm>
            <a:off x="9617374" y="5732165"/>
            <a:ext cx="1711155" cy="52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27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OECD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2189087"/>
            <a:ext cx="9954517" cy="4219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A3E31B8-EAF0-475A-ABF0-320F09288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12" y="1445147"/>
            <a:ext cx="8763417" cy="471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2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080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Vznik pojmu „mezinárodní organizace“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632818"/>
            <a:ext cx="10515600" cy="4307880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Pojem mezinárodní organizace se zrodil v 19. století, kdy roku 1878 vznikla </a:t>
            </a:r>
            <a:r>
              <a:rPr lang="cs-CZ" b="1" dirty="0"/>
              <a:t>Mezinárodní meteorologická organizace.</a:t>
            </a:r>
            <a:r>
              <a:rPr lang="cs-CZ" dirty="0"/>
              <a:t> </a:t>
            </a:r>
          </a:p>
          <a:p>
            <a:pPr algn="just"/>
            <a:r>
              <a:rPr lang="cs-CZ" dirty="0"/>
              <a:t>Příčinou vzniku mezinárodních organizací byly potřeby spolupráce mezi subjekty z jednotlivých zemí </a:t>
            </a:r>
          </a:p>
          <a:p>
            <a:pPr lvl="1" algn="just"/>
            <a:r>
              <a:rPr lang="cs-CZ" dirty="0"/>
              <a:t>jak se rozvíjela společnost, ukazovala se nutnost navázat kooperace v oblastech společných aktivit </a:t>
            </a:r>
          </a:p>
          <a:p>
            <a:pPr lvl="1" algn="just"/>
            <a:r>
              <a:rPr lang="cs-CZ" dirty="0"/>
              <a:t>zároveň končila univerzální zprostředkovatelská role církve, proto začaly nabývat na intenzitě bilaterální kontakty, vznikaly různé multilaterální unie a federace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1A00AF8-35F7-4CC4-886A-64C2C77E0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340" y="4868894"/>
            <a:ext cx="1196460" cy="13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9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31AFC08-2DD8-4A1B-9BC3-0DDC67607BC4}"/>
              </a:ext>
            </a:extLst>
          </p:cNvPr>
          <p:cNvSpPr txBox="1"/>
          <p:nvPr/>
        </p:nvSpPr>
        <p:spPr>
          <a:xfrm>
            <a:off x="1212980" y="2425959"/>
            <a:ext cx="925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080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Vznik pojmu „mezinárodní organizace“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632818"/>
            <a:ext cx="10515600" cy="4307880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Mezinárodní ekonomické organizace tak vznikají jako odvozené subjekty světového hospodářství. </a:t>
            </a:r>
          </a:p>
          <a:p>
            <a:pPr algn="just"/>
            <a:r>
              <a:rPr lang="cs-CZ" dirty="0"/>
              <a:t>Původní subjekty (vlády) na ně delegují část svých pravomocí, aby v rámci dohodnutého statutu plnily své funkce. </a:t>
            </a:r>
          </a:p>
          <a:p>
            <a:pPr algn="just"/>
            <a:r>
              <a:rPr lang="cs-CZ" dirty="0"/>
              <a:t>Jejich smyslem je zpravidla koordinovat činnosti účastnických subjektů a k tomu jsou vybaveny i určitými výkonnými pravomocemi. </a:t>
            </a:r>
          </a:p>
          <a:p>
            <a:pPr algn="just"/>
            <a:r>
              <a:rPr lang="cs-CZ" dirty="0"/>
              <a:t>Je pro ně charakteristická právní subjektivita, stanovy, orgány (komise, rady, výbory apod.) a finanční zdroje (z členských příspěvků, z vlastní činnosti, dary apod.).</a:t>
            </a:r>
          </a:p>
        </p:txBody>
      </p:sp>
    </p:spTree>
    <p:extLst>
      <p:ext uri="{BB962C8B-B14F-4D97-AF65-F5344CB8AC3E}">
        <p14:creationId xmlns:p14="http://schemas.microsoft.com/office/powerpoint/2010/main" val="342609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080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Vznik pojmu „mezinárodní organizace“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632818"/>
            <a:ext cx="10515600" cy="4307880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V současné době jich existuje cca 300. </a:t>
            </a:r>
          </a:p>
          <a:p>
            <a:pPr lvl="1" algn="just"/>
            <a:r>
              <a:rPr lang="cs-CZ" dirty="0"/>
              <a:t>nebudeme se zde zabývat problematikou tzv. nevládních organizací, které nezakládají vlády, ale skupiny osob či jednotlivců s cílem působit v mezinárodním měřítku či v jeho rámci koordinovat svou činnost</a:t>
            </a:r>
          </a:p>
          <a:p>
            <a:pPr algn="just"/>
            <a:r>
              <a:rPr lang="cs-CZ" dirty="0"/>
              <a:t>MO můžeme je rozdělit do tří skupin: </a:t>
            </a:r>
          </a:p>
          <a:p>
            <a:pPr marL="514350" indent="-514350" algn="just">
              <a:buAutoNum type="arabicPeriod"/>
            </a:pPr>
            <a:r>
              <a:rPr lang="cs-CZ" dirty="0"/>
              <a:t>mezinárodní ekonomické organizace sdružené kolem OSN </a:t>
            </a:r>
          </a:p>
          <a:p>
            <a:pPr marL="514350" indent="-514350" algn="just">
              <a:buAutoNum type="arabicPeriod"/>
            </a:pPr>
            <a:r>
              <a:rPr lang="cs-CZ" dirty="0"/>
              <a:t>samostatné mezinárodní odborné organizace</a:t>
            </a:r>
          </a:p>
          <a:p>
            <a:pPr marL="514350" indent="-514350" algn="just">
              <a:buAutoNum type="arabicPeriod"/>
            </a:pPr>
            <a:r>
              <a:rPr lang="cs-CZ" dirty="0"/>
              <a:t>vlastní integrační organizace.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7262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85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Vlastní integrační organizace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437612"/>
            <a:ext cx="10515600" cy="469829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Začneme-li posledně jmenovanou skupinou, můžeme uvést jejich členění dle stupně jejich integrace: </a:t>
            </a:r>
          </a:p>
          <a:p>
            <a:pPr marL="0" indent="0" algn="just">
              <a:buNone/>
            </a:pPr>
            <a:r>
              <a:rPr lang="cs-CZ" dirty="0"/>
              <a:t> •</a:t>
            </a:r>
            <a:r>
              <a:rPr lang="cs-CZ" i="1" dirty="0"/>
              <a:t>Ekonomická a monetární unie </a:t>
            </a:r>
          </a:p>
          <a:p>
            <a:pPr lvl="1" algn="just"/>
            <a:r>
              <a:rPr lang="cs-CZ" dirty="0"/>
              <a:t>ECCU – Eurozóna (Euro) </a:t>
            </a:r>
          </a:p>
          <a:p>
            <a:pPr lvl="1" algn="just"/>
            <a:r>
              <a:rPr lang="cs-CZ" dirty="0"/>
              <a:t>Švýcarsko a Lichtenštejnsko (CHF) </a:t>
            </a:r>
          </a:p>
          <a:p>
            <a:pPr marL="0" indent="0" algn="just">
              <a:buNone/>
            </a:pPr>
            <a:r>
              <a:rPr lang="cs-CZ" dirty="0"/>
              <a:t> •</a:t>
            </a:r>
            <a:r>
              <a:rPr lang="cs-CZ" i="1" dirty="0"/>
              <a:t>Ekonomická unie </a:t>
            </a:r>
          </a:p>
          <a:p>
            <a:pPr lvl="1" algn="just"/>
            <a:r>
              <a:rPr lang="cs-CZ" dirty="0"/>
              <a:t>CARICOM – Karibský společný trh  </a:t>
            </a:r>
          </a:p>
          <a:p>
            <a:pPr lvl="1" algn="just"/>
            <a:r>
              <a:rPr lang="cs-CZ" dirty="0"/>
              <a:t>EAEU – Euroasijský ekonomický svaz/unie </a:t>
            </a:r>
          </a:p>
          <a:p>
            <a:pPr lvl="1" algn="just"/>
            <a:r>
              <a:rPr lang="cs-CZ" dirty="0"/>
              <a:t>EU – Evropská unie </a:t>
            </a:r>
          </a:p>
          <a:p>
            <a:pPr lvl="1" algn="just"/>
            <a:r>
              <a:rPr lang="cs-CZ" dirty="0"/>
              <a:t>GCC – Rada pro spolupráci arabských států v Zálivu </a:t>
            </a:r>
          </a:p>
          <a:p>
            <a:pPr lvl="1" algn="just"/>
            <a:r>
              <a:rPr lang="cs-CZ" dirty="0" err="1"/>
              <a:t>Mercosur</a:t>
            </a:r>
            <a:r>
              <a:rPr lang="cs-CZ" dirty="0"/>
              <a:t> – Jižní společný trh </a:t>
            </a:r>
          </a:p>
          <a:p>
            <a:pPr lvl="1" algn="just"/>
            <a:r>
              <a:rPr lang="cs-CZ" dirty="0"/>
              <a:t>SICA – Středoamerický integrační systém</a:t>
            </a:r>
          </a:p>
        </p:txBody>
      </p:sp>
    </p:spTree>
    <p:extLst>
      <p:ext uri="{BB962C8B-B14F-4D97-AF65-F5344CB8AC3E}">
        <p14:creationId xmlns:p14="http://schemas.microsoft.com/office/powerpoint/2010/main" val="384037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85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Vlastní integrační organizace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46" y="1385266"/>
            <a:ext cx="10515600" cy="4772937"/>
          </a:xfrm>
        </p:spPr>
        <p:txBody>
          <a:bodyPr>
            <a:normAutofit/>
          </a:bodyPr>
          <a:lstStyle/>
          <a:p>
            <a:pPr algn="just"/>
            <a:r>
              <a:rPr lang="cs-CZ" i="1" dirty="0"/>
              <a:t>Celní a monetární unie </a:t>
            </a:r>
          </a:p>
          <a:p>
            <a:pPr lvl="1" algn="just"/>
            <a:r>
              <a:rPr lang="cs-CZ" dirty="0"/>
              <a:t>CEMAC – Ekonomické a monetární sdružení střední Afriky </a:t>
            </a:r>
          </a:p>
          <a:p>
            <a:pPr lvl="1" algn="just"/>
            <a:r>
              <a:rPr lang="cs-CZ" dirty="0"/>
              <a:t>UEMOA – Ekonomická a monetární unie západní Afriky </a:t>
            </a:r>
          </a:p>
          <a:p>
            <a:pPr algn="just"/>
            <a:r>
              <a:rPr lang="cs-CZ" i="1" dirty="0"/>
              <a:t>Celní unie </a:t>
            </a:r>
          </a:p>
          <a:p>
            <a:pPr lvl="1" algn="just"/>
            <a:r>
              <a:rPr lang="cs-CZ" dirty="0"/>
              <a:t>CAN – Andské společenství </a:t>
            </a:r>
          </a:p>
          <a:p>
            <a:pPr lvl="1" algn="just"/>
            <a:r>
              <a:rPr lang="cs-CZ" dirty="0"/>
              <a:t>EAC – Východoafrické společenství </a:t>
            </a:r>
          </a:p>
          <a:p>
            <a:pPr lvl="1" algn="just"/>
            <a:r>
              <a:rPr lang="cs-CZ" dirty="0"/>
              <a:t>EUCU – Celní unie Evropské unie </a:t>
            </a:r>
          </a:p>
          <a:p>
            <a:pPr lvl="1" algn="just"/>
            <a:r>
              <a:rPr lang="cs-CZ" dirty="0"/>
              <a:t>SACU – Jihoafrická celní unie </a:t>
            </a:r>
          </a:p>
          <a:p>
            <a:pPr algn="just"/>
            <a:r>
              <a:rPr lang="cs-CZ" i="1" dirty="0"/>
              <a:t>Zóny volného obchodu </a:t>
            </a:r>
          </a:p>
          <a:p>
            <a:pPr lvl="1" algn="just"/>
            <a:r>
              <a:rPr lang="cs-CZ" dirty="0"/>
              <a:t>19 zón volného obchodu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17F3844-105B-44B1-A86C-25FC107E6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9" t="6552" r="8725" b="23851"/>
          <a:stretch/>
        </p:blipFill>
        <p:spPr>
          <a:xfrm>
            <a:off x="6947647" y="3002624"/>
            <a:ext cx="4221900" cy="24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7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85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Vlastní integrační organizace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46" y="1385266"/>
            <a:ext cx="10515600" cy="4772937"/>
          </a:xfrm>
        </p:spPr>
        <p:txBody>
          <a:bodyPr>
            <a:normAutofit fontScale="92500"/>
          </a:bodyPr>
          <a:lstStyle/>
          <a:p>
            <a:pPr algn="just"/>
            <a:r>
              <a:rPr lang="cs-CZ" dirty="0"/>
              <a:t>Mimo ekonomické organizace existuje ještě několik tisíc dvou a vícestranných mezinárodních organizací, které mají vliv na fungování ekonomik, jako např. právní organizace, nebo ovlivňují celkové prostředí v nichž se odehrává příslušná hospodářská činnost (kulturní, lidskoprávní aj. organizace). </a:t>
            </a:r>
          </a:p>
          <a:p>
            <a:pPr lvl="1" algn="just"/>
            <a:r>
              <a:rPr lang="cs-CZ" dirty="0"/>
              <a:t>j</a:t>
            </a:r>
            <a:r>
              <a:rPr lang="cs-CZ"/>
              <a:t>ejich </a:t>
            </a:r>
            <a:r>
              <a:rPr lang="cs-CZ" dirty="0"/>
              <a:t>sepjetí s integračními procesy zde není předmětem našeho sledování, ale pro ilustraci stačí poukázat na význam lingvistických organizací a znalosti jazyků pro </a:t>
            </a:r>
            <a:r>
              <a:rPr lang="cs-CZ"/>
              <a:t>průběh integrace </a:t>
            </a:r>
            <a:endParaRPr lang="cs-CZ" dirty="0"/>
          </a:p>
          <a:p>
            <a:pPr algn="just"/>
            <a:r>
              <a:rPr lang="cs-CZ" dirty="0"/>
              <a:t>Další mezinárodní organizace vznikají buď v rámci jednotlivých teritorií (evropské, americké atd.), a to jako organizace mající význam buď čistě ekonomický (např. Evropská banka pro obnovu a rozvoj aj.) nebo politické organizace, které mohou mimo jiné přispívat k rozšíření množství ekonomické spolupráce (Liga arabských států, Severská rada apod.). </a:t>
            </a:r>
          </a:p>
        </p:txBody>
      </p:sp>
    </p:spTree>
    <p:extLst>
      <p:ext uri="{BB962C8B-B14F-4D97-AF65-F5344CB8AC3E}">
        <p14:creationId xmlns:p14="http://schemas.microsoft.com/office/powerpoint/2010/main" val="417069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024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Mezinárodní ekonomické organizace sdružené při OSN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519737"/>
            <a:ext cx="10515600" cy="4772937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OSN není pouze organizací zabývající se problematikou politických vztahů na naší planetě. </a:t>
            </a:r>
          </a:p>
          <a:p>
            <a:pPr lvl="1" algn="just"/>
            <a:r>
              <a:rPr lang="cs-CZ" dirty="0"/>
              <a:t>je nepředstavitelné, že by mohlo dojít k pokusu řešit politické problémy, aniž by došlo k vyřešení problémů ekonomických </a:t>
            </a:r>
          </a:p>
          <a:p>
            <a:pPr lvl="1" algn="just"/>
            <a:r>
              <a:rPr lang="cs-CZ" dirty="0"/>
              <a:t>proto od samého počátku svého vzniku OSN začala kolem sebe budovat systém ekonomických organizací, jejichž účelem bylo napomáhat vzájemným ekonomickým kontaktům a odstraňovat překážky pro </a:t>
            </a:r>
            <a:r>
              <a:rPr lang="cs-CZ"/>
              <a:t>jejich rozvoj </a:t>
            </a:r>
            <a:endParaRPr lang="cs-CZ" dirty="0"/>
          </a:p>
          <a:p>
            <a:pPr algn="just"/>
            <a:r>
              <a:rPr lang="cs-CZ" dirty="0"/>
              <a:t>tři typy institucí, jejichž činnost je koordinována zvláštním orgánem – Hospodářskou a sociální radou OSN.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5D2EC79-2C60-4D6F-BDA8-E650B777E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294" y="4782452"/>
            <a:ext cx="2214033" cy="142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88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</TotalTime>
  <Words>2403</Words>
  <Application>Microsoft Office PowerPoint</Application>
  <PresentationFormat>Širokoúhlá obrazovka</PresentationFormat>
  <Paragraphs>203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Motiv Office</vt:lpstr>
      <vt:lpstr>Mezinárodní integrační procesy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Ingrid Majerová</cp:lastModifiedBy>
  <cp:revision>334</cp:revision>
  <dcterms:created xsi:type="dcterms:W3CDTF">2016-11-25T20:36:16Z</dcterms:created>
  <dcterms:modified xsi:type="dcterms:W3CDTF">2023-04-26T15:34:41Z</dcterms:modified>
</cp:coreProperties>
</file>