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362" r:id="rId4"/>
    <p:sldId id="263" r:id="rId5"/>
    <p:sldId id="363" r:id="rId6"/>
    <p:sldId id="364" r:id="rId7"/>
    <p:sldId id="365" r:id="rId8"/>
    <p:sldId id="368" r:id="rId9"/>
    <p:sldId id="366" r:id="rId10"/>
    <p:sldId id="367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262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0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7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97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98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0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0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3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5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99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8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AEC6-A37A-4403-B919-4854A6448652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1" y="752054"/>
            <a:ext cx="2266000" cy="17447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5360" y="356659"/>
            <a:ext cx="7488832" cy="6144683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23392" y="932723"/>
            <a:ext cx="6816757" cy="288032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INTEGRAČNÍ PROCESY</a:t>
            </a:r>
            <a:endParaRPr lang="en-GB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026367" y="4101075"/>
            <a:ext cx="6509793" cy="10561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v Africe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9264351" y="4824474"/>
            <a:ext cx="2688299" cy="134415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Ingrid Majerová</a:t>
            </a:r>
            <a:endParaRPr lang="en-GB" alt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12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BPIMP</a:t>
            </a:r>
            <a:endParaRPr lang="en-GB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1870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3C0FA0-DBD4-4657-992A-3B220794F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69" y="1972818"/>
            <a:ext cx="3962894" cy="39628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03617C4-258E-4C9B-89AA-0EEC92CF9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12" y="1297221"/>
            <a:ext cx="6489719" cy="49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25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Africký frank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614190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Zvláštností tohoto regionu je existence </a:t>
            </a:r>
            <a:r>
              <a:rPr lang="cs-CZ" b="1" dirty="0"/>
              <a:t>afrického franku</a:t>
            </a:r>
            <a:r>
              <a:rPr lang="cs-CZ" dirty="0"/>
              <a:t> (CFA). </a:t>
            </a:r>
          </a:p>
          <a:p>
            <a:pPr lvl="1" algn="just"/>
            <a:r>
              <a:rPr lang="cs-CZ" dirty="0"/>
              <a:t>Je to měna, kterou používá 14 afrických států, 12 bývalých francouzských afrických kolonií, Guinea-Bissau (bývalá kolonie Portugalska) a Rovníková Guinea (bývalá španělská kolonie). </a:t>
            </a:r>
          </a:p>
          <a:p>
            <a:pPr lvl="1" algn="just"/>
            <a:r>
              <a:rPr lang="cs-CZ" dirty="0"/>
              <a:t>Jde o pozůstatek koloniální měny a je pevně navázána na euro v poměru 100 CFA = 0,152449 euro. </a:t>
            </a:r>
          </a:p>
          <a:p>
            <a:pPr lvl="1" algn="just"/>
            <a:r>
              <a:rPr lang="cs-CZ" dirty="0"/>
              <a:t>Stabilitu eura to příliš neovlivňuje, protože HDP všech 14 států dohromady je nižší než HDP Slovenska. </a:t>
            </a:r>
          </a:p>
          <a:p>
            <a:pPr lvl="1" algn="just"/>
            <a:r>
              <a:rPr lang="cs-CZ" dirty="0"/>
              <a:t>CFA do roku 1958 znamenalo </a:t>
            </a:r>
            <a:r>
              <a:rPr lang="cs-CZ" dirty="0" err="1"/>
              <a:t>Colonies</a:t>
            </a:r>
            <a:r>
              <a:rPr lang="cs-CZ" dirty="0"/>
              <a:t> </a:t>
            </a:r>
            <a:r>
              <a:rPr lang="cs-CZ" dirty="0" err="1"/>
              <a:t>françaises</a:t>
            </a:r>
            <a:r>
              <a:rPr lang="cs-CZ" dirty="0"/>
              <a:t> </a:t>
            </a:r>
            <a:r>
              <a:rPr lang="cs-CZ" dirty="0" err="1"/>
              <a:t>d'Afrique</a:t>
            </a:r>
            <a:r>
              <a:rPr lang="cs-CZ" dirty="0"/>
              <a:t> (Francouzské kolonie v Africe), poté </a:t>
            </a:r>
            <a:r>
              <a:rPr lang="cs-CZ" dirty="0" err="1"/>
              <a:t>Communauté</a:t>
            </a:r>
            <a:r>
              <a:rPr lang="cs-CZ" dirty="0"/>
              <a:t> </a:t>
            </a:r>
            <a:r>
              <a:rPr lang="cs-CZ" dirty="0" err="1"/>
              <a:t>française</a:t>
            </a:r>
            <a:r>
              <a:rPr lang="cs-CZ" dirty="0"/>
              <a:t> </a:t>
            </a:r>
            <a:r>
              <a:rPr lang="cs-CZ" dirty="0" err="1"/>
              <a:t>d'Afrique</a:t>
            </a:r>
            <a:r>
              <a:rPr lang="cs-CZ" dirty="0"/>
              <a:t> (Francouzské africké společenství – francouzská obdoba </a:t>
            </a:r>
            <a:r>
              <a:rPr lang="cs-CZ" dirty="0" err="1"/>
              <a:t>Commonwealthu</a:t>
            </a:r>
            <a:r>
              <a:rPr lang="cs-CZ" dirty="0"/>
              <a:t>), nyní má dva významy (ale stejnou hodnotu). </a:t>
            </a:r>
          </a:p>
        </p:txBody>
      </p:sp>
    </p:spTree>
    <p:extLst>
      <p:ext uri="{BB962C8B-B14F-4D97-AF65-F5344CB8AC3E}">
        <p14:creationId xmlns:p14="http://schemas.microsoft.com/office/powerpoint/2010/main" val="377919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Africký frank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1870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Západoafrický CFA frank (XOF) </a:t>
            </a:r>
          </a:p>
          <a:p>
            <a:pPr lvl="1" algn="just"/>
            <a:r>
              <a:rPr lang="cs-CZ" dirty="0"/>
              <a:t>CFA znamená </a:t>
            </a:r>
            <a:r>
              <a:rPr lang="cs-CZ" dirty="0" err="1"/>
              <a:t>Communauté</a:t>
            </a:r>
            <a:r>
              <a:rPr lang="cs-CZ" dirty="0"/>
              <a:t> </a:t>
            </a:r>
            <a:r>
              <a:rPr lang="cs-CZ" dirty="0" err="1"/>
              <a:t>financière</a:t>
            </a:r>
            <a:r>
              <a:rPr lang="cs-CZ" dirty="0"/>
              <a:t> </a:t>
            </a:r>
            <a:r>
              <a:rPr lang="cs-CZ" dirty="0" err="1"/>
              <a:t>d'Afrique</a:t>
            </a:r>
            <a:r>
              <a:rPr lang="cs-CZ" dirty="0"/>
              <a:t>. Vydává ho BCEAO (</a:t>
            </a:r>
            <a:r>
              <a:rPr lang="cs-CZ" dirty="0" err="1"/>
              <a:t>Banque</a:t>
            </a:r>
            <a:r>
              <a:rPr lang="cs-CZ" dirty="0"/>
              <a:t> </a:t>
            </a:r>
            <a:r>
              <a:rPr lang="cs-CZ" dirty="0" err="1"/>
              <a:t>Centrale</a:t>
            </a:r>
            <a:r>
              <a:rPr lang="cs-CZ" dirty="0"/>
              <a:t> des </a:t>
            </a:r>
            <a:r>
              <a:rPr lang="cs-CZ" dirty="0" err="1"/>
              <a:t>États</a:t>
            </a:r>
            <a:r>
              <a:rPr lang="cs-CZ" dirty="0"/>
              <a:t> de </a:t>
            </a:r>
            <a:r>
              <a:rPr lang="cs-CZ" dirty="0" err="1"/>
              <a:t>l'Afrique</a:t>
            </a:r>
            <a:r>
              <a:rPr lang="cs-CZ" dirty="0"/>
              <a:t> de </a:t>
            </a:r>
            <a:r>
              <a:rPr lang="cs-CZ" dirty="0" err="1"/>
              <a:t>l'Ouest</a:t>
            </a:r>
            <a:r>
              <a:rPr lang="cs-CZ" dirty="0"/>
              <a:t>, Centrální banka západoafrických států), která sídlí v Dakaru v Senegalu. </a:t>
            </a:r>
          </a:p>
          <a:p>
            <a:pPr lvl="1" algn="just"/>
            <a:r>
              <a:rPr lang="cs-CZ" dirty="0"/>
              <a:t>Je platný pro 8 států Západoafrické měnové a ekonomické unie UEMOA (Union </a:t>
            </a:r>
            <a:r>
              <a:rPr lang="cs-CZ" dirty="0" err="1"/>
              <a:t>Économique</a:t>
            </a:r>
            <a:r>
              <a:rPr lang="cs-CZ" dirty="0"/>
              <a:t> et </a:t>
            </a:r>
            <a:r>
              <a:rPr lang="cs-CZ" dirty="0" err="1"/>
              <a:t>Monétaire</a:t>
            </a:r>
            <a:r>
              <a:rPr lang="cs-CZ" dirty="0"/>
              <a:t> </a:t>
            </a:r>
            <a:r>
              <a:rPr lang="cs-CZ" dirty="0" err="1"/>
              <a:t>Ouest</a:t>
            </a:r>
            <a:r>
              <a:rPr lang="cs-CZ" dirty="0"/>
              <a:t> </a:t>
            </a:r>
            <a:r>
              <a:rPr lang="cs-CZ" dirty="0" err="1"/>
              <a:t>Africaine</a:t>
            </a:r>
            <a:r>
              <a:rPr lang="cs-CZ" dirty="0"/>
              <a:t>): Benin, Burkina Faso, Guinea-Bissau, Pobřeží slonoviny, Mali, Niger, Senegal a Togo. </a:t>
            </a:r>
          </a:p>
          <a:p>
            <a:pPr lvl="1" algn="just"/>
            <a:r>
              <a:rPr lang="cs-CZ" dirty="0"/>
              <a:t>Existuje záměr nahradit západoafrický frank novou společnou měnou </a:t>
            </a:r>
            <a:r>
              <a:rPr lang="cs-CZ" dirty="0" err="1"/>
              <a:t>eco</a:t>
            </a:r>
            <a:r>
              <a:rPr lang="cs-CZ" dirty="0"/>
              <a:t>, její zavedení se ale potýká s rozdílnými politickými postoji zapojených států a jejich ekonomických podmínek (plán přesunut z původního roku 2021 na 2027).</a:t>
            </a:r>
          </a:p>
          <a:p>
            <a:pPr lvl="1" algn="just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0A46EB-D895-4F90-8567-375462DC7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96" y="5122056"/>
            <a:ext cx="2135807" cy="11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5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Africký frank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6388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Středoafrický CFA frank (XAF) </a:t>
            </a:r>
          </a:p>
          <a:p>
            <a:pPr lvl="1" algn="just"/>
            <a:r>
              <a:rPr lang="cs-CZ" dirty="0"/>
              <a:t>měna šesti nezávislých států ve střední Africe, členských států Hospodářského a měnového společenství střední Afriky (CEMAC), které společně tvoří měnovou unii: Kamerun, Středoafrická republika, Čad, Republika Kongo, Rovníková Guinea a Gabon </a:t>
            </a:r>
          </a:p>
          <a:p>
            <a:pPr lvl="1" algn="just"/>
            <a:r>
              <a:rPr lang="cs-CZ" dirty="0"/>
              <a:t>těchto šest zemí má dohromady 55,2 milionu lidí (2020) a souhrnný HDP 113,322 miliardy USD (2020).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171CA2-FC99-482D-8316-460FBA98C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23" y="4053909"/>
            <a:ext cx="2296010" cy="20312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5956F1-4B72-4081-89B3-7C4D52B8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413" y="4211691"/>
            <a:ext cx="2296010" cy="11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5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Celoafrické integrace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55577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Africká unie</a:t>
            </a:r>
            <a:r>
              <a:rPr lang="cs-CZ" dirty="0"/>
              <a:t> (AU)</a:t>
            </a:r>
          </a:p>
          <a:p>
            <a:pPr algn="just"/>
            <a:r>
              <a:rPr lang="cs-CZ" dirty="0"/>
              <a:t>mezinárodní organizace, která v roce 2002 nahradila Organizaci africké jednoty (OAJ) z roku 1963 </a:t>
            </a:r>
          </a:p>
          <a:p>
            <a:pPr algn="just"/>
            <a:r>
              <a:rPr lang="cs-CZ" dirty="0"/>
              <a:t>jde o sdružení původně 53, nyní 55 afrických států (Západní Sahara je členem Africké unie, ačkoli je její status podle mezinárodního práva sporný) </a:t>
            </a:r>
          </a:p>
          <a:p>
            <a:pPr lvl="1" algn="just"/>
            <a:r>
              <a:rPr lang="cs-CZ" dirty="0"/>
              <a:t>hranice Západní Sahary nejsou kromě 1 110 km dlouhého pobřeží přirozené; průběh pozemní hranice je výsledkem dohod koloniálních mocností z počátku 20. století</a:t>
            </a:r>
          </a:p>
          <a:p>
            <a:pPr lvl="1" algn="just"/>
            <a:r>
              <a:rPr lang="cs-CZ" dirty="0"/>
              <a:t>vnitrozemím prochází vojenská hranice oddělující oblast plně ovládanou Marokem od území, na kterém operuje </a:t>
            </a:r>
            <a:r>
              <a:rPr lang="cs-CZ" dirty="0" err="1"/>
              <a:t>Polisario</a:t>
            </a:r>
            <a:endParaRPr lang="cs-CZ" dirty="0"/>
          </a:p>
          <a:p>
            <a:pPr lvl="2" algn="just"/>
            <a:r>
              <a:rPr lang="cs-CZ" dirty="0"/>
              <a:t>na této hranici vybudovalo Maroko ochranný val, který je vybaven prvky detekce a minovými poli v délce 2700 km</a:t>
            </a:r>
          </a:p>
          <a:p>
            <a:pPr lvl="1" algn="just"/>
            <a:r>
              <a:rPr lang="cs-CZ" dirty="0"/>
              <a:t>na území Západní Sahary se nacházejí světově významná ložiska fosfátů poblíž města </a:t>
            </a:r>
            <a:r>
              <a:rPr lang="cs-CZ" dirty="0" err="1"/>
              <a:t>Bukra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32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Celoafrické integrace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6388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1CC644C-4C9E-4E02-A977-B615947EF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802" y="2943808"/>
            <a:ext cx="4672624" cy="28312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62D10D-BB92-4096-B5CA-C2BE24546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08" y="2013361"/>
            <a:ext cx="3524554" cy="3430565"/>
          </a:xfrm>
          <a:prstGeom prst="rect">
            <a:avLst/>
          </a:prstGeom>
        </p:spPr>
      </p:pic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2098379D-DBEF-47A0-A44F-62EEEAAA4931}"/>
              </a:ext>
            </a:extLst>
          </p:cNvPr>
          <p:cNvCxnSpPr/>
          <p:nvPr/>
        </p:nvCxnSpPr>
        <p:spPr>
          <a:xfrm rot="10800000">
            <a:off x="5879199" y="2608934"/>
            <a:ext cx="1642188" cy="541176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089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Celoafrické integrace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Africká unie</a:t>
            </a:r>
            <a:r>
              <a:rPr lang="cs-CZ" dirty="0"/>
              <a:t> (AU)</a:t>
            </a:r>
          </a:p>
          <a:p>
            <a:pPr algn="just"/>
            <a:r>
              <a:rPr lang="cs-CZ" dirty="0"/>
              <a:t>historii lze odvodit od prvního kongresu nezávislosti afrických států, který se konal v Akkře v Ghaně v dubnu 1958</a:t>
            </a:r>
          </a:p>
          <a:p>
            <a:pPr algn="just"/>
            <a:r>
              <a:rPr lang="cs-CZ" dirty="0"/>
              <a:t>cílem konference bylo vytvořit Den Afriky, který by každoročně připomínal osvobozenecké hnutí lidu Afriky a jeho snahu osvobodit se od kolonialismu</a:t>
            </a:r>
          </a:p>
          <a:p>
            <a:pPr algn="just"/>
            <a:r>
              <a:rPr lang="cs-CZ" dirty="0"/>
              <a:t>hnutí pokoušející se o sjednocení Afriky, které vrcholilo vznikem Organizace africké jednoty dne 25. května 1963 a založením Afrického hospodářského společenství (AHS) v roce 1981</a:t>
            </a:r>
          </a:p>
          <a:p>
            <a:pPr algn="just"/>
            <a:r>
              <a:rPr lang="cs-CZ" dirty="0"/>
              <a:t>myšlenka vytvoření AU oživena v polovině 90. let pod vedením libyjské hlavy státu </a:t>
            </a:r>
            <a:r>
              <a:rPr lang="cs-CZ" dirty="0" err="1"/>
              <a:t>Muammara</a:t>
            </a:r>
            <a:r>
              <a:rPr lang="cs-CZ" dirty="0"/>
              <a:t> al-</a:t>
            </a:r>
            <a:r>
              <a:rPr lang="cs-CZ" dirty="0" err="1"/>
              <a:t>Kaddáfího</a:t>
            </a:r>
            <a:endParaRPr lang="cs-CZ" dirty="0"/>
          </a:p>
          <a:p>
            <a:pPr algn="just"/>
            <a:r>
              <a:rPr lang="cs-CZ" dirty="0"/>
              <a:t>AU nahradila OAJ</a:t>
            </a:r>
          </a:p>
        </p:txBody>
      </p:sp>
    </p:spTree>
    <p:extLst>
      <p:ext uri="{BB962C8B-B14F-4D97-AF65-F5344CB8AC3E}">
        <p14:creationId xmlns:p14="http://schemas.microsoft.com/office/powerpoint/2010/main" val="238717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Celoafrické integrace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Africká unie</a:t>
            </a:r>
            <a:r>
              <a:rPr lang="cs-CZ" dirty="0"/>
              <a:t> (AU)</a:t>
            </a:r>
          </a:p>
          <a:p>
            <a:pPr algn="just"/>
            <a:r>
              <a:rPr lang="cs-CZ" dirty="0"/>
              <a:t>program hospodářského rozvoje v AU je řízen prostřednictvím organizace NEPAD - </a:t>
            </a:r>
            <a:r>
              <a:rPr lang="cs-CZ" b="1" dirty="0"/>
              <a:t>Nové partnerství pro rozvoj Afriky</a:t>
            </a:r>
            <a:r>
              <a:rPr lang="cs-CZ" dirty="0"/>
              <a:t> (New </a:t>
            </a:r>
            <a:r>
              <a:rPr lang="cs-CZ" dirty="0" err="1"/>
              <a:t>Partnership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Africa’s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) od roku 2002</a:t>
            </a:r>
          </a:p>
          <a:p>
            <a:pPr algn="just"/>
            <a:r>
              <a:rPr lang="cs-CZ" dirty="0"/>
              <a:t>hlavními cíli </a:t>
            </a:r>
            <a:r>
              <a:rPr lang="cs-CZ" dirty="0" err="1"/>
              <a:t>NEPADu</a:t>
            </a:r>
            <a:r>
              <a:rPr lang="cs-CZ" dirty="0"/>
              <a:t> je snížit chudobu, uvést Afriku na cestu udržitelného rozvoje, zastavit marginalizaci Afriky a posílit postavení žen</a:t>
            </a:r>
          </a:p>
          <a:p>
            <a:pPr algn="just"/>
            <a:r>
              <a:rPr lang="cs-CZ" dirty="0"/>
              <a:t>NEPAD řídí řadu programů a projektů v šesti tematických oblastech: zemědělství a potravinová bezpečnost, změna klimatu a řízení přírodních zdrojů, regionální integrace a infrastruktura, lidský rozvoj, ekonomické a podnikové řízení a průřezové otázky, včetně genderu, rozvoje kapacit a informační technologie.</a:t>
            </a:r>
          </a:p>
        </p:txBody>
      </p:sp>
    </p:spTree>
    <p:extLst>
      <p:ext uri="{BB962C8B-B14F-4D97-AF65-F5344CB8AC3E}">
        <p14:creationId xmlns:p14="http://schemas.microsoft.com/office/powerpoint/2010/main" val="425575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Celoafrické integrace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614190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Africké hospodářské společenství </a:t>
            </a:r>
            <a:r>
              <a:rPr lang="cs-CZ" dirty="0"/>
              <a:t>(AEC) </a:t>
            </a:r>
          </a:p>
          <a:p>
            <a:pPr algn="just"/>
            <a:r>
              <a:rPr lang="cs-CZ" dirty="0"/>
              <a:t>regionální mezinárodní organizace založená členskými státy Organizace africké jednoty, která zahájila svou činnost v květnu 1994 </a:t>
            </a:r>
          </a:p>
          <a:p>
            <a:pPr algn="just"/>
            <a:r>
              <a:rPr lang="cs-CZ" dirty="0"/>
              <a:t>pro africké státy má podobné ekonomické cíle jako evropské (ekonomické) společenství pro evropské státy</a:t>
            </a:r>
          </a:p>
          <a:p>
            <a:pPr algn="just"/>
            <a:r>
              <a:rPr lang="cs-CZ" dirty="0"/>
              <a:t>Jihoafrická republika se ke smlouvě připojila až 10. října 1997</a:t>
            </a:r>
          </a:p>
          <a:p>
            <a:pPr algn="just"/>
            <a:r>
              <a:rPr lang="cs-CZ" dirty="0"/>
              <a:t>„stavebními kameny“ Africké unie jsou Regionální hospodářská společenství (REC), která v Africe spojují jednotlivé země do </a:t>
            </a:r>
            <a:r>
              <a:rPr lang="cs-CZ" dirty="0" err="1"/>
              <a:t>subregionů</a:t>
            </a:r>
            <a:r>
              <a:rPr lang="cs-CZ" dirty="0"/>
              <a:t> za účelem dosažení větší ekonomické integrace.</a:t>
            </a:r>
          </a:p>
        </p:txBody>
      </p:sp>
    </p:spTree>
    <p:extLst>
      <p:ext uri="{BB962C8B-B14F-4D97-AF65-F5344CB8AC3E}">
        <p14:creationId xmlns:p14="http://schemas.microsoft.com/office/powerpoint/2010/main" val="3407083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4650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Integrační seskupení západní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Hospodářské společenství států západní Afriky </a:t>
            </a:r>
            <a:r>
              <a:rPr lang="cs-CZ" dirty="0"/>
              <a:t>(ECOWAS)</a:t>
            </a:r>
          </a:p>
          <a:p>
            <a:r>
              <a:rPr lang="cs-CZ" dirty="0"/>
              <a:t>1975- založeno 16 státy (nyní 15 členů)</a:t>
            </a:r>
          </a:p>
          <a:p>
            <a:pPr lvl="1"/>
            <a:r>
              <a:rPr lang="cs-CZ" dirty="0"/>
              <a:t>Benin, Burkina Faso, Kapverdy, Pobřeží Slonoviny, Gambie, Ghana, Guinea, Guinea Bissau, Libérie, Mali, Niger, Nigerie, Senegal, Sierra Leone, Togo</a:t>
            </a:r>
          </a:p>
          <a:p>
            <a:pPr lvl="1" algn="just"/>
            <a:r>
              <a:rPr lang="cs-CZ" dirty="0"/>
              <a:t>koloniální hranice se stále odrážejí v moderních hranicích mezi současnými západoafrickými státy, protínají etnické a kulturní linie a často rozdělují jednotlivé etnické skupiny mezi dva nebo více států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3687DDA-E3E4-4978-9483-39821ED46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962" y="3786758"/>
            <a:ext cx="3835524" cy="25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3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4104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O čem si budeme dnes povídat?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46802"/>
            <a:ext cx="8280920" cy="166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b="1" dirty="0"/>
              <a:t>Co je to africký frank a kde s ním můžeme zaplatit</a:t>
            </a:r>
          </a:p>
          <a:p>
            <a:pPr lvl="1"/>
            <a:r>
              <a:rPr lang="cs-CZ" b="1" dirty="0"/>
              <a:t>Čím je specifická Afrika</a:t>
            </a:r>
          </a:p>
          <a:p>
            <a:pPr lvl="1"/>
            <a:r>
              <a:rPr lang="cs-CZ" b="1" dirty="0"/>
              <a:t>Jaká jsou celoafrická seskupení</a:t>
            </a:r>
          </a:p>
          <a:p>
            <a:pPr lvl="1"/>
            <a:r>
              <a:rPr lang="cs-CZ" b="1" dirty="0"/>
              <a:t>Jaké jsou integrace v jednotlivých částech Subsaharské Afriky</a:t>
            </a:r>
          </a:p>
        </p:txBody>
      </p:sp>
    </p:spTree>
    <p:extLst>
      <p:ext uri="{BB962C8B-B14F-4D97-AF65-F5344CB8AC3E}">
        <p14:creationId xmlns:p14="http://schemas.microsoft.com/office/powerpoint/2010/main" val="300802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Středoafrické integrace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Středoafrické hospodářské společenství</a:t>
            </a:r>
            <a:r>
              <a:rPr lang="cs-CZ" dirty="0"/>
              <a:t>  (ECCAS)</a:t>
            </a:r>
          </a:p>
          <a:p>
            <a:r>
              <a:rPr lang="cs-CZ" dirty="0"/>
              <a:t>cílem je dosáhnout kolektivní autonomie, zvýšit životní úroveň svých obyvatel a udržitelný rozvoj</a:t>
            </a:r>
          </a:p>
          <a:p>
            <a:r>
              <a:rPr lang="cs-CZ" dirty="0"/>
              <a:t>založeno roce 1983, prakticky začalo fungovat v roce 1985</a:t>
            </a:r>
          </a:p>
          <a:p>
            <a:pPr algn="just"/>
            <a:r>
              <a:rPr lang="cs-CZ" dirty="0"/>
              <a:t>několik let neaktivní kvůli finančním potížím (neplacení členských příspěvků členskými státy) a konfliktu v oblasti Velkých jezer </a:t>
            </a:r>
          </a:p>
          <a:p>
            <a:pPr algn="just"/>
            <a:r>
              <a:rPr lang="cs-CZ" dirty="0"/>
              <a:t>válka v DR Kongo byla obzvláště rozdělující, protože Rwanda a Angola bojovaly na opačných stranách</a:t>
            </a:r>
          </a:p>
          <a:p>
            <a:pPr algn="just"/>
            <a:r>
              <a:rPr lang="cs-CZ" dirty="0"/>
              <a:t>1998 – obnovení činnosti</a:t>
            </a:r>
          </a:p>
          <a:p>
            <a:pPr algn="just"/>
            <a:r>
              <a:rPr lang="cs-CZ" dirty="0"/>
              <a:t>2003 – uzavření dohody s EU</a:t>
            </a:r>
          </a:p>
          <a:p>
            <a:pPr algn="just"/>
            <a:r>
              <a:rPr lang="cs-CZ" dirty="0"/>
              <a:t>2004 – prohlášení o rovnosti mužů a žen</a:t>
            </a: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BD684F-D7B8-4F62-A5A1-8A91FE4CC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351" y="4551871"/>
            <a:ext cx="1754553" cy="18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92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Středoafrické integrace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Středoafrické hospodářské a měnové společenství</a:t>
            </a:r>
            <a:r>
              <a:rPr lang="cs-CZ" dirty="0"/>
              <a:t> (CEMAC)</a:t>
            </a:r>
          </a:p>
          <a:p>
            <a:pPr algn="just"/>
            <a:r>
              <a:rPr lang="cs-CZ" dirty="0"/>
              <a:t>založená Kamerunem, Středoafrickou republikou, Čadem, Republikou Kongo, Rovníkovou Guineou a Gabonem v roce 1994</a:t>
            </a:r>
          </a:p>
          <a:p>
            <a:pPr algn="just"/>
            <a:r>
              <a:rPr lang="cs-CZ" dirty="0"/>
              <a:t>cíl: podpora hospodářské integrace mezi zeměmi, které sdílejí společnou měnu, frank CFA</a:t>
            </a:r>
          </a:p>
          <a:p>
            <a:pPr lvl="1"/>
            <a:r>
              <a:rPr lang="cs-CZ" dirty="0"/>
              <a:t>podpora obchodu, společný trh a solidarita vůči znevýhodněným zemím</a:t>
            </a:r>
          </a:p>
          <a:p>
            <a:r>
              <a:rPr lang="cs-CZ" dirty="0"/>
              <a:t>zavedení omezení kvót a snížení rozsahu a výše cel</a:t>
            </a:r>
          </a:p>
          <a:p>
            <a:r>
              <a:rPr lang="cs-CZ" dirty="0"/>
              <a:t>volný pohyb kapitálu</a:t>
            </a:r>
          </a:p>
          <a:p>
            <a:r>
              <a:rPr lang="cs-CZ" dirty="0"/>
              <a:t>země CEMAC sdílejí společnou finanční, regulační </a:t>
            </a:r>
          </a:p>
          <a:p>
            <a:pPr marL="0" indent="0">
              <a:buNone/>
            </a:pPr>
            <a:r>
              <a:rPr lang="cs-CZ" dirty="0"/>
              <a:t>   a právní strukturu a udržují společné vnější clo </a:t>
            </a:r>
          </a:p>
          <a:p>
            <a:pPr marL="0" indent="0">
              <a:buNone/>
            </a:pPr>
            <a:r>
              <a:rPr lang="cs-CZ" dirty="0"/>
              <a:t>   na dovozy ze třetích zemí</a:t>
            </a:r>
          </a:p>
          <a:p>
            <a:pPr lvl="1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0B75584-7254-4237-8F7E-222D1B34F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041" y="4001277"/>
            <a:ext cx="3476625" cy="198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7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Integrace na východě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Mezivládní úřad pro rozvoj</a:t>
            </a:r>
            <a:r>
              <a:rPr lang="cs-CZ" dirty="0"/>
              <a:t> (IGAD)</a:t>
            </a:r>
          </a:p>
          <a:p>
            <a:pPr algn="just"/>
            <a:r>
              <a:rPr lang="cs-CZ" dirty="0"/>
              <a:t>od roku 1996 je nástupnickou organizací IGADD (Mezivládní úřad pro sucho a rozvoj), která byla založena v roce 1986</a:t>
            </a:r>
          </a:p>
          <a:p>
            <a:pPr algn="just"/>
            <a:r>
              <a:rPr lang="cs-CZ" dirty="0"/>
              <a:t>podpora členských států při vytváření potravinové bezpečnosti a ochrany životního prostředí, při mírových a humanitárních opatřeních a také při ekonomickém rozvoji a integraci</a:t>
            </a:r>
          </a:p>
          <a:p>
            <a:pPr lvl="1" algn="just"/>
            <a:r>
              <a:rPr lang="cs-CZ" dirty="0"/>
              <a:t>1988 - pomohl IGAD mírovou dohodou Somálsku a Etiopii ukončit válku započatou v letech 1977/78</a:t>
            </a:r>
          </a:p>
          <a:p>
            <a:pPr lvl="1" algn="just"/>
            <a:r>
              <a:rPr lang="cs-CZ" dirty="0"/>
              <a:t>2005 – pomoc při vzniku Jižního Súdánu (mírová smlouva)</a:t>
            </a:r>
          </a:p>
          <a:p>
            <a:pPr lvl="1" algn="just"/>
            <a:r>
              <a:rPr lang="cs-CZ" dirty="0"/>
              <a:t>na druhé straně nebyl schopen zabránit válce mezi Eritreou</a:t>
            </a:r>
          </a:p>
          <a:p>
            <a:pPr marL="457200" lvl="1" indent="0" algn="just">
              <a:buNone/>
            </a:pPr>
            <a:r>
              <a:rPr lang="cs-CZ" dirty="0"/>
              <a:t>   a Etiopií v letech 1998-2000 a Eritrea v roce 2007 vystoupila</a:t>
            </a:r>
          </a:p>
          <a:p>
            <a:pPr lvl="1" algn="just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5583881-8E7F-4F02-8FF5-8405458BD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1" r="10584"/>
          <a:stretch/>
        </p:blipFill>
        <p:spPr>
          <a:xfrm>
            <a:off x="8511209" y="4208854"/>
            <a:ext cx="3004457" cy="19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65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Integrace na východě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093136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Společný trh pro východní a jižní Afriku</a:t>
            </a:r>
            <a:r>
              <a:rPr lang="cs-CZ" dirty="0"/>
              <a:t> (COMESA)</a:t>
            </a:r>
          </a:p>
          <a:p>
            <a:pPr algn="just"/>
            <a:r>
              <a:rPr lang="cs-CZ" dirty="0"/>
              <a:t>regionální ekonomické společenství v Africe s 21 členskými státy od Tuniska až po Svazijsko</a:t>
            </a:r>
          </a:p>
          <a:p>
            <a:pPr algn="just"/>
            <a:r>
              <a:rPr lang="cs-CZ" dirty="0"/>
              <a:t>vzniklo v roce 1994 a nahradilo preferenční obchodní zónu, která existovala od roku 1981</a:t>
            </a:r>
          </a:p>
          <a:p>
            <a:pPr algn="just"/>
            <a:r>
              <a:rPr lang="cs-CZ" dirty="0"/>
              <a:t>devět členských států vytvořilo v roce 2000 zónu volného obchodu (Džibuti, Egypt, Keňa, Madagaskar, Malawi, Mauricius, Súdán, Zambie a Zimbabwe)</a:t>
            </a:r>
          </a:p>
          <a:p>
            <a:pPr algn="just"/>
            <a:r>
              <a:rPr lang="cs-CZ" dirty="0"/>
              <a:t>Rwanda a Burundi se připojili v roce 2004, Komory a Libye v roce 2006, Seychely v roce 2009 a Tunisko a Somálsko v roce 2018</a:t>
            </a:r>
          </a:p>
          <a:p>
            <a:pPr algn="just"/>
            <a:r>
              <a:rPr lang="cs-CZ" dirty="0"/>
              <a:t>dále se podílí Eritrea, Etiopie, Uganda Demokratická republika Kongo a Svazijsko.</a:t>
            </a:r>
          </a:p>
        </p:txBody>
      </p:sp>
    </p:spTree>
    <p:extLst>
      <p:ext uri="{BB962C8B-B14F-4D97-AF65-F5344CB8AC3E}">
        <p14:creationId xmlns:p14="http://schemas.microsoft.com/office/powerpoint/2010/main" val="3880684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Integrace na východě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28139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Společný trh pro východní a jižní Afriku</a:t>
            </a:r>
            <a:r>
              <a:rPr lang="cs-CZ" dirty="0"/>
              <a:t> (COMESA)</a:t>
            </a:r>
          </a:p>
          <a:p>
            <a:pPr algn="just"/>
            <a:r>
              <a:rPr lang="cs-CZ" dirty="0"/>
              <a:t>jeden z pilířů Afrického hospodářského společenství</a:t>
            </a:r>
          </a:p>
          <a:p>
            <a:pPr algn="just"/>
            <a:r>
              <a:rPr lang="cs-CZ" dirty="0"/>
              <a:t>v roce 2008 členské státy souhlasily s rozšířenou zónou volného obchodu zahrnující členy dalších dvou afrických obchodních bloků – Východoafrického společenství (EAC) a Jihoafrického rozvojového společenství (SADC)</a:t>
            </a:r>
          </a:p>
          <a:p>
            <a:pPr algn="just"/>
            <a:r>
              <a:rPr lang="cs-CZ" dirty="0"/>
              <a:t>zvažuje společný vízový režim na podporu cestovního ruchu</a:t>
            </a:r>
          </a:p>
          <a:p>
            <a:pPr algn="just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C0D2302-EE07-4FD6-A9AE-1A7C01215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591" y="3756213"/>
            <a:ext cx="2394315" cy="23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3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Integrace na východě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Východoafrické společenství </a:t>
            </a:r>
            <a:r>
              <a:rPr lang="cs-CZ" dirty="0"/>
              <a:t>(EAC)</a:t>
            </a:r>
          </a:p>
          <a:p>
            <a:r>
              <a:rPr lang="cs-CZ" dirty="0"/>
              <a:t>založeno Tanzanií, Ugandou a Keňou v roce 1967 (v roce 1977 spolupráce přerušena, znovu obnovena v roce 2000)</a:t>
            </a:r>
          </a:p>
          <a:p>
            <a:r>
              <a:rPr lang="cs-CZ" dirty="0"/>
              <a:t>2007 přistoupila Rwanda a Burundi</a:t>
            </a:r>
          </a:p>
          <a:p>
            <a:r>
              <a:rPr lang="cs-CZ" dirty="0"/>
              <a:t>2016 přistoupil Jižní Súdán </a:t>
            </a:r>
          </a:p>
          <a:p>
            <a:r>
              <a:rPr lang="cs-CZ" dirty="0"/>
              <a:t>2022 přistoupila Demokratická republika Kongo </a:t>
            </a:r>
          </a:p>
          <a:p>
            <a:r>
              <a:rPr lang="cs-CZ" dirty="0"/>
              <a:t>cíl – vytvoření společného trhu</a:t>
            </a:r>
          </a:p>
          <a:p>
            <a:pPr algn="just"/>
            <a:r>
              <a:rPr lang="cs-CZ" dirty="0"/>
              <a:t>čtyři pilíře: celní unie (2005), společný trh (2010), monetární unie a politická federace</a:t>
            </a:r>
          </a:p>
          <a:p>
            <a:pPr lvl="1" algn="just"/>
            <a:r>
              <a:rPr lang="cs-CZ" dirty="0"/>
              <a:t>monetární unie – původně v roce 2012, odloženo na 2024</a:t>
            </a:r>
          </a:p>
          <a:p>
            <a:pPr lvl="1" algn="just"/>
            <a:r>
              <a:rPr lang="cs-CZ" dirty="0"/>
              <a:t>politická </a:t>
            </a:r>
            <a:r>
              <a:rPr lang="cs-CZ"/>
              <a:t>federace – </a:t>
            </a:r>
            <a:r>
              <a:rPr lang="cs-CZ" dirty="0"/>
              <a:t>?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8FFA08-30C8-4DB8-86BC-EE14C64C2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320" y="2307194"/>
            <a:ext cx="2965125" cy="22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8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Jihoafrická integrační seskupení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Jihoafrická celní unie</a:t>
            </a:r>
            <a:r>
              <a:rPr lang="cs-CZ" dirty="0"/>
              <a:t> (SACU)</a:t>
            </a:r>
          </a:p>
          <a:p>
            <a:pPr algn="just"/>
            <a:r>
              <a:rPr lang="cs-CZ" dirty="0"/>
              <a:t>založená v roce 1969, ačkoliv počátky formování společného celního prostoru v oblasti je možno nalézt již v roce 1910 (nejstarší CU na světě)</a:t>
            </a:r>
          </a:p>
          <a:p>
            <a:pPr algn="just"/>
            <a:r>
              <a:rPr lang="cs-CZ" dirty="0"/>
              <a:t>pět členů: tři relativně vyspělé ekonomiky a dvě menší království: JAR, Namibii, Botswanu, Lesotho a Svazijsko</a:t>
            </a:r>
          </a:p>
          <a:p>
            <a:pPr algn="just"/>
            <a:r>
              <a:rPr lang="cs-CZ" dirty="0"/>
              <a:t>bezcelní výměna a jednotná cla pro třetí země</a:t>
            </a:r>
          </a:p>
          <a:p>
            <a:pPr algn="just"/>
            <a:r>
              <a:rPr lang="cs-CZ" dirty="0"/>
              <a:t>vyrovnaly ekonomické nerovnosti mezi státy, byl zaveden kompenzační mechanismus, který je založen na nepřiměřeném podílu celních příjmů ve prospěch Botswany, Lesotha, Namibie a Svazijska</a:t>
            </a:r>
          </a:p>
          <a:p>
            <a:pPr lvl="1" algn="just"/>
            <a:r>
              <a:rPr lang="cs-CZ" dirty="0"/>
              <a:t>zajišťuje, že státy obdrží významnou část svých státních příjmů; fond pokrývá v průměru 50 procent státních příjmů království, cca 30 procent v případě Namibie a cca 17 procent v případě Botswany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202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Jihoafrická integrační seskupení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Jihoafrická celní unie</a:t>
            </a:r>
            <a:r>
              <a:rPr lang="cs-CZ" dirty="0"/>
              <a:t> (SACU)</a:t>
            </a:r>
          </a:p>
          <a:p>
            <a:pPr algn="just"/>
            <a:r>
              <a:rPr lang="cs-CZ" dirty="0"/>
              <a:t>2006 – dohoda o volném obchodu s ESVO – jedná se o liberalizaci obchodu s průmyslovým zbožím, zpracovanými zemědělskými produkty a rybami a dalšími mořskými produkty </a:t>
            </a:r>
          </a:p>
          <a:p>
            <a:pPr algn="just"/>
            <a:r>
              <a:rPr lang="cs-CZ" dirty="0"/>
              <a:t>2008 – podepsána dohoda o spolupráci mezi SACU a USA za účelem vzájemného rozšíření obchodu a investic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2FB5E04-0757-4D3B-AF46-C2671D1F4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45" y="3522975"/>
            <a:ext cx="3924511" cy="27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Jihoafrická integrační seskupení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Jihoafrické rozvojové společenství </a:t>
            </a:r>
            <a:r>
              <a:rPr lang="cs-CZ" dirty="0"/>
              <a:t>(SADC)</a:t>
            </a:r>
          </a:p>
          <a:p>
            <a:pPr algn="just"/>
            <a:r>
              <a:rPr lang="cs-CZ" dirty="0"/>
              <a:t>regionální hospodářské společenství pro hospodářskou a politickou integraci v jižní Africe založená v roce 1992</a:t>
            </a:r>
          </a:p>
          <a:p>
            <a:pPr algn="just"/>
            <a:r>
              <a:rPr lang="cs-CZ" dirty="0"/>
              <a:t>předchůdcem byla organizace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Africa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Conference</a:t>
            </a:r>
            <a:r>
              <a:rPr lang="cs-CZ" dirty="0"/>
              <a:t> (SADCC), založena v dubnu 1980</a:t>
            </a:r>
          </a:p>
          <a:p>
            <a:pPr algn="just"/>
            <a:r>
              <a:rPr lang="cs-CZ" dirty="0"/>
              <a:t>1996 – zóna volného obchodu</a:t>
            </a:r>
          </a:p>
          <a:p>
            <a:pPr lvl="1" algn="just"/>
            <a:r>
              <a:rPr lang="cs-CZ" dirty="0"/>
              <a:t>z 15 členských států SADC se pouze Demokratická republika Kongo a Angola zatím neúčastní, angažovanými zeměmi tak jsou Botswana, Lesotho, Madagaskar, Mauricius, Mosambik, Namibie, Jižní Afrika, Svazijsko, Tanzanie, Zambie a Zimbabwe. Později se připojily Malawi a Seychely</a:t>
            </a:r>
          </a:p>
          <a:p>
            <a:pPr algn="just"/>
            <a:r>
              <a:rPr lang="cs-CZ" dirty="0"/>
              <a:t>2003 – přijetí regionálního strategického plánu rozvoje </a:t>
            </a:r>
          </a:p>
          <a:p>
            <a:pPr lvl="1" algn="just"/>
            <a:r>
              <a:rPr lang="cs-CZ" dirty="0"/>
              <a:t>komplexní program ekonomických a sociálních aspektů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6039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Jihoafrická integrační seskupení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164853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Jihoafrické rozvojové společenství </a:t>
            </a:r>
            <a:r>
              <a:rPr lang="cs-CZ" dirty="0"/>
              <a:t>(SADC)</a:t>
            </a:r>
          </a:p>
          <a:p>
            <a:pPr algn="just"/>
            <a:r>
              <a:rPr lang="cs-CZ" dirty="0"/>
              <a:t>1996 – vytvořen společný orgán na podporu regionální bezpečnostní a obranné spolupráce </a:t>
            </a:r>
          </a:p>
          <a:p>
            <a:pPr algn="just"/>
            <a:r>
              <a:rPr lang="cs-CZ" dirty="0"/>
              <a:t>EU uzavírá se všemi zúčastněnými státy tzv. dohody o partnerství</a:t>
            </a:r>
          </a:p>
          <a:p>
            <a:pPr lvl="1" algn="just"/>
            <a:r>
              <a:rPr lang="cs-CZ" dirty="0"/>
              <a:t>narušila tak proces integrace regionálních trhů v SADC s ohledem na plánovanou celní unii SADC, protože přislíbené dohody o partnerství vyvolaly neshody mezi členskými zeměmi (EU nemůže a ani nechce nabídnout v tomto ohledu všem státům SADC stejné podmínky, členské státy SADC se tak rozdělily do čtyř skupin)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34D0EED-93FA-41B9-BE60-317444602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713" y="4527129"/>
            <a:ext cx="2624458" cy="18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67192" y="1561234"/>
            <a:ext cx="11264146" cy="4847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1212BB-5F9C-4DD9-B7CA-8A4762ED6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870" y="1086121"/>
            <a:ext cx="5114730" cy="51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32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31AFC08-2DD8-4A1B-9BC3-0DDC67607BC4}"/>
              </a:ext>
            </a:extLst>
          </p:cNvPr>
          <p:cNvSpPr txBox="1"/>
          <p:nvPr/>
        </p:nvSpPr>
        <p:spPr>
          <a:xfrm>
            <a:off x="1212980" y="2425959"/>
            <a:ext cx="9255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45914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67192" y="1561234"/>
            <a:ext cx="11264146" cy="4847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Africký kontinent má přibližně 1 miliardu obyvatel v 54 různých zemích.</a:t>
            </a:r>
          </a:p>
          <a:p>
            <a:pPr algn="just"/>
            <a:r>
              <a:rPr lang="cs-CZ" dirty="0"/>
              <a:t>Je bohatý na nerostné suroviny a další přírodní zdroje, přesto je to kontinent s nejnižší průměrnou životní úrovní, i když existují velké regionální rozdíly. </a:t>
            </a:r>
          </a:p>
          <a:p>
            <a:pPr algn="just"/>
            <a:r>
              <a:rPr lang="cs-CZ" dirty="0"/>
              <a:t>Nachází se zde 31 zemí s „nízkým lidským rozvojem“ (podle indexu lidského rozvoje, HDI).</a:t>
            </a:r>
          </a:p>
          <a:p>
            <a:pPr algn="just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5AD92E-AEDA-4985-9945-E084AF3F0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437" y="4226062"/>
            <a:ext cx="3831292" cy="18504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DDE1DE-13D2-44DB-AFF7-2FFD645C8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781" y="4226061"/>
            <a:ext cx="4170341" cy="17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2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67192" y="1561234"/>
            <a:ext cx="11264146" cy="4847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Subsaharská Afrika (kromě Jižní Afriky) je jediným regionem světa, kde se chudoba od roku 1990 zvýšila </a:t>
            </a:r>
          </a:p>
          <a:p>
            <a:pPr lvl="1" algn="just"/>
            <a:r>
              <a:rPr lang="cs-CZ" dirty="0"/>
              <a:t>přestože se reálný příjem na hlavu zvýšil, zvýšil se také absolutní počet chudých o zhruba 100 milionů lidí </a:t>
            </a:r>
          </a:p>
          <a:p>
            <a:pPr lvl="1" algn="just"/>
            <a:r>
              <a:rPr lang="cs-CZ" dirty="0"/>
              <a:t>více než dvě třetiny lidí v subsaharské Africe mají méně než dva americké dolary na den</a:t>
            </a:r>
          </a:p>
          <a:p>
            <a:pPr lvl="2" algn="just"/>
            <a:r>
              <a:rPr lang="cs-CZ" dirty="0"/>
              <a:t>pětina lidí je podvyživená</a:t>
            </a:r>
          </a:p>
          <a:p>
            <a:pPr lvl="2" algn="just"/>
            <a:r>
              <a:rPr lang="cs-CZ" dirty="0"/>
              <a:t>průměrná délka života je 61 let</a:t>
            </a:r>
          </a:p>
          <a:p>
            <a:pPr lvl="2" algn="just"/>
            <a:r>
              <a:rPr lang="cs-CZ" dirty="0"/>
              <a:t>40 % populace bez dostatečného zásobování vodou</a:t>
            </a:r>
          </a:p>
          <a:p>
            <a:pPr lvl="2" algn="just"/>
            <a:r>
              <a:rPr lang="cs-CZ" dirty="0"/>
              <a:t>70 % populace bez dostatečné hygieny</a:t>
            </a:r>
          </a:p>
          <a:p>
            <a:pPr lvl="2" algn="just"/>
            <a:r>
              <a:rPr lang="cs-CZ" dirty="0"/>
              <a:t>zhoršující se podmínky pro zemědělství</a:t>
            </a:r>
          </a:p>
          <a:p>
            <a:pPr lvl="2" algn="just"/>
            <a:r>
              <a:rPr lang="cs-CZ" dirty="0"/>
              <a:t>vysoký populační růst (3 % versus 2 % růstu HDP).</a:t>
            </a:r>
          </a:p>
          <a:p>
            <a:pPr algn="just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53D3C4A-13A5-4C81-A15E-DE61AE0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071" y="3823046"/>
            <a:ext cx="2908881" cy="24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1870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Značné rozdíly mezi jednotlivými zeměmi, ale i uvnitř států</a:t>
            </a:r>
          </a:p>
          <a:p>
            <a:pPr lvl="1" algn="just"/>
            <a:r>
              <a:rPr lang="cs-CZ" dirty="0"/>
              <a:t>městské regiony, zejména hlavní města, jsou často mnohem lépe rozvinuté než většinou řídce osídlené venkovské oblasti </a:t>
            </a:r>
          </a:p>
          <a:p>
            <a:pPr lvl="1" algn="just"/>
            <a:r>
              <a:rPr lang="cs-CZ" dirty="0"/>
              <a:t>často existuje velmi velká sociální nerovnost mezi malou, bohatou vyšší třídou a většinou populace. </a:t>
            </a:r>
          </a:p>
          <a:p>
            <a:pPr algn="just"/>
            <a:r>
              <a:rPr lang="cs-CZ" dirty="0"/>
              <a:t>Nejbohatší země jsou severně od Sahary a na jihu kontinentu </a:t>
            </a:r>
          </a:p>
          <a:p>
            <a:pPr lvl="1" algn="just"/>
            <a:r>
              <a:rPr lang="cs-CZ" dirty="0"/>
              <a:t>Severní Afrika je již dlouho úzce spjata s ekonomikami Evropy a Blízkého východu </a:t>
            </a:r>
          </a:p>
          <a:p>
            <a:pPr lvl="1" algn="just"/>
            <a:r>
              <a:rPr lang="cs-CZ" dirty="0"/>
              <a:t>Jihoafrická republika a Botswana jsou nejvyspělejšími zeměmi kontinentu a jejich ekonomická síla ovlivňuje i sousední země</a:t>
            </a:r>
          </a:p>
          <a:p>
            <a:pPr lvl="1" algn="just"/>
            <a:r>
              <a:rPr lang="cs-CZ" dirty="0"/>
              <a:t>v Nigeru, Čadu a Středoafrické republice a v Demokratické republice Kongo, ve střední Africe a v Somálsku nebo v oblasti tzv. Afrického rohu je situace opačná.</a:t>
            </a:r>
          </a:p>
        </p:txBody>
      </p:sp>
    </p:spTree>
    <p:extLst>
      <p:ext uri="{BB962C8B-B14F-4D97-AF65-F5344CB8AC3E}">
        <p14:creationId xmlns:p14="http://schemas.microsoft.com/office/powerpoint/2010/main" val="406581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1870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Od poloviny 90. let zaznamenala Afrika rostoucí hospodářský růst. </a:t>
            </a:r>
          </a:p>
          <a:p>
            <a:pPr lvl="1" algn="just"/>
            <a:r>
              <a:rPr lang="cs-CZ" dirty="0"/>
              <a:t>Primárně k tomu přispívaly ceny surovin, které opět vzrostly a zvýšily se přímé zahraniční investice, především z Čínské lidové republiky. </a:t>
            </a:r>
          </a:p>
          <a:p>
            <a:pPr lvl="1" algn="just"/>
            <a:r>
              <a:rPr lang="cs-CZ" dirty="0"/>
              <a:t>Ke zlepšení přispívá i demokratizace, která zhruba od roku 1990 probíhá také v Africe a s ní spojená lepší správa věcí veřejných, stejně jako ukončení četných občanských válek a rozsáhlé oddlužení. </a:t>
            </a:r>
          </a:p>
          <a:p>
            <a:pPr lvl="1" algn="just"/>
            <a:r>
              <a:rPr lang="cs-CZ" dirty="0"/>
              <a:t>V roce 2004 byl ekonomický růst v Africe 5,1 %, v první dekádě 21. století byla průměrná míra růstu téměř 6 %, což je ale stále méně než v jiných růstových regionech, jako je východní Asie nebo Latinská Amerika.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9A87162-FCA2-410B-AC05-9874A672C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0" t="12662" b="11594"/>
          <a:stretch/>
        </p:blipFill>
        <p:spPr>
          <a:xfrm>
            <a:off x="6920611" y="4756568"/>
            <a:ext cx="5019869" cy="18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3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614190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V letech po krizi 2008-2009 se situace zhoršila, poté zlepšila a od roku 2018 opět zhoršila</a:t>
            </a:r>
          </a:p>
          <a:p>
            <a:pPr lvl="1" algn="just"/>
            <a:r>
              <a:rPr lang="cs-CZ" dirty="0"/>
              <a:t>africký HDP osobu dosáhl v roce 2014 2,310 dolarů, v roce 2020 poklesl na 1,856.  </a:t>
            </a:r>
          </a:p>
          <a:p>
            <a:pPr algn="just"/>
            <a:r>
              <a:rPr lang="cs-CZ" dirty="0"/>
              <a:t>Výkyvy v reálném růstu HDP v letech 2014-2020 (3.9 %, 3.3 %, 2.2 %, 3.6 %, 3.6 %, 3.3 % a -1.6 %) ukazují narůstající nepříznivou situaci ve vnějších vztazích, která se projevuje zhoršením v oblasti finančních vztahů. </a:t>
            </a:r>
          </a:p>
          <a:p>
            <a:pPr algn="just"/>
            <a:r>
              <a:rPr lang="cs-CZ" dirty="0"/>
              <a:t>Jedním z nástrojů, pomocí nichž je snaha zvládnout tento vývoj, je rozvoj integrace, který by umožnil rozšířit ekonomický prostor pro řešení hospodářských procesů. </a:t>
            </a:r>
          </a:p>
        </p:txBody>
      </p:sp>
    </p:spTree>
    <p:extLst>
      <p:ext uri="{BB962C8B-B14F-4D97-AF65-F5344CB8AC3E}">
        <p14:creationId xmlns:p14="http://schemas.microsoft.com/office/powerpoint/2010/main" val="138278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Charakteristika Afriky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51520" y="1418704"/>
            <a:ext cx="11264146" cy="524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74D426-5D90-4A63-942B-1E16E42E0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3"/>
          <a:stretch/>
        </p:blipFill>
        <p:spPr>
          <a:xfrm>
            <a:off x="1417768" y="1418704"/>
            <a:ext cx="8435360" cy="46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530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2223</Words>
  <Application>Microsoft Office PowerPoint</Application>
  <PresentationFormat>Širokoúhlá obrazovka</PresentationFormat>
  <Paragraphs>169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Motiv Office</vt:lpstr>
      <vt:lpstr>MEZINÁRODNÍ INTEGRAČNÍ PROCESY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Roman Šperka</dc:creator>
  <cp:lastModifiedBy>Ingrid Majerová</cp:lastModifiedBy>
  <cp:revision>234</cp:revision>
  <dcterms:created xsi:type="dcterms:W3CDTF">2016-11-25T20:36:16Z</dcterms:created>
  <dcterms:modified xsi:type="dcterms:W3CDTF">2023-02-20T18:13:11Z</dcterms:modified>
</cp:coreProperties>
</file>