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35" r:id="rId3"/>
    <p:sldId id="336" r:id="rId4"/>
    <p:sldId id="337" r:id="rId5"/>
    <p:sldId id="348" r:id="rId6"/>
    <p:sldId id="338" r:id="rId7"/>
    <p:sldId id="340" r:id="rId8"/>
    <p:sldId id="349" r:id="rId9"/>
    <p:sldId id="342" r:id="rId10"/>
    <p:sldId id="343" r:id="rId11"/>
    <p:sldId id="350" r:id="rId12"/>
    <p:sldId id="351" r:id="rId13"/>
    <p:sldId id="352" r:id="rId14"/>
    <p:sldId id="353" r:id="rId15"/>
    <p:sldId id="308" r:id="rId16"/>
    <p:sldId id="320" r:id="rId17"/>
    <p:sldId id="354" r:id="rId18"/>
    <p:sldId id="357" r:id="rId19"/>
    <p:sldId id="358" r:id="rId20"/>
    <p:sldId id="359" r:id="rId21"/>
    <p:sldId id="288" r:id="rId22"/>
    <p:sldId id="287"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35"/>
            <p14:sldId id="336"/>
            <p14:sldId id="337"/>
            <p14:sldId id="348"/>
            <p14:sldId id="338"/>
            <p14:sldId id="340"/>
            <p14:sldId id="349"/>
            <p14:sldId id="342"/>
            <p14:sldId id="343"/>
            <p14:sldId id="350"/>
            <p14:sldId id="351"/>
            <p14:sldId id="352"/>
            <p14:sldId id="353"/>
            <p14:sldId id="308"/>
            <p14:sldId id="320"/>
            <p14:sldId id="354"/>
            <p14:sldId id="357"/>
            <p14:sldId id="358"/>
            <p14:sldId id="359"/>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474"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25.04.2024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82120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2593415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675715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2454140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677910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2973437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1040454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1116345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4258196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100948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22532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210857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825952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84974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2331563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48713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1840325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420766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273564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r>
              <a:rPr lang="cs-CZ" sz="3600" b="1" dirty="0">
                <a:solidFill>
                  <a:schemeClr val="bg1"/>
                </a:solidFill>
              </a:rPr>
              <a:t>Řešení sporů v mezinárodním obchodním styku</a:t>
            </a:r>
            <a:r>
              <a:rPr lang="cs-CZ" b="1" dirty="0"/>
              <a:t>.</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352928" cy="3672408"/>
          </a:xfrm>
          <a:prstGeom prst="rect">
            <a:avLst/>
          </a:prstGeom>
        </p:spPr>
        <p:txBody>
          <a:bodyPr>
            <a:noAutofit/>
          </a:bodyPr>
          <a:lstStyle/>
          <a:p>
            <a:r>
              <a:rPr lang="cs-CZ" sz="1600" dirty="0"/>
              <a:t>Dle čl. 36 nařízení Brusel I bis: Rozhodnutí vydaná v některém členském státě jsou v ostatních členských státech uznávána, aniž je vyžadováno zvláštní řízení.</a:t>
            </a:r>
          </a:p>
          <a:p>
            <a:r>
              <a:rPr lang="cs-CZ" sz="1600" dirty="0"/>
              <a:t>Dle čl. 45 nařízení Brusel I bis: Na návrh kterékoli dotčené strany se uznání rozhodnutí odepře:</a:t>
            </a:r>
          </a:p>
          <a:p>
            <a:r>
              <a:rPr lang="cs-CZ" sz="1600" dirty="0"/>
              <a:t>a) je-li takové uznání zjevně v rozporu s veřejným pořádkem dožádaného členského státu;</a:t>
            </a:r>
          </a:p>
          <a:p>
            <a:r>
              <a:rPr lang="cs-CZ" sz="1600" dirty="0"/>
              <a:t>b) jestliže žalovanému, v jehož nepřítomnosti bylo rozhodnutí vydáno, nebyl doručen návrh na zahájení řízení nebo jiná rovnocenná písemnost v dostatečném časovém předstihu a takovým způsobem, který mu umožňuje přípravu obha­joby, ledaže žalovaný nevyužil žádný opravný prostředek proti rozhodnutí, i když k tomu měl příležitost;</a:t>
            </a:r>
            <a:endParaRPr lang="cs-CZ" altLang="cs-CZ" sz="1600" dirty="0">
              <a:solidFill>
                <a:srgbClr val="307871"/>
              </a:solidFill>
              <a:cs typeface="Times New Roman" panose="02020603050405020304" pitchFamily="18" charset="0"/>
            </a:endParaRPr>
          </a:p>
          <a:p>
            <a:r>
              <a:rPr lang="cs-CZ" sz="1600" dirty="0"/>
              <a:t>c) je-li rozhodnutí neslučitelné s rozhodnutím vydaným v dožádaném členském státě mezi týmiž stranami;</a:t>
            </a:r>
          </a:p>
          <a:p>
            <a:r>
              <a:rPr lang="cs-CZ" sz="1600" dirty="0"/>
              <a:t>d) je-li rozhodnutí neslučitelné s dřívějším rozhodnutím, které bylo vydáno v jiném členském státě nebo ve třetí zemi v řízení mezi týmiž stranami a v téže věci, pokud toto dřívější rozhodnutí splňuje podmínky nezbytné pro uznání v dožádaném členském státě</a:t>
            </a:r>
            <a:endParaRPr lang="cs-CZ" altLang="cs-CZ" sz="1600" dirty="0">
              <a:solidFill>
                <a:srgbClr val="307871"/>
              </a:solidFill>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Soudní řízení – uznání cizích soudních rozhodnutí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0439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Většina rozhodovacích sporů v mezinárodním obchodě se uskutečňuje v rozhodčím řízení. </a:t>
            </a:r>
          </a:p>
          <a:p>
            <a:r>
              <a:rPr lang="cs-CZ" altLang="cs-CZ" sz="1600" dirty="0">
                <a:solidFill>
                  <a:srgbClr val="307871"/>
                </a:solidFill>
                <a:latin typeface="Times New Roman" panose="02020603050405020304" pitchFamily="18" charset="0"/>
                <a:cs typeface="Times New Roman" panose="02020603050405020304" pitchFamily="18" charset="0"/>
              </a:rPr>
              <a:t>Je to způsob řešení sporu, v jehož rámci je rozhodování o zájmech osoby dobrovolně svěřeno jiné osobě  - rozhodci, který dovozuje svou pravomoc od dohody stran, nikoli od orgánů státu, a to na základě zákonného rámce, který vymezuje podmínky pro uzavření rozhodčí smlouvy.</a:t>
            </a:r>
          </a:p>
          <a:p>
            <a:r>
              <a:rPr lang="cs-CZ" altLang="cs-CZ" sz="1600" dirty="0">
                <a:solidFill>
                  <a:srgbClr val="307871"/>
                </a:solidFill>
                <a:latin typeface="Times New Roman" panose="02020603050405020304" pitchFamily="18" charset="0"/>
                <a:cs typeface="Times New Roman" panose="02020603050405020304" pitchFamily="18" charset="0"/>
              </a:rPr>
              <a:t>Rozhodčí řízení je jednoinstanční, s jednoduššími procesními pravidly, tudíž rychlejší a levnější, a proti vynesenému rozhodčímu nálezu neexistuje opravný prostředek. Existuje široká autonomie vůle daná stranám ohledně volby rozhodčího soudu či rozhodců, místa jednání, rozhodného právního řádu. </a:t>
            </a:r>
          </a:p>
          <a:p>
            <a:r>
              <a:rPr lang="cs-CZ" altLang="cs-CZ" sz="1600" dirty="0">
                <a:solidFill>
                  <a:srgbClr val="307871"/>
                </a:solidFill>
                <a:latin typeface="Times New Roman" panose="02020603050405020304" pitchFamily="18" charset="0"/>
                <a:cs typeface="Times New Roman" panose="02020603050405020304" pitchFamily="18" charset="0"/>
              </a:rPr>
              <a:t>Rozhodčí řízení je ovládáno zásadou neveřejnosti.</a:t>
            </a:r>
          </a:p>
          <a:p>
            <a:r>
              <a:rPr lang="cs-CZ" altLang="cs-CZ" sz="1600" dirty="0">
                <a:solidFill>
                  <a:srgbClr val="307871"/>
                </a:solidFill>
                <a:latin typeface="Times New Roman" panose="02020603050405020304" pitchFamily="18" charset="0"/>
                <a:cs typeface="Times New Roman" panose="02020603050405020304" pitchFamily="18" charset="0"/>
              </a:rPr>
              <a:t>Nevýhody: </a:t>
            </a:r>
            <a:r>
              <a:rPr lang="cs-CZ" altLang="cs-CZ" sz="1600" dirty="0" err="1">
                <a:solidFill>
                  <a:srgbClr val="307871"/>
                </a:solidFill>
                <a:latin typeface="Times New Roman" panose="02020603050405020304" pitchFamily="18" charset="0"/>
                <a:cs typeface="Times New Roman" panose="02020603050405020304" pitchFamily="18" charset="0"/>
              </a:rPr>
              <a:t>arbitrabilita</a:t>
            </a:r>
            <a:r>
              <a:rPr lang="cs-CZ" altLang="cs-CZ" sz="1600" dirty="0">
                <a:solidFill>
                  <a:srgbClr val="307871"/>
                </a:solidFill>
                <a:latin typeface="Times New Roman" panose="02020603050405020304" pitchFamily="18" charset="0"/>
                <a:cs typeface="Times New Roman" panose="02020603050405020304" pitchFamily="18" charset="0"/>
              </a:rPr>
              <a:t> (přípustnost sporu) v jednotlivých národních právních úpravách, absence donucovací pravomoci rozhodců vůči stranám, svědkům a znalcům.</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Rozhodčí řízení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07811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 mezinárodním obchodě existují dva základní druhy rozhodčího řízení:</a:t>
            </a:r>
          </a:p>
          <a:p>
            <a:r>
              <a:rPr lang="cs-CZ" altLang="cs-CZ" sz="1600" dirty="0">
                <a:solidFill>
                  <a:srgbClr val="307871"/>
                </a:solidFill>
                <a:latin typeface="Times New Roman" panose="02020603050405020304" pitchFamily="18" charset="0"/>
                <a:cs typeface="Times New Roman" panose="02020603050405020304" pitchFamily="18" charset="0"/>
              </a:rPr>
              <a:t>a) </a:t>
            </a:r>
            <a:r>
              <a:rPr lang="cs-CZ" altLang="cs-CZ" sz="1600" b="1" dirty="0">
                <a:solidFill>
                  <a:srgbClr val="307871"/>
                </a:solidFill>
                <a:latin typeface="Times New Roman" panose="02020603050405020304" pitchFamily="18" charset="0"/>
                <a:cs typeface="Times New Roman" panose="02020603050405020304" pitchFamily="18" charset="0"/>
              </a:rPr>
              <a:t>před stálými rozhodčími soudy (institucionální) – </a:t>
            </a:r>
            <a:r>
              <a:rPr lang="cs-CZ" altLang="cs-CZ" sz="1600" dirty="0">
                <a:solidFill>
                  <a:srgbClr val="307871"/>
                </a:solidFill>
                <a:latin typeface="Times New Roman" panose="02020603050405020304" pitchFamily="18" charset="0"/>
                <a:cs typeface="Times New Roman" panose="02020603050405020304" pitchFamily="18" charset="0"/>
              </a:rPr>
              <a:t>probíhá před stálým rozhodčím soudem podle jeho jednacího řádu prostřednictvím rozhodce nebo rozhodčího senátu, jehož členové jsou určeni stranami (popř. předsedou soudu) zpravidla ze seznamu vedeného rozhodčím soudem, ten vydává sazebník poplatků. Tuzemský stálý rozhodčí soud může být zřízen pouze na základě zákona. V ČR např. Rozhodčí soud při Hospodářské komoře ČR a Agrární komoře ČR</a:t>
            </a:r>
            <a:endParaRPr lang="cs-CZ" altLang="cs-CZ" sz="1600" b="1" dirty="0">
              <a:solidFill>
                <a:srgbClr val="307871"/>
              </a:solidFill>
              <a:latin typeface="Times New Roman" panose="02020603050405020304" pitchFamily="18" charset="0"/>
              <a:cs typeface="Times New Roman" panose="02020603050405020304" pitchFamily="18" charset="0"/>
            </a:endParaRPr>
          </a:p>
          <a:p>
            <a:r>
              <a:rPr lang="cs-CZ" altLang="cs-CZ" sz="1600" dirty="0">
                <a:solidFill>
                  <a:srgbClr val="307871"/>
                </a:solidFill>
                <a:latin typeface="Times New Roman" panose="02020603050405020304" pitchFamily="18" charset="0"/>
                <a:cs typeface="Times New Roman" panose="02020603050405020304" pitchFamily="18" charset="0"/>
              </a:rPr>
              <a:t>b) </a:t>
            </a:r>
            <a:r>
              <a:rPr lang="cs-CZ" altLang="cs-CZ" sz="1600" b="1" dirty="0">
                <a:solidFill>
                  <a:srgbClr val="307871"/>
                </a:solidFill>
                <a:latin typeface="Times New Roman" panose="02020603050405020304" pitchFamily="18" charset="0"/>
                <a:cs typeface="Times New Roman" panose="02020603050405020304" pitchFamily="18" charset="0"/>
              </a:rPr>
              <a:t>rozhodčí řízení jen pro daný případ (ad hoc) – </a:t>
            </a:r>
            <a:r>
              <a:rPr lang="cs-CZ" altLang="cs-CZ" sz="1600" dirty="0">
                <a:solidFill>
                  <a:srgbClr val="307871"/>
                </a:solidFill>
                <a:latin typeface="Times New Roman" panose="02020603050405020304" pitchFamily="18" charset="0"/>
                <a:cs typeface="Times New Roman" panose="02020603050405020304" pitchFamily="18" charset="0"/>
              </a:rPr>
              <a:t>to si strany sjednají v rozhodčí smlouvě, která musí obsahovat způsob jmenování rozhodců (rozhodčího senátu) a způsobu rozhodování. Rozhodčí soud ad hoc se zřizuje pouze pro rozhodnutí v konkrétním sporu.  </a:t>
            </a: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Druhy rozhodčího řízení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8201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sz="1500" dirty="0"/>
              <a:t>Dle § 2 odst.1 zákona č. 216/1994 Sb., zákon o rozhodčím řízení a o výkonu rozhodčích nálezů (ZRŘ): </a:t>
            </a:r>
          </a:p>
          <a:p>
            <a:r>
              <a:rPr lang="cs-CZ" sz="1500" dirty="0"/>
              <a:t>Strany se mohou dohodnout, že o majetkových sporech mezi nimi, s výjimkou sporů ze smluv, které se spotřebitelem uzavírá podnikatel, sporů vzniklých v souvislosti s výkonem rozhodnutí a incidenčních sporů, k jejichž projednání a rozhodnutí by jinak byla dána pravomoc soudu nebo o nichž to stanoví zvláštní zákon, má rozhodovat jeden nebo více rozhodců anebo stálý rozhodčí soud (rozhodčí smlouva).</a:t>
            </a:r>
          </a:p>
          <a:p>
            <a:r>
              <a:rPr lang="cs-CZ" sz="1500" dirty="0"/>
              <a:t>§ 2 odst. 3 ZRŘ: Rozhodčí smlouva se může týkat</a:t>
            </a:r>
          </a:p>
          <a:p>
            <a:r>
              <a:rPr lang="cs-CZ" sz="1500" dirty="0"/>
              <a:t>a) jednotlivého již vzniklého sporu (smlouva o rozhodci), nebo</a:t>
            </a:r>
          </a:p>
          <a:p>
            <a:r>
              <a:rPr lang="cs-CZ" sz="1500" dirty="0"/>
              <a:t>b) všech sporů, které by v budoucnu vznikly z určitého právního vztahu nebo z vymezeného okruhu právních vztahů (rozhodčí doložka). </a:t>
            </a:r>
          </a:p>
          <a:p>
            <a:r>
              <a:rPr lang="cs-CZ" sz="1500" dirty="0"/>
              <a:t>Dle § 3 odst. 1 ZRŘ: </a:t>
            </a:r>
          </a:p>
          <a:p>
            <a:r>
              <a:rPr lang="cs-CZ" sz="1500" dirty="0"/>
              <a:t>Rozhodčí smlouva musí být uzavřena písemně, jinak je neplatná. Písemná forma je zachována i tehdy, je-li rozhodčí smlouva sjednána telegraficky, dálnopisem nebo elektronickými prostředky, jež umožňují zachycení jejich obsahu a určení osob, které rozhodčí smlouvu sjednaly.</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467544" y="843558"/>
            <a:ext cx="8208912" cy="41044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solidFill>
                  <a:srgbClr val="307871"/>
                </a:solidFill>
                <a:latin typeface="Times New Roman" panose="02020603050405020304" pitchFamily="18" charset="0"/>
                <a:cs typeface="Times New Roman" panose="02020603050405020304" pitchFamily="18" charset="0"/>
              </a:rPr>
              <a:t>Rozhodčí smlouva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9184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sz="1400" dirty="0"/>
              <a:t>§ 4 ZRŘ</a:t>
            </a:r>
          </a:p>
          <a:p>
            <a:r>
              <a:rPr lang="cs-CZ" sz="1400" dirty="0"/>
              <a:t>(1) Rozhodcem může být občan České republiky, který je zletilý, bezúhonný a plně svéprávný, pokud zvláštní předpis nestanoví jinak.</a:t>
            </a:r>
          </a:p>
          <a:p>
            <a:r>
              <a:rPr lang="cs-CZ" sz="1400" dirty="0"/>
              <a:t>(2) Podmínku bezúhonnosti podle odstavce 1 nesplňuje ten, kdo byl pravomocně odsouzen za trestný čin, jestliže se na něj nehledí, jako by nebyl odsouzen.</a:t>
            </a:r>
          </a:p>
          <a:p>
            <a:r>
              <a:rPr lang="cs-CZ" sz="1400" dirty="0"/>
              <a:t>§ 6 ZRŘ</a:t>
            </a:r>
          </a:p>
          <a:p>
            <a:r>
              <a:rPr lang="cs-CZ" sz="1400" dirty="0"/>
              <a:t>(1) Rozhodci jsou povinni zachovávat mlčenlivost o skutečnostech, o kterých se dozvěděli v souvislosti s výkonem funkce rozhodce, pokud nebyli této povinnosti zproštěni.</a:t>
            </a:r>
          </a:p>
          <a:p>
            <a:r>
              <a:rPr lang="cs-CZ" sz="1400" dirty="0"/>
              <a:t>§ 7 ZRŘ</a:t>
            </a:r>
          </a:p>
          <a:p>
            <a:r>
              <a:rPr lang="cs-CZ" sz="1400" dirty="0"/>
              <a:t>(1) Rozhodčí smlouva má zpravidla určit počet i osoby rozhodců anebo stanovit způsob, jak počet i osoby rozhodců mají být určeny.</a:t>
            </a:r>
          </a:p>
          <a:p>
            <a:r>
              <a:rPr lang="cs-CZ" sz="1400" dirty="0"/>
              <a:t>§ 8 ZRŘ</a:t>
            </a:r>
          </a:p>
          <a:p>
            <a:r>
              <a:rPr lang="cs-CZ" sz="1400" dirty="0"/>
              <a:t>(1) Rozhodce je vyloučen z projednávání a rozhodnutí věci, jestliže se zřetelem na jeho poměr k věci, k účastníkům nebo k jejich zástupcům je </a:t>
            </a:r>
            <a:r>
              <a:rPr lang="cs-CZ" sz="1400" dirty="0">
                <a:solidFill>
                  <a:srgbClr val="307871"/>
                </a:solidFill>
              </a:rPr>
              <a:t>tu </a:t>
            </a:r>
            <a:r>
              <a:rPr lang="cs-CZ" sz="1400" dirty="0"/>
              <a:t>důvod pochybovat o jeho nepodjatosti.</a:t>
            </a:r>
          </a:p>
          <a:p>
            <a:endParaRPr lang="cs-CZ" sz="1400" dirty="0"/>
          </a:p>
          <a:p>
            <a:endParaRPr lang="cs-CZ" sz="1400" dirty="0"/>
          </a:p>
          <a:p>
            <a:endParaRPr lang="cs-CZ" sz="1400" dirty="0"/>
          </a:p>
          <a:p>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Rozhodci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738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r>
              <a:rPr lang="cs-CZ" sz="1400" dirty="0"/>
              <a:t>§ 14 odst. 1 ZRŘ: Rozhodčí řízení se zahajuje žalobou a je zahájeno dnem, kdy žaloba došla stálému rozhodčímu soudu nebo rozhodci. Podání žaloby má tytéž právní účinky, jako kdyby byla v této věci podána žaloba u soudu.</a:t>
            </a:r>
          </a:p>
          <a:p>
            <a:r>
              <a:rPr lang="cs-CZ" sz="1400" dirty="0"/>
              <a:t>§ 15 odst.1 ZRŘ: Rozhodci jsou oprávněni zkoumat svou pravomoc. Dospějí-li k závěru, že podle rozhodčí smlouvy, která jim byla předložena, jejich pravomoc k rozhodnutí není dána, rozhodnou o tom usnesením.</a:t>
            </a:r>
          </a:p>
          <a:p>
            <a:r>
              <a:rPr lang="cs-CZ" sz="1400" dirty="0"/>
              <a:t>§ 17 ZRŘ: Rozhodčí řízení se koná v místě dohodnutém stranami. Není-li místo takto určeno, koná se v místě určeném rozhodci s přihlédnutím k oprávněným zájmům stran.</a:t>
            </a:r>
          </a:p>
          <a:p>
            <a:r>
              <a:rPr lang="cs-CZ" sz="1400" dirty="0"/>
              <a:t>§ 18 ZRŘ: Strany mají v rozhodčím řízení rovné postavení a musí jim být dána plná příležitost k uplatnění jejich práv.</a:t>
            </a:r>
          </a:p>
          <a:p>
            <a:r>
              <a:rPr lang="cs-CZ" sz="1400" dirty="0"/>
              <a:t>§ 19 odst. 3 ZRŘ: Nedohodnou-li se strany jinak, je řízení před rozhodci ústní. Toto řízení je vždy neveřejné.</a:t>
            </a:r>
          </a:p>
          <a:p>
            <a:r>
              <a:rPr lang="cs-CZ" sz="1400" dirty="0"/>
              <a:t>§ 20 odst. 1 ZRŘ: Rozhodci mohou vyslýchat svědky, znalce a strany, jen když se k nim dobrovolně dostaví a poskytnou výpověď. Také jiné důkazy mohou provádět jen tehdy, jsou-li jim poskytnuty.</a:t>
            </a:r>
          </a:p>
          <a:p>
            <a:r>
              <a:rPr lang="cs-CZ" sz="1400" dirty="0"/>
              <a:t>§ 22 ZRŘ: Ukáže-li se v průběhu rozhodčího řízení nebo i před jeho zahájením, že by mohl být ohrožen výkon rozhodčího nálezu, může soud na návrh kterékoli strany nařídit předběžné opatření.</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12768" cy="507703"/>
          </a:xfrm>
        </p:spPr>
        <p:txBody>
          <a:bodyPr/>
          <a:lstStyle/>
          <a:p>
            <a:r>
              <a:rPr lang="cs-CZ" b="1" dirty="0"/>
              <a:t>Průběh rozhodčího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6933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627534"/>
            <a:ext cx="8280920" cy="3744416"/>
          </a:xfrm>
          <a:prstGeom prst="rect">
            <a:avLst/>
          </a:prstGeom>
        </p:spPr>
        <p:txBody>
          <a:bodyPr>
            <a:noAutofit/>
          </a:bodyPr>
          <a:lstStyle/>
          <a:p>
            <a:r>
              <a:rPr lang="cs-CZ" sz="1400" dirty="0"/>
              <a:t>§ 23 ZRŘ: Rozhodčí řízení končí</a:t>
            </a:r>
          </a:p>
          <a:p>
            <a:r>
              <a:rPr lang="cs-CZ" sz="1400" dirty="0"/>
              <a:t>a) právní mocí rozhodčího nálezu, nebo</a:t>
            </a:r>
          </a:p>
          <a:p>
            <a:r>
              <a:rPr lang="cs-CZ" sz="1400" dirty="0"/>
              <a:t>b) doručením usnesení v těch případech, kdy se nevydává rozhodčí nález; usnesení musí být podepsáno, odůvodněno a doručeno jako rozhodčí nález; je-li žaloba podaná u stálého rozhodčího soudu vzata zpět ještě před ustavením senátu nebo jmenováním rozhodce, vydává a podepisuje usnesení o zastavení řízení předseda stálého rozhodčího soudu.</a:t>
            </a:r>
          </a:p>
          <a:p>
            <a:r>
              <a:rPr lang="cs-CZ" sz="1400" dirty="0"/>
              <a:t>§ 24 ZRŘ: Rozhodci působí během řízení na strany, aby se dohodly na smírném vyřešení sporu. Na žádost stran lze smír uzavřít ve formě rozhodčího nálezu.</a:t>
            </a:r>
          </a:p>
          <a:p>
            <a:r>
              <a:rPr lang="cs-CZ" sz="1400" dirty="0"/>
              <a:t>§ 25 odst. 3 ZRŘ: Při rozhodování se rozhodci řídí hmotným právem pro spor rozhodným; mohou však spor rozhodnout podle zásad spravedlnosti, avšak jen tehdy, jestliže je k tomu strany výslovně pověřily.</a:t>
            </a:r>
          </a:p>
          <a:p>
            <a:r>
              <a:rPr lang="cs-CZ" sz="1400" dirty="0"/>
              <a:t>§ 27 ZRŘ: Strany se mohou dohodnout v rozhodčí smlouvě, že rozhodčí nález může být k žádosti některé z nich nebo obou přezkoumán jinými rozhodci. Nestanoví-li rozhodčí smlouva jinak, musí být žádost o přezkoumání zaslána druhé straně do 30 dnů ode dne, kdy byl straně žádající o přezkoumání doručen rozhodčí nález. Přezkoumání rozhodčího nálezu je součástí rozhodčího řízení a platí o něm ustanovení tohoto zákona.</a:t>
            </a:r>
          </a:p>
          <a:p>
            <a:r>
              <a:rPr lang="cs-CZ" sz="1400" dirty="0"/>
              <a:t>§ 28 odst. 2: Rozhodčí nález, který nelze přezkoumat podle § 27, nebo u něhož marně uplynula lhůta k podání žádosti o přezkoumání podle § 27, nabývá dnem doručení účinku pravomocného soudního rozhodnutí a je soudně vykonatelný.</a:t>
            </a:r>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Rozhodnutí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95463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240360"/>
          </a:xfrm>
          <a:prstGeom prst="rect">
            <a:avLst/>
          </a:prstGeom>
        </p:spPr>
        <p:txBody>
          <a:bodyPr>
            <a:noAutofit/>
          </a:bodyPr>
          <a:lstStyle/>
          <a:p>
            <a:r>
              <a:rPr lang="cs-CZ" sz="1600" dirty="0"/>
              <a:t>Cizí rozhodčí nález může být uznán a vykonán v tuzemsku. </a:t>
            </a:r>
            <a:r>
              <a:rPr lang="cs-CZ" sz="1600" b="1" dirty="0"/>
              <a:t>Uznáním</a:t>
            </a:r>
            <a:r>
              <a:rPr lang="cs-CZ" sz="1600" dirty="0"/>
              <a:t> se rozumí, že cizímu rozhodčímu nálezu se přiznávají stejné právní účinky jako tuzemskému rozhodčímu nálezu. </a:t>
            </a:r>
            <a:r>
              <a:rPr lang="cs-CZ" sz="1600" b="1" dirty="0"/>
              <a:t>Výkonem </a:t>
            </a:r>
            <a:r>
              <a:rPr lang="cs-CZ" sz="1600" dirty="0"/>
              <a:t>se pak míní přinucení povinné osoby soudem splnit povinnosti stanovené rozhodčím nálezem, jestliže nebylo plněno</a:t>
            </a:r>
            <a:r>
              <a:rPr lang="cs-CZ" sz="1600" dirty="0">
                <a:solidFill>
                  <a:srgbClr val="FF0000"/>
                </a:solidFill>
              </a:rPr>
              <a:t> </a:t>
            </a:r>
            <a:r>
              <a:rPr lang="cs-CZ" sz="1600" dirty="0"/>
              <a:t>dobrovolně. </a:t>
            </a:r>
          </a:p>
          <a:p>
            <a:r>
              <a:rPr lang="cs-CZ" altLang="cs-CZ" sz="1600" dirty="0">
                <a:solidFill>
                  <a:srgbClr val="307871"/>
                </a:solidFill>
                <a:latin typeface="Times New Roman" panose="02020603050405020304" pitchFamily="18" charset="0"/>
                <a:cs typeface="Times New Roman" panose="02020603050405020304" pitchFamily="18" charset="0"/>
              </a:rPr>
              <a:t>Pokud je pravomocný cizí rozhodný nález vadný, tak existuje institut </a:t>
            </a:r>
            <a:r>
              <a:rPr lang="cs-CZ" altLang="cs-CZ" sz="1600" b="1" dirty="0">
                <a:solidFill>
                  <a:srgbClr val="307871"/>
                </a:solidFill>
                <a:latin typeface="Times New Roman" panose="02020603050405020304" pitchFamily="18" charset="0"/>
                <a:cs typeface="Times New Roman" panose="02020603050405020304" pitchFamily="18" charset="0"/>
              </a:rPr>
              <a:t>odepření uznání a výkonu cizího rozhodčího nálezu. </a:t>
            </a:r>
          </a:p>
          <a:p>
            <a:r>
              <a:rPr lang="cs-CZ" altLang="cs-CZ" sz="1600" b="1" dirty="0">
                <a:solidFill>
                  <a:srgbClr val="307871"/>
                </a:solidFill>
                <a:latin typeface="Times New Roman" panose="02020603050405020304" pitchFamily="18" charset="0"/>
                <a:cs typeface="Times New Roman" panose="02020603050405020304" pitchFamily="18" charset="0"/>
              </a:rPr>
              <a:t>Prameny práva:</a:t>
            </a:r>
          </a:p>
          <a:p>
            <a:r>
              <a:rPr lang="cs-CZ" altLang="cs-CZ" sz="1600" b="1" dirty="0">
                <a:solidFill>
                  <a:srgbClr val="307871"/>
                </a:solidFill>
                <a:latin typeface="Times New Roman" panose="02020603050405020304" pitchFamily="18" charset="0"/>
                <a:cs typeface="Times New Roman" panose="02020603050405020304" pitchFamily="18" charset="0"/>
              </a:rPr>
              <a:t>Newyorská úmluva o uznání a výkonu cizích rozhodčích nálezů (č. 74/1959 Sb.)</a:t>
            </a:r>
          </a:p>
          <a:p>
            <a:r>
              <a:rPr lang="cs-CZ" altLang="cs-CZ" sz="1600" b="1" dirty="0">
                <a:solidFill>
                  <a:srgbClr val="307871"/>
                </a:solidFill>
                <a:latin typeface="Times New Roman" panose="02020603050405020304" pitchFamily="18" charset="0"/>
                <a:cs typeface="Times New Roman" panose="02020603050405020304" pitchFamily="18" charset="0"/>
              </a:rPr>
              <a:t>Evropská úmluva o mezinárodní obchodní arbitráži (č. 176/1964 Sb.)</a:t>
            </a:r>
          </a:p>
          <a:p>
            <a:r>
              <a:rPr lang="cs-CZ" altLang="cs-CZ" sz="1600" b="1" dirty="0">
                <a:solidFill>
                  <a:srgbClr val="307871"/>
                </a:solidFill>
                <a:latin typeface="Times New Roman" panose="02020603050405020304" pitchFamily="18" charset="0"/>
                <a:cs typeface="Times New Roman" panose="02020603050405020304" pitchFamily="18" charset="0"/>
              </a:rPr>
              <a:t>Zákon o mezinárodním právu soukromém (č. 91/2012 Sb.)</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Uznání a výkon cizích rozhodčích nálezů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6300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pPr>
              <a:defRPr/>
            </a:pPr>
            <a:r>
              <a:rPr lang="cs-CZ" sz="1600" u="sng" dirty="0"/>
              <a:t>Český </a:t>
            </a:r>
            <a:r>
              <a:rPr lang="cs-CZ" sz="1600" b="1" dirty="0"/>
              <a:t>prodávající</a:t>
            </a:r>
            <a:r>
              <a:rPr lang="cs-CZ" sz="1600" dirty="0"/>
              <a:t> zapsaný do obchodního rejstříku pod firmou: JAN NOVÁK - VÝROBCE CIHEL a </a:t>
            </a:r>
            <a:r>
              <a:rPr lang="cs-CZ" sz="1600" u="sng" dirty="0"/>
              <a:t>německý </a:t>
            </a:r>
            <a:r>
              <a:rPr lang="cs-CZ" sz="1600" b="1" dirty="0"/>
              <a:t>kupující </a:t>
            </a:r>
            <a:r>
              <a:rPr lang="cs-CZ" sz="1600" dirty="0"/>
              <a:t>- DEUTSCHE O.K. </a:t>
            </a:r>
            <a:r>
              <a:rPr lang="cs-CZ" sz="1600" dirty="0" err="1"/>
              <a:t>GmbH</a:t>
            </a:r>
            <a:r>
              <a:rPr lang="cs-CZ" sz="1600" dirty="0"/>
              <a:t>, uzavřeli smlouvu o </a:t>
            </a:r>
            <a:r>
              <a:rPr lang="cs-CZ" sz="1600" b="1" dirty="0"/>
              <a:t>dodávce 120 palet obvodových izolačních cihel</a:t>
            </a:r>
            <a:r>
              <a:rPr lang="cs-CZ" sz="1600" dirty="0"/>
              <a:t>. Zboží mělo být dodáno ze skladiště prodávajícího ve Znojmě (byla použita doložka EXW). Zboží bylo řádně zabaleno a připraveno na cestu. </a:t>
            </a:r>
          </a:p>
          <a:p>
            <a:pPr>
              <a:defRPr/>
            </a:pPr>
            <a:r>
              <a:rPr lang="cs-CZ" sz="1600" dirty="0"/>
              <a:t>V den převzetí </a:t>
            </a:r>
            <a:r>
              <a:rPr lang="cs-CZ" sz="1600" b="1" dirty="0"/>
              <a:t>pověřený zaměstnanec kupujícího </a:t>
            </a:r>
            <a:r>
              <a:rPr lang="cs-CZ" sz="1600" dirty="0"/>
              <a:t>zběžně </a:t>
            </a:r>
            <a:r>
              <a:rPr lang="cs-CZ" sz="1600" b="1" dirty="0"/>
              <a:t>zkontroloval</a:t>
            </a:r>
            <a:r>
              <a:rPr lang="cs-CZ" sz="1600" dirty="0"/>
              <a:t> v souladu se smlouvu přejímané palety cihel a neshledal </a:t>
            </a:r>
            <a:r>
              <a:rPr lang="cs-CZ" sz="1600" u="sng" dirty="0"/>
              <a:t>žádnou závadu</a:t>
            </a:r>
            <a:r>
              <a:rPr lang="cs-CZ" sz="1600" dirty="0"/>
              <a:t>. Zboží bylo dopraveno do místa sídla kupujícího v Dortmundu, kde bylo uskladněno po dobu 3 týdnů. </a:t>
            </a:r>
          </a:p>
          <a:p>
            <a:pPr>
              <a:defRPr/>
            </a:pPr>
            <a:r>
              <a:rPr lang="cs-CZ" sz="1600" dirty="0"/>
              <a:t>Po této době se kupující rozhodl přistavět nové křídlo své továrny na výrobu mýdla a použít k tomu zakoupené cihly. Během stavby však zjistil, že v průměru </a:t>
            </a:r>
            <a:r>
              <a:rPr lang="cs-CZ" sz="1600" b="1" dirty="0"/>
              <a:t>každá šestá paleta obsahuje více než 10 % cihel, které se při zdění (při obvyklé manipulaci s nimi) vlivem vnitřní vady rozpadnou na kusy </a:t>
            </a:r>
            <a:r>
              <a:rPr lang="cs-CZ" sz="1600" dirty="0"/>
              <a:t>a nejsou dále použitelné. </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204590"/>
            <a:ext cx="8280920" cy="507703"/>
          </a:xfrm>
        </p:spPr>
        <p:txBody>
          <a:bodyPr/>
          <a:lstStyle/>
          <a:p>
            <a:r>
              <a:rPr lang="cs-CZ" sz="2000" b="1" dirty="0"/>
              <a:t>Případ (právo v mezinárodním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40837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pPr>
              <a:defRPr/>
            </a:pPr>
            <a:r>
              <a:rPr lang="cs-CZ" sz="1600" dirty="0"/>
              <a:t>Kupující okamžitě přerušil práce na stavbě, </a:t>
            </a:r>
            <a:r>
              <a:rPr lang="cs-CZ" sz="1600" b="1" dirty="0"/>
              <a:t>zjistil celkový rozsah vadných cihel </a:t>
            </a:r>
            <a:r>
              <a:rPr lang="cs-CZ" sz="1600" dirty="0"/>
              <a:t>a bezprostředně poté prodávajícímu vadu dodaných cihel </a:t>
            </a:r>
            <a:r>
              <a:rPr lang="cs-CZ" sz="1600" b="1" dirty="0"/>
              <a:t>oznámil</a:t>
            </a:r>
            <a:r>
              <a:rPr lang="cs-CZ" sz="1600" dirty="0"/>
              <a:t>. Podle expertízy vypracované nezávislým odborníkem na zakázku kupujícího bylo zjištěno, že vada je </a:t>
            </a:r>
            <a:r>
              <a:rPr lang="cs-CZ" sz="1600" u="sng" dirty="0"/>
              <a:t>zapříčiněna nedostatečným vypálením cihel</a:t>
            </a:r>
            <a:r>
              <a:rPr lang="cs-CZ" sz="1600" dirty="0"/>
              <a:t>. Ve smlouvě nebyla sjednána záruka ani jiná garance kvality cihel. </a:t>
            </a:r>
          </a:p>
          <a:p>
            <a:pPr>
              <a:defRPr/>
            </a:pPr>
            <a:r>
              <a:rPr lang="cs-CZ" sz="1600" dirty="0"/>
              <a:t>Smlouva dále obsahovala </a:t>
            </a:r>
            <a:r>
              <a:rPr lang="cs-CZ" sz="1600" b="1" dirty="0"/>
              <a:t>následující doložku</a:t>
            </a:r>
            <a:r>
              <a:rPr lang="cs-CZ" sz="1600" dirty="0"/>
              <a:t>: </a:t>
            </a:r>
            <a:r>
              <a:rPr lang="cs-CZ" sz="1600" i="1" dirty="0"/>
              <a:t>Veškeré majetkové i nemajetkové spory mezi stranami budou řešeny na neutrální půdě </a:t>
            </a:r>
            <a:r>
              <a:rPr lang="cs-CZ" sz="1600" b="1" i="1" dirty="0"/>
              <a:t>před obecnými soudy ve Švýcarsku</a:t>
            </a:r>
            <a:r>
              <a:rPr lang="cs-CZ" sz="1600" dirty="0"/>
              <a:t>.</a:t>
            </a:r>
          </a:p>
          <a:p>
            <a:pPr>
              <a:defRPr/>
            </a:pPr>
            <a:r>
              <a:rPr lang="cs-CZ" sz="1600" b="1" u="sng" dirty="0"/>
              <a:t>Kupující požadoval </a:t>
            </a:r>
            <a:r>
              <a:rPr lang="cs-CZ" sz="1600" u="sng" dirty="0"/>
              <a:t>po </a:t>
            </a:r>
            <a:r>
              <a:rPr lang="cs-CZ" sz="1600" dirty="0"/>
              <a:t>prodávajícím </a:t>
            </a:r>
            <a:r>
              <a:rPr lang="cs-CZ" sz="1600" b="1" dirty="0"/>
              <a:t>dodání 30 palet cihel náhradou </a:t>
            </a:r>
            <a:r>
              <a:rPr lang="cs-CZ" sz="1600" dirty="0"/>
              <a:t>za poškozené a zároveň </a:t>
            </a:r>
            <a:r>
              <a:rPr lang="cs-CZ" sz="1600" b="1" dirty="0"/>
              <a:t>náhradu škody </a:t>
            </a:r>
            <a:r>
              <a:rPr lang="cs-CZ" sz="1600" dirty="0"/>
              <a:t>za způsobené dodatečné náklady a </a:t>
            </a:r>
            <a:r>
              <a:rPr lang="cs-CZ" sz="1600" b="1" dirty="0"/>
              <a:t>náhradu ušlého zisku </a:t>
            </a:r>
            <a:r>
              <a:rPr lang="cs-CZ" sz="1600" dirty="0"/>
              <a:t>způsobené opožděním startu výrobní linky</a:t>
            </a:r>
          </a:p>
          <a:p>
            <a:pPr>
              <a:defRPr/>
            </a:pPr>
            <a:r>
              <a:rPr lang="cs-CZ" sz="1600" b="1" u="sng" dirty="0"/>
              <a:t>Prodávající zamítl </a:t>
            </a:r>
            <a:r>
              <a:rPr lang="cs-CZ" sz="1600" dirty="0"/>
              <a:t>požadavky vznesené německou stranou jako neoprávněné a odmítl dodat náhradní plnění. </a:t>
            </a:r>
          </a:p>
          <a:p>
            <a:pPr>
              <a:defRPr/>
            </a:pPr>
            <a:r>
              <a:rPr lang="cs-CZ" sz="1600" b="1" dirty="0"/>
              <a:t>Kupující proto zažaloval prodávajícího v České republice</a:t>
            </a:r>
            <a:r>
              <a:rPr lang="cs-CZ" sz="1600" dirty="0"/>
              <a:t>. Prodávající namítl, že soud je kvůli uvedené prorogační doložce nepříslušný a spor by měl být řešen ve Švýcarsku.</a:t>
            </a:r>
          </a:p>
          <a:p>
            <a:pPr>
              <a:defRPr/>
            </a:pPr>
            <a:endParaRPr lang="cs-CZ" sz="1400" dirty="0"/>
          </a:p>
          <a:p>
            <a:pPr>
              <a:defRPr/>
            </a:pPr>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204590"/>
            <a:ext cx="8280920" cy="507703"/>
          </a:xfrm>
        </p:spPr>
        <p:txBody>
          <a:bodyPr/>
          <a:lstStyle/>
          <a:p>
            <a:r>
              <a:rPr lang="cs-CZ" sz="2000" b="1" dirty="0"/>
              <a:t>Případ (právo v mezinárodním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8107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059582"/>
            <a:ext cx="8280920" cy="3240360"/>
          </a:xfrm>
          <a:prstGeom prst="rect">
            <a:avLst/>
          </a:prstGeom>
        </p:spPr>
        <p:txBody>
          <a:bodyPr>
            <a:noAutofit/>
          </a:bodyPr>
          <a:lstStyle/>
          <a:p>
            <a:r>
              <a:rPr lang="cs-CZ" sz="1600" b="1" dirty="0"/>
              <a:t>Řešení sporů v mezinárodním obchodním styku se může provádět </a:t>
            </a:r>
          </a:p>
          <a:p>
            <a:r>
              <a:rPr lang="cs-CZ" sz="1600" dirty="0"/>
              <a:t>a) alternativním řešením sporů </a:t>
            </a:r>
          </a:p>
          <a:p>
            <a:r>
              <a:rPr lang="cs-CZ" sz="1600" dirty="0"/>
              <a:t>b) soudním řešením</a:t>
            </a:r>
          </a:p>
          <a:p>
            <a:r>
              <a:rPr lang="cs-CZ" sz="1600" dirty="0"/>
              <a:t>c) rozhodčím řízením</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352928" cy="507703"/>
          </a:xfrm>
        </p:spPr>
        <p:txBody>
          <a:bodyPr/>
          <a:lstStyle/>
          <a:p>
            <a:r>
              <a:rPr lang="cs-CZ" b="1" dirty="0"/>
              <a:t>Řešení sporů v mezinárodním obchodním styku</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9524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pPr>
              <a:buFontTx/>
              <a:buNone/>
              <a:defRPr/>
            </a:pPr>
            <a:endParaRPr lang="cs-CZ" sz="1600" b="1" dirty="0"/>
          </a:p>
          <a:p>
            <a:pPr>
              <a:buFontTx/>
              <a:buNone/>
              <a:defRPr/>
            </a:pPr>
            <a:r>
              <a:rPr lang="cs-CZ" sz="1600" b="1" dirty="0"/>
              <a:t>OTÁZKY A ŘEŠENÍ:</a:t>
            </a:r>
          </a:p>
          <a:p>
            <a:pPr>
              <a:defRPr/>
            </a:pPr>
            <a:r>
              <a:rPr lang="cs-CZ" sz="1600" dirty="0"/>
              <a:t>Jaký bude právní režim uvedené smlouvy?</a:t>
            </a:r>
          </a:p>
          <a:p>
            <a:pPr lvl="1">
              <a:defRPr/>
            </a:pPr>
            <a:r>
              <a:rPr lang="cs-CZ" sz="1600" i="1" dirty="0"/>
              <a:t>na daný závazkový vztah dopadá Vídeňská úmluva</a:t>
            </a:r>
            <a:endParaRPr lang="cs-CZ" sz="1600" b="1" dirty="0"/>
          </a:p>
          <a:p>
            <a:pPr>
              <a:defRPr/>
            </a:pPr>
            <a:r>
              <a:rPr lang="cs-CZ" sz="1600" dirty="0"/>
              <a:t>Rozeberte danou situaci a posuďte oprávněnost požadavků kupujícího.</a:t>
            </a:r>
          </a:p>
          <a:p>
            <a:pPr lvl="1">
              <a:defRPr/>
            </a:pPr>
            <a:r>
              <a:rPr lang="cs-CZ" sz="1600" i="1" dirty="0"/>
              <a:t>Důležité: kupující cihly zkontroloval a neshledal žádnou závadu</a:t>
            </a:r>
          </a:p>
          <a:p>
            <a:pPr lvl="1">
              <a:defRPr/>
            </a:pPr>
            <a:r>
              <a:rPr lang="cs-CZ" sz="1600" i="1" dirty="0"/>
              <a:t>Jde</a:t>
            </a:r>
            <a:r>
              <a:rPr lang="pt-BR" sz="1600" i="1" dirty="0"/>
              <a:t> o vadu </a:t>
            </a:r>
            <a:r>
              <a:rPr lang="cs-CZ" sz="1600" i="1" dirty="0"/>
              <a:t>SKRYTOU: oznamovací lhůta 2 roky. Kupující reklamoval včas. </a:t>
            </a:r>
          </a:p>
          <a:p>
            <a:pPr lvl="1">
              <a:defRPr/>
            </a:pPr>
            <a:r>
              <a:rPr lang="cs-CZ" sz="1600" i="1" dirty="0"/>
              <a:t>Jde o podstatné porušení smlouvy? -</a:t>
            </a:r>
            <a:r>
              <a:rPr lang="en-US" sz="1600" i="1" dirty="0"/>
              <a:t>&gt; n</a:t>
            </a:r>
            <a:r>
              <a:rPr lang="cs-CZ" sz="1600" i="1" dirty="0"/>
              <a:t>á</a:t>
            </a:r>
            <a:r>
              <a:rPr lang="en-US" sz="1600" i="1" dirty="0" err="1"/>
              <a:t>hradn</a:t>
            </a:r>
            <a:r>
              <a:rPr lang="cs-CZ" sz="1600" i="1" dirty="0"/>
              <a:t>í</a:t>
            </a:r>
            <a:r>
              <a:rPr lang="en-US" sz="1600" i="1" dirty="0"/>
              <a:t> </a:t>
            </a:r>
            <a:r>
              <a:rPr lang="en-US" sz="1600" i="1" dirty="0" err="1"/>
              <a:t>pln</a:t>
            </a:r>
            <a:r>
              <a:rPr lang="cs-CZ" sz="1600" i="1" dirty="0"/>
              <a:t>ě</a:t>
            </a:r>
            <a:r>
              <a:rPr lang="en-US" sz="1600" i="1" dirty="0"/>
              <a:t>n</a:t>
            </a:r>
            <a:r>
              <a:rPr lang="cs-CZ" sz="1600" i="1" dirty="0"/>
              <a:t>í</a:t>
            </a:r>
          </a:p>
          <a:p>
            <a:pPr lvl="1">
              <a:defRPr/>
            </a:pPr>
            <a:r>
              <a:rPr lang="cs-CZ" sz="1600" dirty="0"/>
              <a:t>uplatňovat pouze v části dodaného zboží, které není v souladu se smlouvou - </a:t>
            </a:r>
            <a:r>
              <a:rPr lang="en-US" sz="1600" dirty="0"/>
              <a:t>&gt; 30 </a:t>
            </a:r>
            <a:r>
              <a:rPr lang="cs-CZ" sz="1600" dirty="0"/>
              <a:t>palet náhradního plnění je příliš</a:t>
            </a:r>
          </a:p>
          <a:p>
            <a:pPr lvl="1">
              <a:defRPr/>
            </a:pPr>
            <a:r>
              <a:rPr lang="cs-CZ" sz="1600" i="1" dirty="0"/>
              <a:t>Je možné nárokovat skutečnou škodu i ušlý zisk</a:t>
            </a:r>
          </a:p>
          <a:p>
            <a:pPr>
              <a:defRPr/>
            </a:pPr>
            <a:endParaRPr lang="cs-CZ" sz="1400" dirty="0"/>
          </a:p>
          <a:p>
            <a:pPr>
              <a:defRPr/>
            </a:pPr>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204590"/>
            <a:ext cx="8280920" cy="507703"/>
          </a:xfrm>
        </p:spPr>
        <p:txBody>
          <a:bodyPr/>
          <a:lstStyle/>
          <a:p>
            <a:r>
              <a:rPr lang="cs-CZ" sz="2000" b="1" dirty="0"/>
              <a:t>Případ (právo v mezinárodním obchodě)</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52971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POLÁČEK B., 2017. </a:t>
            </a:r>
            <a:r>
              <a:rPr lang="cs-CZ" sz="1400" i="1" dirty="0"/>
              <a:t>Právo mezinárodního obchodu</a:t>
            </a:r>
            <a:r>
              <a:rPr lang="cs-CZ" sz="1400" dirty="0"/>
              <a:t>. Praha: </a:t>
            </a:r>
            <a:r>
              <a:rPr lang="cs-CZ" sz="1400" dirty="0" err="1"/>
              <a:t>Wolters</a:t>
            </a:r>
            <a:r>
              <a:rPr lang="cs-CZ" sz="1400" dirty="0"/>
              <a:t> </a:t>
            </a:r>
            <a:r>
              <a:rPr lang="cs-CZ" sz="1400" dirty="0" err="1"/>
              <a:t>Kluwer</a:t>
            </a:r>
            <a:r>
              <a:rPr lang="cs-CZ" sz="1400" dirty="0"/>
              <a:t>. ISBN 978-80-7552-770-7.</a:t>
            </a:r>
          </a:p>
          <a:p>
            <a:pPr eaLnBrk="0" fontAlgn="base" hangingPunct="0">
              <a:spcBef>
                <a:spcPct val="0"/>
              </a:spcBef>
              <a:spcAft>
                <a:spcPct val="0"/>
              </a:spcAft>
            </a:pPr>
            <a:r>
              <a:rPr lang="cs-CZ" sz="1400" dirty="0"/>
              <a:t>JANKŮ M., 2019. </a:t>
            </a:r>
            <a:r>
              <a:rPr lang="cs-CZ" sz="1400" i="1" dirty="0"/>
              <a:t>WTO a právo mezinárodního obchodu. </a:t>
            </a:r>
            <a:r>
              <a:rPr lang="cs-CZ" sz="1400" dirty="0"/>
              <a:t>Praha: C. H. Beck. ISBN 978-80-7400-735-4.</a:t>
            </a:r>
            <a:endParaRPr lang="cs-CZ" sz="1400" i="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1225397854"/>
              </p:ext>
            </p:extLst>
          </p:nvPr>
        </p:nvGraphicFramePr>
        <p:xfrm>
          <a:off x="628650" y="2818289"/>
          <a:ext cx="7886700" cy="365760"/>
        </p:xfrm>
        <a:graphic>
          <a:graphicData uri="http://schemas.openxmlformats.org/drawingml/2006/table">
            <a:tbl>
              <a:tblPr/>
              <a:tblGrid>
                <a:gridCol w="3943350">
                  <a:extLst>
                    <a:ext uri="{9D8B030D-6E8A-4147-A177-3AD203B41FA5}">
                      <a16:colId xmlns:a16="http://schemas.microsoft.com/office/drawing/2014/main" val="3027492555"/>
                    </a:ext>
                  </a:extLst>
                </a:gridCol>
                <a:gridCol w="3943350">
                  <a:extLst>
                    <a:ext uri="{9D8B030D-6E8A-4147-A177-3AD203B41FA5}">
                      <a16:colId xmlns:a16="http://schemas.microsoft.com/office/drawing/2014/main" val="666016002"/>
                    </a:ext>
                  </a:extLst>
                </a:gridCol>
              </a:tblGrid>
              <a:tr h="0">
                <a:tc>
                  <a:txBody>
                    <a:bodyPr/>
                    <a:lstStyle/>
                    <a:p>
                      <a:endParaRPr lang="cs-CZ"/>
                    </a:p>
                  </a:txBody>
                  <a:tcPr anchor="ct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957066762"/>
                  </a:ext>
                </a:extLst>
              </a:tr>
            </a:tbl>
          </a:graphicData>
        </a:graphic>
      </p:graphicFrame>
    </p:spTree>
    <p:extLst>
      <p:ext uri="{BB962C8B-B14F-4D97-AF65-F5344CB8AC3E}">
        <p14:creationId xmlns:p14="http://schemas.microsoft.com/office/powerpoint/2010/main" val="4239100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384376"/>
          </a:xfrm>
          <a:prstGeom prst="rect">
            <a:avLst/>
          </a:prstGeom>
        </p:spPr>
        <p:txBody>
          <a:bodyPr>
            <a:noAutofit/>
          </a:bodyPr>
          <a:lstStyle/>
          <a:p>
            <a:endParaRPr lang="cs-CZ" sz="1400" dirty="0"/>
          </a:p>
          <a:p>
            <a:r>
              <a:rPr lang="cs-CZ" sz="1600" dirty="0"/>
              <a:t>Je způsob řešení sporů, kdy stát zpravidla neposkytuje svou garanci mocí veřejnou (zákonem) jako v  případě soudního řízení nebo rozhodčího řízení.</a:t>
            </a:r>
          </a:p>
          <a:p>
            <a:endParaRPr lang="cs-CZ" sz="1600" b="1" dirty="0"/>
          </a:p>
          <a:p>
            <a:r>
              <a:rPr lang="cs-CZ" sz="1600" b="1" dirty="0"/>
              <a:t>Pro alternativní řešení sporů je typické:</a:t>
            </a:r>
          </a:p>
          <a:p>
            <a:r>
              <a:rPr lang="cs-CZ" sz="1600" dirty="0"/>
              <a:t>a) dobrovolné podřízení se stran tomuto způsobu řešení</a:t>
            </a:r>
          </a:p>
          <a:p>
            <a:r>
              <a:rPr lang="cs-CZ" sz="1600" dirty="0"/>
              <a:t>b) jmenování zprostředkovatelů jednání</a:t>
            </a:r>
          </a:p>
          <a:p>
            <a:r>
              <a:rPr lang="cs-CZ" sz="1600" dirty="0">
                <a:solidFill>
                  <a:srgbClr val="307871"/>
                </a:solidFill>
              </a:rPr>
              <a:t>c) řízení a jeho účinky jsou mimo právní regulaci státu</a:t>
            </a:r>
          </a:p>
          <a:p>
            <a:r>
              <a:rPr lang="cs-CZ" sz="1600" dirty="0">
                <a:solidFill>
                  <a:srgbClr val="307871"/>
                </a:solidFill>
              </a:rPr>
              <a:t>d) úspěšným výsledkem je dohoda stran</a:t>
            </a:r>
          </a:p>
          <a:p>
            <a:r>
              <a:rPr lang="cs-CZ" sz="1600" dirty="0">
                <a:solidFill>
                  <a:srgbClr val="307871"/>
                </a:solidFill>
              </a:rPr>
              <a:t>e) smluvní poměr mezi stranami a zprostředkovatelem </a:t>
            </a:r>
            <a:r>
              <a:rPr lang="cs-CZ" sz="1600" dirty="0"/>
              <a:t>jednání</a:t>
            </a:r>
          </a:p>
          <a:p>
            <a:r>
              <a:rPr lang="cs-CZ" sz="1600" dirty="0"/>
              <a:t>f) důraz na jednání (ne na souzení)</a:t>
            </a:r>
          </a:p>
          <a:p>
            <a:endParaRPr lang="cs-CZ" sz="1400" dirty="0"/>
          </a:p>
          <a:p>
            <a:pPr>
              <a:lnSpc>
                <a:spcPct val="90000"/>
              </a:lnSpc>
              <a:defRPr/>
            </a:pPr>
            <a:endParaRPr lang="cs-CZ" sz="1400" dirty="0"/>
          </a:p>
          <a:p>
            <a:endParaRPr lang="cs-CZ" sz="1400" dirty="0"/>
          </a:p>
          <a:p>
            <a:endParaRPr lang="cs-CZ" sz="1400" dirty="0"/>
          </a:p>
          <a:p>
            <a:endParaRPr lang="cs-CZ" sz="1400" dirty="0"/>
          </a:p>
          <a:p>
            <a:endParaRPr lang="cs-CZ" sz="14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773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915566"/>
            <a:ext cx="8280920" cy="3600400"/>
          </a:xfrm>
          <a:prstGeom prst="rect">
            <a:avLst/>
          </a:prstGeom>
        </p:spPr>
        <p:txBody>
          <a:bodyPr>
            <a:noAutofit/>
          </a:bodyPr>
          <a:lstStyle/>
          <a:p>
            <a:r>
              <a:rPr lang="cs-CZ" sz="1600" b="1" dirty="0"/>
              <a:t>Mezi výhody tohoto způsobu řešení sporů můžeme zařadit:</a:t>
            </a:r>
          </a:p>
          <a:p>
            <a:r>
              <a:rPr lang="cs-CZ" sz="1600" dirty="0"/>
              <a:t>a) nižší náklady v porovnání se soudním nebo rozhodčím řízením</a:t>
            </a:r>
          </a:p>
          <a:p>
            <a:r>
              <a:rPr lang="cs-CZ" sz="1600" dirty="0"/>
              <a:t>b) úsporu času (neexistují žádné formální lhůty)</a:t>
            </a:r>
          </a:p>
          <a:p>
            <a:r>
              <a:rPr lang="cs-CZ" sz="1600" dirty="0"/>
              <a:t>c) možnost zachování důvěry mezi partnery (hledání kompromisů, ne úspěch ve sporu)</a:t>
            </a:r>
          </a:p>
          <a:p>
            <a:r>
              <a:rPr lang="cs-CZ" sz="1600" dirty="0"/>
              <a:t>d) možnost zachování obchodního tajemství</a:t>
            </a:r>
          </a:p>
          <a:p>
            <a:r>
              <a:rPr lang="cs-CZ" sz="1600" dirty="0"/>
              <a:t>e) třetí osoby </a:t>
            </a:r>
            <a:r>
              <a:rPr lang="cs-CZ" sz="1600" dirty="0">
                <a:solidFill>
                  <a:srgbClr val="307871"/>
                </a:solidFill>
              </a:rPr>
              <a:t>nejsou</a:t>
            </a:r>
            <a:r>
              <a:rPr lang="cs-CZ" sz="1600" dirty="0">
                <a:solidFill>
                  <a:srgbClr val="FF0000"/>
                </a:solidFill>
              </a:rPr>
              <a:t> </a:t>
            </a:r>
            <a:r>
              <a:rPr lang="cs-CZ" sz="1600" dirty="0"/>
              <a:t>vázaný návrhem strany, mohou pouze rozhodnout, zda je návrh po právu a jaká je jeho výše</a:t>
            </a:r>
          </a:p>
          <a:p>
            <a:r>
              <a:rPr lang="cs-CZ" sz="1600" b="1" dirty="0"/>
              <a:t>Rizikem může být:</a:t>
            </a:r>
          </a:p>
          <a:p>
            <a:r>
              <a:rPr lang="cs-CZ" sz="1600" dirty="0"/>
              <a:t>a) schopnost rozpoznat, zda chce strana jednat o smírném řešení nebo se jen snaží oddálit zahájení soudního nebo rozhodčího řízení</a:t>
            </a:r>
          </a:p>
          <a:p>
            <a:r>
              <a:rPr lang="cs-CZ" sz="1600" dirty="0"/>
              <a:t>b) odhalení strategie pro budoucí řízení před soudem</a:t>
            </a:r>
          </a:p>
          <a:p>
            <a:r>
              <a:rPr lang="cs-CZ" sz="1600" dirty="0"/>
              <a:t>c) plynutí času a vliv uchování důkazů</a:t>
            </a:r>
          </a:p>
          <a:p>
            <a:pPr marL="0" indent="0">
              <a:buNone/>
            </a:pPr>
            <a:endParaRPr lang="cs-CZ" sz="1400" b="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76079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987574"/>
            <a:ext cx="8280920" cy="3528392"/>
          </a:xfrm>
          <a:prstGeom prst="rect">
            <a:avLst/>
          </a:prstGeom>
        </p:spPr>
        <p:txBody>
          <a:bodyPr>
            <a:noAutofit/>
          </a:bodyPr>
          <a:lstStyle/>
          <a:p>
            <a:r>
              <a:rPr lang="cs-CZ" sz="1800" dirty="0"/>
              <a:t>Pro alternativní řešení sporů jsou vhodné spory vyplývající z dlouhodobých obchodních kontraktů, kde vzhledem ke komplikovanosti lze stěží odhadnout budoucí smluvní situace.</a:t>
            </a:r>
          </a:p>
          <a:p>
            <a:r>
              <a:rPr lang="cs-CZ" sz="1800" dirty="0"/>
              <a:t>Jedná se například o případy:</a:t>
            </a:r>
          </a:p>
          <a:p>
            <a:r>
              <a:rPr lang="cs-CZ" sz="1800" dirty="0"/>
              <a:t>a) dodávek investičních celků (řešení sporů jiným způsobem než alternativní řešení sporů by mohlo vést k ohrožení harmonogramu výstavby)</a:t>
            </a:r>
          </a:p>
          <a:p>
            <a:r>
              <a:rPr lang="cs-CZ" sz="1800" dirty="0"/>
              <a:t>b) společenských smluv </a:t>
            </a:r>
          </a:p>
          <a:p>
            <a:r>
              <a:rPr lang="cs-CZ" sz="1800" dirty="0"/>
              <a:t>c) distribučních smluv</a:t>
            </a:r>
          </a:p>
          <a:p>
            <a:r>
              <a:rPr lang="cs-CZ" sz="1800" dirty="0"/>
              <a:t>d) rozsáhlých finančních operací</a:t>
            </a:r>
          </a:p>
          <a:p>
            <a:r>
              <a:rPr lang="cs-CZ" sz="1800" dirty="0"/>
              <a:t>e) smluv o vědecké spolupráci</a:t>
            </a:r>
          </a:p>
          <a:p>
            <a:endParaRPr lang="cs-CZ" sz="1400" dirty="0"/>
          </a:p>
          <a:p>
            <a:pPr marL="0" indent="0">
              <a:buNone/>
            </a:pPr>
            <a:endParaRPr lang="cs-CZ" sz="1400" b="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70675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352928" cy="3312368"/>
          </a:xfrm>
          <a:prstGeom prst="rect">
            <a:avLst/>
          </a:prstGeom>
        </p:spPr>
        <p:txBody>
          <a:bodyPr>
            <a:noAutofit/>
          </a:bodyPr>
          <a:lstStyle/>
          <a:p>
            <a:r>
              <a:rPr lang="cs-CZ" sz="1600" b="1" dirty="0" err="1"/>
              <a:t>Konciliace</a:t>
            </a:r>
            <a:r>
              <a:rPr lang="cs-CZ" sz="1600" b="1" dirty="0"/>
              <a:t> (mediace) – </a:t>
            </a:r>
            <a:r>
              <a:rPr lang="cs-CZ" sz="1600" dirty="0"/>
              <a:t>je smírnou cestou řešení za aktivní účasti třetí strany (mediátora, </a:t>
            </a:r>
            <a:r>
              <a:rPr lang="cs-CZ" sz="1600" dirty="0" err="1"/>
              <a:t>konciliátora</a:t>
            </a:r>
            <a:r>
              <a:rPr lang="cs-CZ" sz="1600" dirty="0"/>
              <a:t>), když tato osoba nemá pravomoc k vydání závazného rozhodnutí.</a:t>
            </a:r>
          </a:p>
          <a:p>
            <a:r>
              <a:rPr lang="cs-CZ" sz="1600" b="1" dirty="0"/>
              <a:t>Proces řešení má zpravidla následující fáze:</a:t>
            </a:r>
          </a:p>
          <a:p>
            <a:r>
              <a:rPr lang="cs-CZ" sz="1600" dirty="0"/>
              <a:t>a) uzavření dohody stran (lze se podřídit i institucionalizovanému řízení)</a:t>
            </a:r>
          </a:p>
          <a:p>
            <a:r>
              <a:rPr lang="cs-CZ" sz="1600" dirty="0"/>
              <a:t>b) výběr mediátora (</a:t>
            </a:r>
            <a:r>
              <a:rPr lang="cs-CZ" sz="1600" dirty="0" err="1"/>
              <a:t>konciliátora</a:t>
            </a:r>
            <a:r>
              <a:rPr lang="cs-CZ" sz="1600" dirty="0"/>
              <a:t>)  - někdy tato osoba však následně nemůže vystupovat jako svědek, znalec nebo rozhodce, nebo musí být zapsána do zvláštního seznamu</a:t>
            </a:r>
          </a:p>
          <a:p>
            <a:r>
              <a:rPr lang="cs-CZ" sz="1600" dirty="0"/>
              <a:t>c) příprava jednání (vhodně upravit otázku mlčenlivosti)</a:t>
            </a:r>
          </a:p>
          <a:p>
            <a:r>
              <a:rPr lang="cs-CZ" sz="1600" dirty="0"/>
              <a:t>d) vlastní jednání (komunikace mezi stranami, snaha o porozumění stran, snaha o dosažení konsenzu).</a:t>
            </a:r>
          </a:p>
          <a:p>
            <a:r>
              <a:rPr lang="cs-CZ" sz="1600" b="1" dirty="0"/>
              <a:t>Mini-trial (</a:t>
            </a:r>
            <a:r>
              <a:rPr lang="cs-CZ" sz="1600" b="1" dirty="0" err="1"/>
              <a:t>minitribunál</a:t>
            </a:r>
            <a:r>
              <a:rPr lang="cs-CZ" sz="1600" b="1" dirty="0"/>
              <a:t>)</a:t>
            </a:r>
            <a:r>
              <a:rPr lang="cs-CZ" sz="1600" dirty="0"/>
              <a:t> – představuje smírnou cestu a jeho smyslem je nalézt rychlé a nenákladné řešení. Jedná se o jinou formu nezávazné arbitráže a mediace za účasti vyššího managementu bez rozhodování právníků.</a:t>
            </a:r>
          </a:p>
          <a:p>
            <a:r>
              <a:rPr lang="cs-CZ" sz="1600" b="1" dirty="0" err="1"/>
              <a:t>Contract</a:t>
            </a:r>
            <a:r>
              <a:rPr lang="cs-CZ" sz="1600" b="1" dirty="0"/>
              <a:t> </a:t>
            </a:r>
            <a:r>
              <a:rPr lang="cs-CZ" sz="1600" b="1" dirty="0" err="1"/>
              <a:t>Review</a:t>
            </a:r>
            <a:r>
              <a:rPr lang="cs-CZ" sz="1600" b="1" dirty="0"/>
              <a:t> </a:t>
            </a:r>
            <a:r>
              <a:rPr lang="cs-CZ" sz="1600" b="1" dirty="0" err="1"/>
              <a:t>Board</a:t>
            </a:r>
            <a:r>
              <a:rPr lang="cs-CZ" sz="1600" b="1" dirty="0"/>
              <a:t> (</a:t>
            </a:r>
            <a:r>
              <a:rPr lang="cs-CZ" sz="1600" b="1" dirty="0" err="1"/>
              <a:t>Dispute</a:t>
            </a:r>
            <a:r>
              <a:rPr lang="cs-CZ" sz="1600" b="1" dirty="0"/>
              <a:t> </a:t>
            </a:r>
            <a:r>
              <a:rPr lang="cs-CZ" sz="1600" b="1" dirty="0" err="1"/>
              <a:t>Review</a:t>
            </a:r>
            <a:r>
              <a:rPr lang="cs-CZ" sz="1600" b="1" dirty="0"/>
              <a:t> </a:t>
            </a:r>
            <a:r>
              <a:rPr lang="cs-CZ" sz="1600" b="1" dirty="0" err="1"/>
              <a:t>Board</a:t>
            </a:r>
            <a:r>
              <a:rPr lang="cs-CZ" sz="1600" b="1" dirty="0"/>
              <a:t>) – </a:t>
            </a:r>
            <a:r>
              <a:rPr lang="cs-CZ" sz="1600" dirty="0"/>
              <a:t>představuje kolektivní orgán (radu), který existuje po celou dobu trvání kontraktu, např. při výstavě investičního celku. </a:t>
            </a:r>
            <a:endParaRPr lang="cs-CZ" sz="16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1856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496944" cy="3672408"/>
          </a:xfrm>
          <a:prstGeom prst="rect">
            <a:avLst/>
          </a:prstGeom>
        </p:spPr>
        <p:txBody>
          <a:bodyPr>
            <a:noAutofit/>
          </a:bodyPr>
          <a:lstStyle/>
          <a:p>
            <a:pPr>
              <a:defRPr/>
            </a:pPr>
            <a:r>
              <a:rPr lang="cs-CZ" sz="1800" dirty="0"/>
              <a:t>Při řešení technického nebo finančního problému může vystupovat nezávislý expert. Na něj strany již při uzavření vzájemného smluvního poměru delegují pravomoci  k průběžnému řešení problémů.</a:t>
            </a:r>
          </a:p>
          <a:p>
            <a:pPr>
              <a:defRPr/>
            </a:pPr>
            <a:r>
              <a:rPr lang="cs-CZ" sz="1800" dirty="0"/>
              <a:t>Je možno se setkat i s kombinacemi alternativních řešení sporů a rozhodčího řízení.</a:t>
            </a:r>
          </a:p>
          <a:p>
            <a:pPr>
              <a:defRPr/>
            </a:pPr>
            <a:r>
              <a:rPr lang="cs-CZ" sz="1800" dirty="0"/>
              <a:t>Smíšený typ med-</a:t>
            </a:r>
            <a:r>
              <a:rPr lang="cs-CZ" sz="1800" dirty="0" err="1"/>
              <a:t>arb</a:t>
            </a:r>
            <a:r>
              <a:rPr lang="cs-CZ" sz="1800" dirty="0"/>
              <a:t> (</a:t>
            </a:r>
            <a:r>
              <a:rPr lang="cs-CZ" sz="1800" dirty="0" err="1"/>
              <a:t>mediation-arbitration</a:t>
            </a:r>
            <a:r>
              <a:rPr lang="cs-CZ" sz="1800" dirty="0"/>
              <a:t>) je kombinací mediačního a rozhodčího řízení. Má dvě varianty:</a:t>
            </a:r>
          </a:p>
          <a:p>
            <a:pPr>
              <a:defRPr/>
            </a:pPr>
            <a:r>
              <a:rPr lang="cs-CZ" sz="1800" dirty="0"/>
              <a:t>a) </a:t>
            </a:r>
            <a:r>
              <a:rPr lang="cs-CZ" sz="1800" dirty="0" err="1"/>
              <a:t>blended</a:t>
            </a:r>
            <a:r>
              <a:rPr lang="cs-CZ" sz="1800" dirty="0"/>
              <a:t> </a:t>
            </a:r>
            <a:r>
              <a:rPr lang="cs-CZ" sz="1800" dirty="0" err="1"/>
              <a:t>method</a:t>
            </a:r>
            <a:r>
              <a:rPr lang="cs-CZ" sz="1800" dirty="0"/>
              <a:t> (strany se mohou pohybovat mezi oběma řízeními, pokud mediátor dosáhne dohody stran, může ji včlenit do rozhodčího nálezu, nedosáhne-li dohody, může jednat jako rozhodce a spor rozhodnout)</a:t>
            </a:r>
          </a:p>
          <a:p>
            <a:pPr>
              <a:defRPr/>
            </a:pPr>
            <a:r>
              <a:rPr lang="cs-CZ" sz="1800" dirty="0"/>
              <a:t>b) </a:t>
            </a:r>
            <a:r>
              <a:rPr lang="cs-CZ" sz="1800" dirty="0" err="1"/>
              <a:t>conjoined</a:t>
            </a:r>
            <a:r>
              <a:rPr lang="cs-CZ" sz="1800" dirty="0"/>
              <a:t> </a:t>
            </a:r>
            <a:r>
              <a:rPr lang="cs-CZ" sz="1800" dirty="0" err="1"/>
              <a:t>method</a:t>
            </a:r>
            <a:r>
              <a:rPr lang="cs-CZ" sz="1800" dirty="0"/>
              <a:t> (proces mediační a rozhodčí jsou odděleny, první fázi je mediace, pokud je neúspěšná, mediátor změní svou pozici v rozhodce a případ rozhodne)</a:t>
            </a:r>
          </a:p>
          <a:p>
            <a:pPr>
              <a:defRPr/>
            </a:pPr>
            <a:endParaRPr lang="cs-CZ" sz="1400" dirty="0"/>
          </a:p>
          <a:p>
            <a:endParaRPr lang="cs-CZ" sz="1400" b="1"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Alternativní řešení sporů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9681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168352"/>
          </a:xfrm>
          <a:prstGeom prst="rect">
            <a:avLst/>
          </a:prstGeom>
        </p:spPr>
        <p:txBody>
          <a:bodyPr>
            <a:noAutofit/>
          </a:bodyPr>
          <a:lstStyle/>
          <a:p>
            <a:r>
              <a:rPr lang="cs-CZ" sz="1400" dirty="0"/>
              <a:t>Aplikační přednost před ustanovením ZMPS a občanského soudního řadu (OSŘ) má pro oblast příslušnosti v majetkových věcech mezi státy EU nařízení Brusel I bis</a:t>
            </a:r>
          </a:p>
          <a:p>
            <a:r>
              <a:rPr lang="cs-CZ" sz="1400" dirty="0"/>
              <a:t>Dle čl. 4 odst. 1 nařízení Brusel I bis:  Nestanoví-li toto nařízení jinak, mohou být osoby, které mají bydliště (sídlo, ustředí, hlavní provozovnu) v některém členském státě, bez ohledu na svou státní příslušnost žalovány u soudů tohoto členského státu.</a:t>
            </a:r>
          </a:p>
          <a:p>
            <a:r>
              <a:rPr lang="cs-CZ" sz="1400" b="1" dirty="0"/>
              <a:t>Zvláštní příslušnost </a:t>
            </a:r>
            <a:r>
              <a:rPr lang="cs-CZ" sz="1400" dirty="0"/>
              <a:t>dle čl. 7 nařízení Brusel I bis: </a:t>
            </a:r>
          </a:p>
          <a:p>
            <a:r>
              <a:rPr lang="cs-CZ" sz="1400" dirty="0"/>
              <a:t>Osoba, která má bydliště v některém členském státě, může být v jiném členském státě žalována: a) pokud předmět sporu tvoří smlouva nebo nároky ze smlouvy, u soudu místa, kde závazek, o nějž se jedná, byl nebo měl být splněn</a:t>
            </a:r>
          </a:p>
          <a:p>
            <a:r>
              <a:rPr lang="cs-CZ" sz="1400" dirty="0"/>
              <a:t>b) ve věcech týkajících se deliktní nebo </a:t>
            </a:r>
            <a:r>
              <a:rPr lang="cs-CZ" sz="1400" dirty="0" err="1"/>
              <a:t>kvazideliktní</a:t>
            </a:r>
            <a:r>
              <a:rPr lang="cs-CZ" sz="1400" dirty="0"/>
              <a:t> odpověd­nosti u soudu místa, kde došlo nebo může dojít ke škodné události;</a:t>
            </a:r>
          </a:p>
          <a:p>
            <a:r>
              <a:rPr lang="cs-CZ" sz="1400" dirty="0"/>
              <a:t>c) jedná-li se o žalobu na náhradu škody nebo žalobu o uvedení do původního stavu vyvolanou jednáním, které je trestným činem, u soudu, u něhož byla podána obžaloba, je-li tento soud podle práva pro něj závazného oprávněn rozhodovat o občanskoprávních nárocích</a:t>
            </a:r>
          </a:p>
          <a:p>
            <a:r>
              <a:rPr lang="cs-CZ" sz="1400" dirty="0"/>
              <a:t>d) jedná-li se o spor vyplývající z provozování pobočky, zastoupení nebo jiné provozovny, u soudu místa, kde se tyto složky nacházejí</a:t>
            </a:r>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23995" y="125302"/>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Soudní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6503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744416"/>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Čl. 24 nařízení Brusel I bis: Výlučná příslušnost</a:t>
            </a:r>
          </a:p>
          <a:p>
            <a:r>
              <a:rPr lang="cs-CZ" sz="1600" dirty="0"/>
              <a:t>Bez ohledu na bydliště stran mají výlučnou příslušnost tyto soudy členského státu:</a:t>
            </a:r>
          </a:p>
          <a:p>
            <a:r>
              <a:rPr lang="cs-CZ" sz="1600" dirty="0"/>
              <a:t>a) pro řízení, jejichž předmětem jsou věcná práva k nemovi­tostem a nájem nemovitostí, soudy členského státu, v němž se nemovitost nachází</a:t>
            </a:r>
            <a:endParaRPr lang="cs-CZ" altLang="cs-CZ" sz="1600" dirty="0">
              <a:solidFill>
                <a:srgbClr val="307871"/>
              </a:solidFill>
              <a:cs typeface="Times New Roman" panose="02020603050405020304" pitchFamily="18" charset="0"/>
            </a:endParaRPr>
          </a:p>
          <a:p>
            <a:r>
              <a:rPr lang="cs-CZ" sz="1600" dirty="0"/>
              <a:t>b) pro řízení, jejichž předmětem je platnost založení, nulita nebo zrušení společností nebo jiných právnických osob nebo sdružení fyzických nebo právnických osob nebo plat­nost usnesení jejich orgánů,  soudy členského státu, v němž má společnost, právnická osoba nebo sdružení sídlo.</a:t>
            </a:r>
          </a:p>
          <a:p>
            <a:r>
              <a:rPr lang="cs-CZ" altLang="cs-CZ" sz="1600" dirty="0">
                <a:solidFill>
                  <a:srgbClr val="307871"/>
                </a:solidFill>
                <a:latin typeface="Times New Roman" panose="02020603050405020304" pitchFamily="18" charset="0"/>
                <a:cs typeface="Times New Roman" panose="02020603050405020304" pitchFamily="18" charset="0"/>
              </a:rPr>
              <a:t>c</a:t>
            </a:r>
            <a:r>
              <a:rPr lang="cs-CZ" altLang="cs-CZ" sz="1600" dirty="0">
                <a:solidFill>
                  <a:srgbClr val="307871"/>
                </a:solidFill>
                <a:cs typeface="Times New Roman" panose="02020603050405020304" pitchFamily="18" charset="0"/>
              </a:rPr>
              <a:t>) </a:t>
            </a:r>
            <a:r>
              <a:rPr lang="cs-CZ" sz="1600" dirty="0"/>
              <a:t>pro řízení, jejichž předmětem je platnost zápisů do veřejných rejstříků, soudy členského státu, v němž jsou tyto rejstříky vedeny;</a:t>
            </a:r>
          </a:p>
          <a:p>
            <a:r>
              <a:rPr lang="cs-CZ" altLang="cs-CZ" sz="1600" dirty="0">
                <a:solidFill>
                  <a:srgbClr val="307871"/>
                </a:solidFill>
                <a:cs typeface="Times New Roman" panose="02020603050405020304" pitchFamily="18" charset="0"/>
              </a:rPr>
              <a:t>d) </a:t>
            </a:r>
            <a:r>
              <a:rPr lang="cs-CZ" sz="1600" dirty="0"/>
              <a:t>pro řízení, jejichž předmětem je zápis nebo platnost patentů, ochranných známek a průmyslových vzorů nebo jiných podobných práv, která vyžadují udělení nebo zápis soudy členského státu, v němž bylo požádáno o udělení nebo zápis nebo kde byly uděleny nebo zapsány.</a:t>
            </a:r>
            <a:endParaRPr lang="cs-CZ" altLang="cs-CZ" sz="16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Soudní řízení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3509914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6396</TotalTime>
  <Words>2967</Words>
  <Application>Microsoft Office PowerPoint</Application>
  <PresentationFormat>Předvádění na obrazovce (16:9)</PresentationFormat>
  <Paragraphs>190</Paragraphs>
  <Slides>22</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Enriqueta</vt:lpstr>
      <vt:lpstr>Times New Roman</vt:lpstr>
      <vt:lpstr>SLU</vt:lpstr>
      <vt:lpstr>Mezinárodní právo   Řešení sporů v mezinárodním obchodním styku.   </vt:lpstr>
      <vt:lpstr>Řešení sporů v mezinárodním obchodním styku </vt:lpstr>
      <vt:lpstr>Alternativní řešení sporů</vt:lpstr>
      <vt:lpstr>Alternativní řešení sporů</vt:lpstr>
      <vt:lpstr>Alternativní řešení sporů</vt:lpstr>
      <vt:lpstr>Alternativní řešení sporů</vt:lpstr>
      <vt:lpstr>Alternativní řešení sporů</vt:lpstr>
      <vt:lpstr>Soudní řízení</vt:lpstr>
      <vt:lpstr>Soudní řízení</vt:lpstr>
      <vt:lpstr>Soudní řízení – uznání cizích soudních rozhodnutí</vt:lpstr>
      <vt:lpstr>Rozhodčí řízení</vt:lpstr>
      <vt:lpstr>Druhy rozhodčího řízení</vt:lpstr>
      <vt:lpstr>Rozhodčí smlouva</vt:lpstr>
      <vt:lpstr>Rozhodci</vt:lpstr>
      <vt:lpstr>Průběh rozhodčího řízení</vt:lpstr>
      <vt:lpstr>Rozhodnutí </vt:lpstr>
      <vt:lpstr>Uznání a výkon cizích rozhodčích nálezů</vt:lpstr>
      <vt:lpstr>Případ (právo v mezinárodním obchodě)</vt:lpstr>
      <vt:lpstr>Případ (právo v mezinárodním obchodě)</vt:lpstr>
      <vt:lpstr>Případ (právo v mezinárodním obchodě)</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375</cp:revision>
  <dcterms:created xsi:type="dcterms:W3CDTF">2016-07-06T15:42:34Z</dcterms:created>
  <dcterms:modified xsi:type="dcterms:W3CDTF">2024-04-25T07:04:44Z</dcterms:modified>
</cp:coreProperties>
</file>