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4" r:id="rId3"/>
    <p:sldId id="293" r:id="rId4"/>
    <p:sldId id="297" r:id="rId5"/>
    <p:sldId id="290" r:id="rId6"/>
    <p:sldId id="295" r:id="rId7"/>
    <p:sldId id="296" r:id="rId8"/>
    <p:sldId id="291" r:id="rId9"/>
    <p:sldId id="304" r:id="rId10"/>
    <p:sldId id="268" r:id="rId11"/>
    <p:sldId id="303" r:id="rId12"/>
    <p:sldId id="298" r:id="rId13"/>
    <p:sldId id="300" r:id="rId14"/>
    <p:sldId id="301" r:id="rId15"/>
    <p:sldId id="299" r:id="rId16"/>
    <p:sldId id="284" r:id="rId17"/>
    <p:sldId id="286" r:id="rId18"/>
    <p:sldId id="302" r:id="rId19"/>
    <p:sldId id="266" r:id="rId20"/>
    <p:sldId id="288" r:id="rId21"/>
    <p:sldId id="28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4"/>
            <p14:sldId id="293"/>
            <p14:sldId id="297"/>
            <p14:sldId id="290"/>
            <p14:sldId id="295"/>
            <p14:sldId id="296"/>
            <p14:sldId id="291"/>
            <p14:sldId id="304"/>
            <p14:sldId id="268"/>
            <p14:sldId id="303"/>
            <p14:sldId id="298"/>
            <p14:sldId id="300"/>
            <p14:sldId id="301"/>
            <p14:sldId id="299"/>
            <p14:sldId id="284"/>
            <p14:sldId id="286"/>
            <p14:sldId id="302"/>
            <p14:sldId id="266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020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6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91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9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86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4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0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145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60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54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1"/>
                </a:solidFill>
              </a:rPr>
              <a:t>Subjekty mezinárodního práva veřejného</a:t>
            </a: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b="1" dirty="0"/>
              <a:t>2. Podle způsobu vlády (zdroje moci)</a:t>
            </a:r>
          </a:p>
          <a:p>
            <a:pPr>
              <a:defRPr/>
            </a:pPr>
            <a:r>
              <a:rPr lang="cs-CZ" sz="1800" dirty="0"/>
              <a:t>a) demokratické státy (přímá demokracie, zastupitelská (nepřímá) demokracie) </a:t>
            </a:r>
          </a:p>
          <a:p>
            <a:pPr>
              <a:defRPr/>
            </a:pPr>
            <a:r>
              <a:rPr lang="cs-CZ" sz="1800" dirty="0"/>
              <a:t>b) nedemokratické státy - diktatury – je to autoritativní (nedemokratická) forma vlády (státu). Státní moc je neomezeně ovládána diktátorem nebo skupinou.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3. Podle hlavy státu (státní formy)</a:t>
            </a:r>
            <a:endParaRPr lang="cs-CZ" sz="1800" b="1" u="sng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u="sng" dirty="0"/>
              <a:t>a) monarchie</a:t>
            </a:r>
            <a:r>
              <a:rPr lang="cs-CZ" sz="1800" dirty="0"/>
              <a:t> </a:t>
            </a:r>
          </a:p>
          <a:p>
            <a:pPr>
              <a:defRPr/>
            </a:pPr>
            <a:r>
              <a:rPr lang="cs-CZ" sz="1800" dirty="0"/>
              <a:t>absolutní (panovník má neomezenou moc),</a:t>
            </a:r>
          </a:p>
          <a:p>
            <a:pPr>
              <a:defRPr/>
            </a:pPr>
            <a:r>
              <a:rPr lang="cs-CZ" sz="1800" dirty="0"/>
              <a:t>konstituční (moc panovníka je omezena ústavou), </a:t>
            </a:r>
          </a:p>
          <a:p>
            <a:pPr>
              <a:defRPr/>
            </a:pPr>
            <a:r>
              <a:rPr lang="cs-CZ" sz="1800" dirty="0"/>
              <a:t>parlamentní (panovník pouze formální hlava státu, exekutivní moc má předseda vlády), </a:t>
            </a:r>
          </a:p>
          <a:p>
            <a:pPr marL="0" indent="0">
              <a:buNone/>
              <a:defRPr/>
            </a:pPr>
            <a:r>
              <a:rPr lang="cs-CZ" sz="1800" b="1" u="sng" dirty="0"/>
              <a:t>b) republika</a:t>
            </a:r>
          </a:p>
          <a:p>
            <a:pPr>
              <a:defRPr/>
            </a:pPr>
            <a:r>
              <a:rPr lang="cs-CZ" sz="1800" dirty="0"/>
              <a:t>prezidentská republika</a:t>
            </a:r>
          </a:p>
          <a:p>
            <a:pPr>
              <a:defRPr/>
            </a:pPr>
            <a:r>
              <a:rPr lang="cs-CZ" sz="1800" dirty="0" err="1"/>
              <a:t>poloprezidentská</a:t>
            </a:r>
            <a:r>
              <a:rPr lang="cs-CZ" sz="1800" dirty="0"/>
              <a:t> republika</a:t>
            </a:r>
          </a:p>
          <a:p>
            <a:pPr>
              <a:defRPr/>
            </a:pPr>
            <a:r>
              <a:rPr lang="cs-CZ" sz="1800" dirty="0"/>
              <a:t>parlamentní republika </a:t>
            </a:r>
          </a:p>
          <a:p>
            <a:pPr marL="0" indent="0">
              <a:buNone/>
              <a:defRPr/>
            </a:pPr>
            <a:r>
              <a:rPr lang="cs-CZ" sz="1800" b="1" dirty="0"/>
              <a:t>c) </a:t>
            </a:r>
            <a:r>
              <a:rPr lang="cs-CZ" sz="1800" b="1" u="sng" dirty="0"/>
              <a:t>teokracie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9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4.</a:t>
            </a:r>
            <a:r>
              <a:rPr lang="cs-CZ" altLang="cs-CZ" sz="1800" b="1" dirty="0">
                <a:solidFill>
                  <a:srgbClr val="307871"/>
                </a:solidFill>
                <a:cs typeface="Times New Roman" panose="02020603050405020304" pitchFamily="18" charset="0"/>
              </a:rPr>
              <a:t> Podle uspořádání státu</a:t>
            </a:r>
          </a:p>
          <a:p>
            <a:pPr>
              <a:buAutoNum type="alphaLcParenR"/>
              <a:defRPr/>
            </a:pPr>
            <a:r>
              <a:rPr lang="cs-CZ" sz="1800" dirty="0"/>
              <a:t>Unitární stát</a:t>
            </a:r>
          </a:p>
          <a:p>
            <a:pPr>
              <a:buAutoNum type="alphaLcParenR"/>
              <a:defRPr/>
            </a:pPr>
            <a:r>
              <a:rPr lang="cs-CZ" sz="1800" dirty="0"/>
              <a:t>Federace</a:t>
            </a:r>
          </a:p>
          <a:p>
            <a:pPr>
              <a:buAutoNum type="alphaLcParenR"/>
              <a:defRPr/>
            </a:pPr>
            <a:r>
              <a:rPr lang="cs-CZ" sz="1800" dirty="0"/>
              <a:t>Konfederace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8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Na vznik státu neexistuje jednotný názor, existuje několik teorií: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Starověké teorie státu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Náboženská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Patriarchální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Mocenské pojetí státu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Smluvní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Patrimoniální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Teorie právního státu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Vznik států (teorie)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0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1. spojením,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2. rozdělením (rozpadem),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3. odštěpením (secesí),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4. prvotním osídlením,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5. v procesu dekolonizace </a:t>
            </a:r>
            <a:r>
              <a:rPr lang="cs-CZ" sz="1600" dirty="0"/>
              <a:t>(nově vzniklý stát se stává již faktem svého vzniku subjektem mezinárodního práva pokud jde o základní práva a povinnosti),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endParaRPr lang="cs-CZ" sz="1600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dirty="0"/>
              <a:t>Státy </a:t>
            </a:r>
            <a:r>
              <a:rPr lang="cs-CZ" sz="1600" dirty="0">
                <a:solidFill>
                  <a:srgbClr val="307871"/>
                </a:solidFill>
              </a:rPr>
              <a:t>dne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s</a:t>
            </a:r>
            <a:r>
              <a:rPr lang="cs-CZ" sz="1600" dirty="0"/>
              <a:t> vznikají nejčastěji v důsledku rozpadu (např. Československo) nebo odštěpením od určitého státu (např. Slovinsko a Chorvatsko)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Vznik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73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1. rozpadem,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2. spojením (sjednocením),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3. vznikem nového nezávislého státu</a:t>
            </a:r>
            <a:endParaRPr lang="cs-CZ" sz="1800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4. </a:t>
            </a:r>
            <a:r>
              <a:rPr lang="cs-CZ" sz="1800" b="1" dirty="0" err="1"/>
              <a:t>debellací</a:t>
            </a:r>
            <a:r>
              <a:rPr lang="cs-CZ" sz="1800" b="1" dirty="0"/>
              <a:t> - </a:t>
            </a:r>
            <a:r>
              <a:rPr lang="cs-CZ" sz="1800" dirty="0"/>
              <a:t>zánik státu v důsledku úplné vojenské porážky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Zánik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1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dvě základní teorie: 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Deklaratorní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se stává subjektem mezinárodního práva tehdy, kdy započne jeho faktickou existenci,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stát se stává členem mezinárodního společenství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facto svým vznikem. Uznání je pouze přijetím existující situace uznávajícími státy. Uznání má tedy potvrzující povahu, je pouze nezbytným důkazem skutečnosti existence nového státu.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Konstitutivní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akt uznání sám o sobě znamená vznik státu,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pravidlem mezinárodního práva, že žádný nový stát nemá právo ve vztahu k jiným státům na to, aby byl jimi uznán. Žádn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stát nemá tedy povinnost uznat nový stát. Nový stát nemůže před svým uznáním uplatňovat jakákoli práva, která má člen mezinárodního společenství, vůči jiným členům.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Praxe také vytvořila dva druhy uznání států, de facto a de iure: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iure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 v plném rozsahu trvalé, konečné a neodvolatelné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facto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nižší stupeň uznání a znamená prozatímní uznání vzhledem k prozatímní povaze postavení uznávaného státu nebo vlády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Uznání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Nabývání a pozbývání státního území se řídí pravidly mezinárodního práva o ochraně územní celistvosti státu, o zákazu útočné války a o právu národů na sebeurčení. Rozlišují se tyto způsoby nabytí: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prvotní: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prvotní okupace (akcese) či rozšíření státní suverenity nad zemský přírůstek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odvozené (derivativní): 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cese (postoupení) -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smlouvy s dosavadním suverénem, jeden stát převede část svého území na stát jiný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adjudikace (přisouzení) -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/>
              <a:t>stát nabyde dané území na základě rozhodnutí mezinárodního orgánu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vydržení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400" dirty="0"/>
              <a:t>dlouhotrvající faktický výkon suverénní moci na území, které podléhalo suverénní moci jiného státu nebo bylo předmětem sporu</a:t>
            </a:r>
          </a:p>
          <a:p>
            <a:r>
              <a:rPr lang="cs-CZ" sz="1400" dirty="0"/>
              <a:t>Dříve se za dovolený způsob nabytí považovala i </a:t>
            </a:r>
            <a:r>
              <a:rPr lang="cs-CZ" sz="1400" b="1" dirty="0"/>
              <a:t>anexe</a:t>
            </a:r>
            <a:r>
              <a:rPr lang="cs-CZ" sz="1400" dirty="0"/>
              <a:t>, tedy násilné a jednostranné připojení části území státu, který byl vojensky poražen. Dnes však již jde díky čl. 2 odst. 4 Charty OSN o nedovolený způsob.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Státní území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hranicí je pomyslná čára oddělující státní území jednoho státu od území jiného státu, případně od území, které nepodléhá suverénní moci žádného státu (např. volné moře).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Smluvní určení hranice se provádí zpravidla ve dvou etapách: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delimitace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určení jednotlivých bodů hranice a základních směru hraniční linie (užívá se k tomu topografických, etnografických a jiných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materiálů)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demarkace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podrobné určení hranice na základě předcházející delimitace, a to na místě samém, provádí ji smíšená komise, která byla zřízena smlouvou o delimitaci.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o pohraničním režimu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usnadňují obyvatelstvu na obou stranách hranice, trvale usedlému zpravidla do vzdálenosti 10 km, pohyb přes hraniční čáru bez obvyklých formalit.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Státní hranice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84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orgány státu pro mezinárodní styky: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hlava státu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vláda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ministr zahraniční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věcí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jiné vnitrostátní orgány pro mezinárodní styky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orgány státu pro mezinárodní styky: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diplomatické mise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zvláštní mise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stálé mise při mezinárodních organizacích, delegace v mezinárodní organizaci a na mezinárodní konferenci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vojenská jednotka, vojenská loď a vojenská letadla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konzulární úřad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Státní orgány pro mezinárodní styky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M.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Dixona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subjektem mezinárodního práva osoba nebo entita, která je schopna mít a vykonávat práva a povinnosti podle mezinárodního práva.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Oppenheims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mezinárodní osobou ten, kdo má právní osobnost v mezinárodním právu. Jedná se o subjekt mezinárodního práva, který sám požívá práva, povinnosti nebo má pravomoci/kompetence založené mezinárodním právem a v obecnosti má způsobilost jednat na mezinárodní úrovni.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Svrchované státy jsou plnými subjekty mezinárodního práva, mají práva a povinnost v plném rozsahu. Jiné osoby mají pouze dílčí subjektivitu v rozsahu stanovených práv a povinností, jedná se o mezinárodní organizace vládní povahy, povstalce, jednotlivce apod.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Ondřeje, Mrázka a Kunze je subjektem mezinárodního práva osoba, které mezinárodní právo přímo přiznává práva a povinnosti a které případně tato osoba může vykonávat a uplatňovat.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Subjekty mezinárodního práva veřejného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jako subjekt mezinárodního práva musí mít následující znaky: 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stálé obyvatelstvo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vymezené území (zemský povrch, zemské nitro a vzdušný prostor)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vládu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způsobilost vstupovat do vztahu s jinými státy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Kritéria státu jsou definována </a:t>
            </a:r>
            <a:r>
              <a:rPr lang="cs-CZ" sz="1800" b="1" dirty="0"/>
              <a:t>v Montevidejské konvenci o právech a povinnostech států, </a:t>
            </a:r>
            <a:r>
              <a:rPr lang="cs-CZ" sz="1800" dirty="0"/>
              <a:t>konvence byla podepsána v Montevideu (Uruguay) v roce 1933. </a:t>
            </a:r>
            <a:endParaRPr lang="en-US" sz="18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Subjekty mezinárodního práva veřejného – stát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suverenita (svrchovanost): nezávislost státní moci na jakékoli jiné moci.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Týká se oblasti vnitřní a mezinárodní.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Suverénní stát je omezen pouze suverenitou jiných států, obecným mezinárodním právem a svobodně převzatými mezinárodními závazky.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Suverenita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organizace, jsou to ty, jejichž členskou základnou výlučně vytvářejí státy, odtud také je pojem „mezistátní“ či „mezivládní“ organizace.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Odhadem existuje více než 300 takových organizací, uvádí se však </a:t>
            </a:r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daleko vyšší.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dokumentem mezinárodní organizace je vždy statut (zakládající smlouva, charta, ústava apod.) příslušné organizace.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zakládající smlouvě (statutu) také nemusí být vždy výslovně upravena otázka subjektivity mezinárodní organizace. Většinou je stanovena pomocí výčtu jednotlivých kompetencí, které státy v dané smlouvě organizaci svěřily.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Subjektivita mezinárodních organizací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jednotlivce je odlišné v porovnání s mezinárodněprávní subjektivitou mezinárodní organizace.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Soudobé mezinárodní právo veřejné považuje jednotlivce za subjekt mezinárodního práva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Obecně se uznává, že jednotlivci mohou být podle mezinárodního práva odpovědni za zločiny agrese, zločiny válečné, zločiny proti lidskosti nebo i jiné mezinárodní zločiny.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vyplývající pro jednotlivce přímo z mezinárodního práva mohou být mezinárodní smlouvy opravňující jednotlivce k přístupu k mezinárodním soudům na obranu jejich práv.</a:t>
            </a:r>
          </a:p>
          <a:p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nauky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přiznává jednotlivcům omezenou mezinárodněprávní subjektivitu.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Subjektivita jednotlivce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výbor Červeného kříže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dílčí mezinárodněprávní subjektivita, aniž kdy by měla územní prvek.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Svatý stolec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nadále je mu přiznávána mezinárodněprávní subjektivita, jakožto reprezentantovi a nejvyšší duchovní instanci římskokatolické církve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 maltézských rytířů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částečná mezinárodněprávní subjektivita, dnes má řád humanitárně charitativní charakter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Zvláštní jednotky s omezenou subjektivitou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1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Tchaj-wan –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mezinárodního práva není Tchaj-wan suverénním státem, lze ho považovat za subjekt mezinárodního práva v rámci existenc</a:t>
            </a:r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 Číny. ČLR dnes považuje Tchaj-wan za jednu ze svých provincií či oblast s politickou a administrativní autonomií.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Hongkong –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vysoký stupeň autonomie, má nezávislou justici, nezávislou finanční a celní politiku a omezenou způsobilost v oblasti mezinárodních vztahů. Za mezinárodní politiku a ozbrojené síly zodpovídá centrální vláda v Pekingu.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Macao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administrativní jednotkou ČLR od roku 1991. Do té doby byl portugalskou kolonií.</a:t>
            </a:r>
            <a:endParaRPr lang="cs-CZ" sz="1800" b="1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Právní postavení Tchaj-wanu, Hongkongu a Macaa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800" dirty="0"/>
              <a:t>Druhy států lze rozlišit například podle těchto kritérií: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b="1" dirty="0"/>
              <a:t>1. Podle rozsahu suverenity:</a:t>
            </a:r>
          </a:p>
          <a:p>
            <a:pPr>
              <a:defRPr/>
            </a:pPr>
            <a:r>
              <a:rPr lang="cs-CZ" sz="1800" dirty="0"/>
              <a:t>a) suverénní státy</a:t>
            </a:r>
          </a:p>
          <a:p>
            <a:pPr>
              <a:defRPr/>
            </a:pPr>
            <a:r>
              <a:rPr lang="cs-CZ" sz="1800" dirty="0"/>
              <a:t>b) závislé státy (území)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5858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4789</TotalTime>
  <Words>1546</Words>
  <Application>Microsoft Office PowerPoint</Application>
  <PresentationFormat>Předvádění na obrazovce (16:9)</PresentationFormat>
  <Paragraphs>158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Wingdings</vt:lpstr>
      <vt:lpstr>SLU</vt:lpstr>
      <vt:lpstr>Mezinárodní právo  Subjekty mezinárodního práva veřejného  </vt:lpstr>
      <vt:lpstr>Subjekty mezinárodního práva veřejného</vt:lpstr>
      <vt:lpstr>Subjekty mezinárodního práva veřejného – stát</vt:lpstr>
      <vt:lpstr>Suverenita státu</vt:lpstr>
      <vt:lpstr>Subjektivita mezinárodních organizací</vt:lpstr>
      <vt:lpstr>Subjektivita jednotlivce</vt:lpstr>
      <vt:lpstr>Zvláštní jednotky s omezenou subjektivitou</vt:lpstr>
      <vt:lpstr>Právní postavení Tchaj-wanu, Hongkongu a Macaa</vt:lpstr>
      <vt:lpstr>Druhy států</vt:lpstr>
      <vt:lpstr>Druhy států</vt:lpstr>
      <vt:lpstr>Druhy států</vt:lpstr>
      <vt:lpstr>Druhy států</vt:lpstr>
      <vt:lpstr>Vznik států (teorie)</vt:lpstr>
      <vt:lpstr>Vznik států</vt:lpstr>
      <vt:lpstr>Zánik států</vt:lpstr>
      <vt:lpstr>Uznání státu</vt:lpstr>
      <vt:lpstr>Státní území</vt:lpstr>
      <vt:lpstr>Státní hranice</vt:lpstr>
      <vt:lpstr>Státní orgány pro mezinárodní styky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158</cp:revision>
  <dcterms:created xsi:type="dcterms:W3CDTF">2016-07-06T15:42:34Z</dcterms:created>
  <dcterms:modified xsi:type="dcterms:W3CDTF">2024-03-06T22:11:37Z</dcterms:modified>
</cp:coreProperties>
</file>