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92" r:id="rId3"/>
    <p:sldId id="294" r:id="rId4"/>
    <p:sldId id="304" r:id="rId5"/>
    <p:sldId id="305" r:id="rId6"/>
    <p:sldId id="293" r:id="rId7"/>
    <p:sldId id="297" r:id="rId8"/>
    <p:sldId id="316" r:id="rId9"/>
    <p:sldId id="290" r:id="rId10"/>
    <p:sldId id="295" r:id="rId11"/>
    <p:sldId id="310" r:id="rId12"/>
    <p:sldId id="314" r:id="rId13"/>
    <p:sldId id="311" r:id="rId14"/>
    <p:sldId id="313" r:id="rId15"/>
    <p:sldId id="312" r:id="rId16"/>
    <p:sldId id="296" r:id="rId17"/>
    <p:sldId id="291" r:id="rId18"/>
    <p:sldId id="306" r:id="rId19"/>
    <p:sldId id="307" r:id="rId20"/>
    <p:sldId id="308" r:id="rId21"/>
    <p:sldId id="257" r:id="rId22"/>
    <p:sldId id="309" r:id="rId23"/>
    <p:sldId id="299" r:id="rId24"/>
    <p:sldId id="301" r:id="rId25"/>
    <p:sldId id="288" r:id="rId26"/>
    <p:sldId id="287"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292"/>
            <p14:sldId id="294"/>
            <p14:sldId id="304"/>
            <p14:sldId id="305"/>
            <p14:sldId id="293"/>
            <p14:sldId id="297"/>
            <p14:sldId id="316"/>
            <p14:sldId id="290"/>
            <p14:sldId id="295"/>
            <p14:sldId id="310"/>
            <p14:sldId id="314"/>
            <p14:sldId id="311"/>
            <p14:sldId id="313"/>
            <p14:sldId id="312"/>
            <p14:sldId id="296"/>
            <p14:sldId id="291"/>
            <p14:sldId id="306"/>
            <p14:sldId id="307"/>
            <p14:sldId id="308"/>
            <p14:sldId id="257"/>
            <p14:sldId id="309"/>
            <p14:sldId id="299"/>
            <p14:sldId id="301"/>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3" autoAdjust="0"/>
    <p:restoredTop sz="94660"/>
  </p:normalViewPr>
  <p:slideViewPr>
    <p:cSldViewPr>
      <p:cViewPr varScale="1">
        <p:scale>
          <a:sx n="107" d="100"/>
          <a:sy n="107" d="100"/>
        </p:scale>
        <p:origin x="1075"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13.03.2024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21113192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1560570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4190651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120578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2993415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1942216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1779145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2803460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5252724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623430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3633260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1086228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1603744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12058496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24</a:t>
            </a:fld>
            <a:endParaRPr lang="cs-CZ"/>
          </a:p>
        </p:txBody>
      </p:sp>
    </p:spTree>
    <p:extLst>
      <p:ext uri="{BB962C8B-B14F-4D97-AF65-F5344CB8AC3E}">
        <p14:creationId xmlns:p14="http://schemas.microsoft.com/office/powerpoint/2010/main" val="1339197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25</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26</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1879268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3529666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2202558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1056052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4116443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2686521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3919269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rPr>
              <a:t>Mezinárodněprávní postavení obyvatelstva, jednotlivců a ochrana lidských práv. Právo mezinárodních organizací.</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579862"/>
            <a:ext cx="3888432" cy="100811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528392"/>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Lidská práva jsou přirozená, nezadatelná a věcná každému jednotlivci. Lidská práva jsou upravena ve vnitrostátním právu i v právu mezinárodním.</a:t>
            </a:r>
          </a:p>
          <a:p>
            <a:r>
              <a:rPr lang="cs-CZ" altLang="cs-CZ" sz="1400" b="1" u="sng" dirty="0">
                <a:solidFill>
                  <a:srgbClr val="307871"/>
                </a:solidFill>
                <a:latin typeface="Times New Roman" panose="02020603050405020304" pitchFamily="18" charset="0"/>
                <a:cs typeface="Times New Roman" panose="02020603050405020304" pitchFamily="18" charset="0"/>
              </a:rPr>
              <a:t>K důležitým dokumentům upravující základní lidská práva patří:</a:t>
            </a:r>
          </a:p>
          <a:p>
            <a:r>
              <a:rPr lang="cs-CZ" altLang="cs-CZ" sz="1400" b="1" dirty="0">
                <a:solidFill>
                  <a:srgbClr val="307871"/>
                </a:solidFill>
                <a:latin typeface="Times New Roman" panose="02020603050405020304" pitchFamily="18" charset="0"/>
                <a:cs typeface="Times New Roman" panose="02020603050405020304" pitchFamily="18" charset="0"/>
              </a:rPr>
              <a:t>Všeobecná deklarace lidských práv </a:t>
            </a:r>
          </a:p>
          <a:p>
            <a:r>
              <a:rPr lang="cs-CZ" altLang="cs-CZ" sz="1400" b="1" dirty="0">
                <a:solidFill>
                  <a:srgbClr val="307871"/>
                </a:solidFill>
                <a:latin typeface="Times New Roman" panose="02020603050405020304" pitchFamily="18" charset="0"/>
                <a:cs typeface="Times New Roman" panose="02020603050405020304" pitchFamily="18" charset="0"/>
              </a:rPr>
              <a:t>Mezinárodní pakty o lidských právech </a:t>
            </a:r>
          </a:p>
          <a:p>
            <a:r>
              <a:rPr lang="cs-CZ" altLang="cs-CZ" sz="1400" b="1" dirty="0">
                <a:solidFill>
                  <a:srgbClr val="307871"/>
                </a:solidFill>
                <a:latin typeface="Times New Roman" panose="02020603050405020304" pitchFamily="18" charset="0"/>
                <a:cs typeface="Times New Roman" panose="02020603050405020304" pitchFamily="18" charset="0"/>
              </a:rPr>
              <a:t>Úmluva o ochraně lidských práv a základních svobod </a:t>
            </a:r>
          </a:p>
          <a:p>
            <a:r>
              <a:rPr lang="cs-CZ" altLang="cs-CZ" sz="1400" b="1" dirty="0">
                <a:solidFill>
                  <a:srgbClr val="307871"/>
                </a:solidFill>
                <a:latin typeface="Times New Roman" panose="02020603050405020304" pitchFamily="18" charset="0"/>
                <a:cs typeface="Times New Roman" panose="02020603050405020304" pitchFamily="18" charset="0"/>
              </a:rPr>
              <a:t>Evropská sociální charta</a:t>
            </a:r>
          </a:p>
          <a:p>
            <a:r>
              <a:rPr lang="cs-CZ" altLang="cs-CZ" sz="1400" b="1" dirty="0">
                <a:solidFill>
                  <a:srgbClr val="307871"/>
                </a:solidFill>
                <a:latin typeface="Times New Roman" panose="02020603050405020304" pitchFamily="18" charset="0"/>
                <a:cs typeface="Times New Roman" panose="02020603050405020304" pitchFamily="18" charset="0"/>
              </a:rPr>
              <a:t>Charta základních práv EU</a:t>
            </a:r>
          </a:p>
          <a:p>
            <a:r>
              <a:rPr lang="cs-CZ" altLang="cs-CZ" sz="1400" b="1" dirty="0">
                <a:solidFill>
                  <a:srgbClr val="307871"/>
                </a:solidFill>
                <a:latin typeface="Times New Roman" panose="02020603050405020304" pitchFamily="18" charset="0"/>
                <a:cs typeface="Times New Roman" panose="02020603050405020304" pitchFamily="18" charset="0"/>
              </a:rPr>
              <a:t>Americká úmluva o lidských právech</a:t>
            </a:r>
          </a:p>
          <a:p>
            <a:r>
              <a:rPr lang="cs-CZ" altLang="cs-CZ" sz="1400" b="1" dirty="0">
                <a:solidFill>
                  <a:srgbClr val="307871"/>
                </a:solidFill>
                <a:latin typeface="Times New Roman" panose="02020603050405020304" pitchFamily="18" charset="0"/>
                <a:cs typeface="Times New Roman" panose="02020603050405020304" pitchFamily="18" charset="0"/>
              </a:rPr>
              <a:t>Africká charta práv člověka a národů</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ochrana lidských práv</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24369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Byla schválená Valným shromážděním OSN 10.12.1948</a:t>
            </a:r>
          </a:p>
          <a:p>
            <a:r>
              <a:rPr lang="cs-CZ" altLang="cs-CZ" sz="1800" dirty="0">
                <a:solidFill>
                  <a:srgbClr val="307871"/>
                </a:solidFill>
                <a:latin typeface="Times New Roman" panose="02020603050405020304" pitchFamily="18" charset="0"/>
                <a:cs typeface="Times New Roman" panose="02020603050405020304" pitchFamily="18" charset="0"/>
              </a:rPr>
              <a:t>Kodifikovala základní lidská práva, zejména politická a občanská, ale i práva sociální</a:t>
            </a:r>
          </a:p>
          <a:p>
            <a:r>
              <a:rPr lang="cs-CZ" altLang="cs-CZ" sz="1800" dirty="0">
                <a:solidFill>
                  <a:srgbClr val="307871"/>
                </a:solidFill>
                <a:latin typeface="Times New Roman" panose="02020603050405020304" pitchFamily="18" charset="0"/>
                <a:cs typeface="Times New Roman" panose="02020603050405020304" pitchFamily="18" charset="0"/>
              </a:rPr>
              <a:t>Do značné míry představovala psanou formu platného obecného obyčejového mezinárodního práva</a:t>
            </a:r>
          </a:p>
          <a:p>
            <a:r>
              <a:rPr lang="cs-CZ" altLang="cs-CZ" sz="1800" dirty="0">
                <a:solidFill>
                  <a:srgbClr val="307871"/>
                </a:solidFill>
                <a:latin typeface="Times New Roman" panose="02020603050405020304" pitchFamily="18" charset="0"/>
                <a:cs typeface="Times New Roman" panose="02020603050405020304" pitchFamily="18" charset="0"/>
              </a:rPr>
              <a:t>Z formálního hlediska Deklarace není závazná, má pouze doporučující povahu</a:t>
            </a:r>
          </a:p>
          <a:p>
            <a:r>
              <a:rPr lang="cs-CZ" altLang="cs-CZ" sz="1800" dirty="0">
                <a:solidFill>
                  <a:srgbClr val="307871"/>
                </a:solidFill>
                <a:latin typeface="Times New Roman" panose="02020603050405020304" pitchFamily="18" charset="0"/>
                <a:cs typeface="Times New Roman" panose="02020603050405020304" pitchFamily="18" charset="0"/>
              </a:rPr>
              <a:t>Stala se základem pro mezinárodní smlouvy </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Všeobecná deklarace lidských práv</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54899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240360"/>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Jsou z roku 1966</a:t>
            </a:r>
          </a:p>
          <a:p>
            <a:r>
              <a:rPr lang="cs-CZ" altLang="cs-CZ" sz="1400" dirty="0">
                <a:solidFill>
                  <a:srgbClr val="307871"/>
                </a:solidFill>
                <a:latin typeface="Times New Roman" panose="02020603050405020304" pitchFamily="18" charset="0"/>
                <a:cs typeface="Times New Roman" panose="02020603050405020304" pitchFamily="18" charset="0"/>
              </a:rPr>
              <a:t>Dělí se na: </a:t>
            </a:r>
          </a:p>
          <a:p>
            <a:r>
              <a:rPr lang="cs-CZ" altLang="cs-CZ" sz="1400" b="1" dirty="0">
                <a:solidFill>
                  <a:srgbClr val="307871"/>
                </a:solidFill>
                <a:latin typeface="Times New Roman" panose="02020603050405020304" pitchFamily="18" charset="0"/>
                <a:cs typeface="Times New Roman" panose="02020603050405020304" pitchFamily="18" charset="0"/>
              </a:rPr>
              <a:t>1) Mezinárodní pakt o občanských a politických právech </a:t>
            </a:r>
            <a:r>
              <a:rPr lang="cs-CZ" altLang="cs-CZ" sz="1400" dirty="0">
                <a:solidFill>
                  <a:srgbClr val="307871"/>
                </a:solidFill>
                <a:latin typeface="Times New Roman" panose="02020603050405020304" pitchFamily="18" charset="0"/>
                <a:cs typeface="Times New Roman" panose="02020603050405020304" pitchFamily="18" charset="0"/>
              </a:rPr>
              <a:t>(obsahuje taková práva, jako je právo na život, zákaz mučení, krutého, nelidského nebo ponižujícího zacházení, zákaz otroctví, nevolnictví, právo na svobodu a osobní bezpečnost, právo svobody pohybu a pobytu, rovnost všech osob před soudy, zákaz svévolného zasahování do soukromého života, rodiny, domova, korespondence</a:t>
            </a:r>
            <a:r>
              <a:rPr lang="cs-CZ" altLang="cs-CZ" sz="1400" b="1" dirty="0">
                <a:solidFill>
                  <a:srgbClr val="307871"/>
                </a:solidFill>
                <a:latin typeface="Times New Roman" panose="02020603050405020304" pitchFamily="18" charset="0"/>
                <a:cs typeface="Times New Roman" panose="02020603050405020304" pitchFamily="18" charset="0"/>
              </a:rPr>
              <a:t> </a:t>
            </a:r>
            <a:r>
              <a:rPr lang="cs-CZ" altLang="cs-CZ" sz="1400" dirty="0">
                <a:solidFill>
                  <a:srgbClr val="307871"/>
                </a:solidFill>
                <a:latin typeface="Times New Roman" panose="02020603050405020304" pitchFamily="18" charset="0"/>
                <a:cs typeface="Times New Roman" panose="02020603050405020304" pitchFamily="18" charset="0"/>
              </a:rPr>
              <a:t>aj.)</a:t>
            </a:r>
          </a:p>
          <a:p>
            <a:r>
              <a:rPr lang="cs-CZ" altLang="cs-CZ" sz="1400" b="1" dirty="0">
                <a:solidFill>
                  <a:srgbClr val="307871"/>
                </a:solidFill>
                <a:latin typeface="Times New Roman" panose="02020603050405020304" pitchFamily="18" charset="0"/>
                <a:cs typeface="Times New Roman" panose="02020603050405020304" pitchFamily="18" charset="0"/>
              </a:rPr>
              <a:t>2) Mezinárodní pakt o hospodářských, sociálních a kulturních právech </a:t>
            </a:r>
            <a:r>
              <a:rPr lang="cs-CZ" altLang="cs-CZ" sz="1400" dirty="0">
                <a:solidFill>
                  <a:srgbClr val="307871"/>
                </a:solidFill>
                <a:latin typeface="Times New Roman" panose="02020603050405020304" pitchFamily="18" charset="0"/>
                <a:cs typeface="Times New Roman" panose="02020603050405020304" pitchFamily="18" charset="0"/>
              </a:rPr>
              <a:t>(obsahuje taková práva, jako je právo na práci, právo každého člověka na spravedlivé a uspokojivé pracovní podmínky, právo každého zakládat odborové organizace, právo každého na sociální zabezpečení, poskytnutí nejširší možné ochrany a pomoci rodině, právo každého jednotlivce na přiměřenou životní úroveň pro něj a jeho rodinu, právo na vzdělání, právo každého účastnit se kulturního života aj.) </a:t>
            </a:r>
            <a:endParaRPr lang="cs-CZ" altLang="cs-CZ" sz="1400" b="1" dirty="0">
              <a:solidFill>
                <a:srgbClr val="307871"/>
              </a:solidFill>
              <a:latin typeface="Times New Roman" panose="02020603050405020304" pitchFamily="18" charset="0"/>
              <a:cs typeface="Times New Roman" panose="02020603050405020304" pitchFamily="18" charset="0"/>
            </a:endParaRPr>
          </a:p>
          <a:p>
            <a:pPr>
              <a:lnSpc>
                <a:spcPct val="90000"/>
              </a:lnSpc>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Mezinárodní pakty o lidských právech</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51547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3096344"/>
          </a:xfrm>
          <a:prstGeom prst="rect">
            <a:avLst/>
          </a:prstGeom>
        </p:spPr>
        <p:txBody>
          <a:bodyPr>
            <a:noAutofit/>
          </a:bodyPr>
          <a:lstStyle/>
          <a:p>
            <a:r>
              <a:rPr lang="cs-CZ" sz="1800" dirty="0"/>
              <a:t>je nejdůležitější lidskoprávní úmluvou sjednanou v rámci Rady Evropy a základem regionální mezinárodněprávní ochrany lidských práv v Evropě</a:t>
            </a:r>
          </a:p>
          <a:p>
            <a:r>
              <a:rPr lang="pl-PL" sz="1800" dirty="0"/>
              <a:t>Byla podepsána v Římě dne 4. listopadu 1950. </a:t>
            </a:r>
          </a:p>
          <a:p>
            <a:r>
              <a:rPr lang="cs-CZ" sz="1800" b="1" dirty="0"/>
              <a:t>Evropský soud pro lidská práva</a:t>
            </a:r>
            <a:r>
              <a:rPr lang="cs-CZ" sz="1800" dirty="0"/>
              <a:t> je mezinárodní soud se sídlem ve Štrasburku, který byl zřízen roku 1959 k projednávání porušení Úmluvy o ochraně lidských práv a základních svobod.</a:t>
            </a:r>
          </a:p>
          <a:p>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sz="2200" b="1" dirty="0"/>
              <a:t>Evropská úmluva </a:t>
            </a:r>
            <a:r>
              <a:rPr lang="cs-CZ" altLang="cs-CZ" sz="2200" b="1" dirty="0">
                <a:solidFill>
                  <a:srgbClr val="307871"/>
                </a:solidFill>
                <a:latin typeface="Times New Roman" panose="02020603050405020304" pitchFamily="18" charset="0"/>
                <a:cs typeface="Times New Roman" panose="02020603050405020304" pitchFamily="18" charset="0"/>
              </a:rPr>
              <a:t>o ochraně lidských práv a základních svobod</a:t>
            </a:r>
            <a:r>
              <a:rPr lang="cs-CZ" sz="2200" b="1" dirty="0"/>
              <a: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1211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240360"/>
          </a:xfrm>
          <a:prstGeom prst="rect">
            <a:avLst/>
          </a:prstGeom>
        </p:spPr>
        <p:txBody>
          <a:bodyPr>
            <a:noAutofit/>
          </a:bodyPr>
          <a:lstStyle/>
          <a:p>
            <a:pPr>
              <a:lnSpc>
                <a:spcPct val="90000"/>
              </a:lnSpc>
              <a:defRPr/>
            </a:pPr>
            <a:r>
              <a:rPr lang="cs-CZ" sz="1800" dirty="0"/>
              <a:t>je mezinárodní smlouva o sociálních a hospodářských právech ratifikovaná členskými státy Rady Evropy. </a:t>
            </a:r>
          </a:p>
          <a:p>
            <a:pPr>
              <a:lnSpc>
                <a:spcPct val="90000"/>
              </a:lnSpc>
              <a:defRPr/>
            </a:pPr>
            <a:r>
              <a:rPr lang="cs-CZ" sz="1800" dirty="0"/>
              <a:t>Spolu s Evropskou úmluvou o ochraně lidských práv a základních svobod je jedním ze dvou základních pilířů smluvního systému ochrany lidských práv v členských zemích Rady Evropy a měla velký význam pro rozvoj sociální politiky na evropské úrovni.</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Evropská sociální charta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38468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240360"/>
          </a:xfrm>
          <a:prstGeom prst="rect">
            <a:avLst/>
          </a:prstGeom>
        </p:spPr>
        <p:txBody>
          <a:bodyPr>
            <a:noAutofit/>
          </a:bodyPr>
          <a:lstStyle/>
          <a:p>
            <a:pPr>
              <a:lnSpc>
                <a:spcPct val="90000"/>
              </a:lnSpc>
              <a:defRPr/>
            </a:pPr>
            <a:r>
              <a:rPr lang="cs-CZ" sz="1800" dirty="0"/>
              <a:t>byla přijata v Nice v prosinci 2000</a:t>
            </a:r>
          </a:p>
          <a:p>
            <a:pPr>
              <a:lnSpc>
                <a:spcPct val="90000"/>
              </a:lnSpc>
              <a:defRPr/>
            </a:pPr>
            <a:r>
              <a:rPr lang="cs-CZ" sz="1800" dirty="0"/>
              <a:t>bylo třeba upravit práva občanů členských států přímo k EU, tedy na unijní úrovni</a:t>
            </a:r>
          </a:p>
          <a:p>
            <a:pPr>
              <a:defRPr/>
            </a:pPr>
            <a:r>
              <a:rPr lang="cs-CZ" sz="1800" dirty="0"/>
              <a:t>v rámci textu Lisabonské smlouvy je uveden odkaz na Listinu základních práv EU</a:t>
            </a:r>
          </a:p>
          <a:p>
            <a:pPr>
              <a:defRPr/>
            </a:pPr>
            <a:r>
              <a:rPr lang="cs-CZ" sz="1800" dirty="0"/>
              <a:t>nebude součástí textu Lisabonské smlouvy, ale bude závazná na základě odkazu.</a:t>
            </a:r>
          </a:p>
          <a:p>
            <a:pPr>
              <a:lnSpc>
                <a:spcPct val="90000"/>
              </a:lnSpc>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Charta základních práv EU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48826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Mezinárodní organizace je organizace s mezinárodním členstvím, nejčastěji států.</a:t>
            </a:r>
          </a:p>
          <a:p>
            <a:r>
              <a:rPr lang="cs-CZ" altLang="cs-CZ" sz="1400" dirty="0">
                <a:solidFill>
                  <a:srgbClr val="307871"/>
                </a:solidFill>
                <a:latin typeface="Times New Roman" panose="02020603050405020304" pitchFamily="18" charset="0"/>
                <a:cs typeface="Times New Roman" panose="02020603050405020304" pitchFamily="18" charset="0"/>
              </a:rPr>
              <a:t>Mezinárodní organizace je možno dělit na:</a:t>
            </a:r>
          </a:p>
          <a:p>
            <a:r>
              <a:rPr lang="cs-CZ" altLang="cs-CZ" sz="1400" dirty="0">
                <a:solidFill>
                  <a:srgbClr val="307871"/>
                </a:solidFill>
                <a:latin typeface="Times New Roman" panose="02020603050405020304" pitchFamily="18" charset="0"/>
                <a:cs typeface="Times New Roman" panose="02020603050405020304" pitchFamily="18" charset="0"/>
              </a:rPr>
              <a:t>1) </a:t>
            </a:r>
            <a:r>
              <a:rPr lang="cs-CZ" altLang="cs-CZ" sz="1400" b="1" dirty="0">
                <a:solidFill>
                  <a:srgbClr val="307871"/>
                </a:solidFill>
                <a:latin typeface="Times New Roman" panose="02020603050405020304" pitchFamily="18" charset="0"/>
                <a:cs typeface="Times New Roman" panose="02020603050405020304" pitchFamily="18" charset="0"/>
              </a:rPr>
              <a:t>Univerzální a regionální</a:t>
            </a:r>
          </a:p>
          <a:p>
            <a:r>
              <a:rPr lang="cs-CZ" altLang="cs-CZ" sz="1400" dirty="0">
                <a:solidFill>
                  <a:srgbClr val="307871"/>
                </a:solidFill>
                <a:latin typeface="Times New Roman" panose="02020603050405020304" pitchFamily="18" charset="0"/>
                <a:cs typeface="Times New Roman" panose="02020603050405020304" pitchFamily="18" charset="0"/>
              </a:rPr>
              <a:t>2) </a:t>
            </a:r>
            <a:r>
              <a:rPr lang="cs-CZ" altLang="cs-CZ" sz="1400" b="1" dirty="0">
                <a:solidFill>
                  <a:srgbClr val="307871"/>
                </a:solidFill>
                <a:latin typeface="Times New Roman" panose="02020603050405020304" pitchFamily="18" charset="0"/>
                <a:cs typeface="Times New Roman" panose="02020603050405020304" pitchFamily="18" charset="0"/>
              </a:rPr>
              <a:t>Kooperační </a:t>
            </a:r>
            <a:r>
              <a:rPr lang="cs-CZ" altLang="cs-CZ" sz="1400" dirty="0">
                <a:solidFill>
                  <a:srgbClr val="307871"/>
                </a:solidFill>
                <a:latin typeface="Times New Roman" panose="02020603050405020304" pitchFamily="18" charset="0"/>
                <a:cs typeface="Times New Roman" panose="02020603050405020304" pitchFamily="18" charset="0"/>
              </a:rPr>
              <a:t>(jsou založeny na spolupráci mezi státy, např. OSN a také mezinárodní odborné organizace přidružené k OSN, např. UNESCO, WHO) a </a:t>
            </a:r>
            <a:r>
              <a:rPr lang="cs-CZ" altLang="cs-CZ" sz="1400" b="1" dirty="0">
                <a:solidFill>
                  <a:srgbClr val="307871"/>
                </a:solidFill>
                <a:latin typeface="Times New Roman" panose="02020603050405020304" pitchFamily="18" charset="0"/>
                <a:cs typeface="Times New Roman" panose="02020603050405020304" pitchFamily="18" charset="0"/>
              </a:rPr>
              <a:t>integrační </a:t>
            </a:r>
            <a:r>
              <a:rPr lang="cs-CZ" altLang="cs-CZ" sz="1400" dirty="0">
                <a:solidFill>
                  <a:srgbClr val="307871"/>
                </a:solidFill>
                <a:latin typeface="Times New Roman" panose="02020603050405020304" pitchFamily="18" charset="0"/>
                <a:cs typeface="Times New Roman" panose="02020603050405020304" pitchFamily="18" charset="0"/>
              </a:rPr>
              <a:t>(vykazují výrazné rysy nadstátnosti, např. EU)</a:t>
            </a:r>
            <a:endParaRPr lang="cs-CZ" altLang="cs-CZ" sz="1400" b="1" dirty="0">
              <a:solidFill>
                <a:srgbClr val="307871"/>
              </a:solidFill>
              <a:latin typeface="Times New Roman" panose="02020603050405020304" pitchFamily="18" charset="0"/>
              <a:cs typeface="Times New Roman" panose="02020603050405020304" pitchFamily="18" charset="0"/>
            </a:endParaRPr>
          </a:p>
          <a:p>
            <a:r>
              <a:rPr lang="cs-CZ" altLang="cs-CZ" sz="1400" dirty="0">
                <a:solidFill>
                  <a:srgbClr val="307871"/>
                </a:solidFill>
                <a:latin typeface="Times New Roman" panose="02020603050405020304" pitchFamily="18" charset="0"/>
                <a:cs typeface="Times New Roman" panose="02020603050405020304" pitchFamily="18" charset="0"/>
              </a:rPr>
              <a:t>3) </a:t>
            </a:r>
            <a:r>
              <a:rPr lang="cs-CZ" altLang="cs-CZ" sz="1400" b="1" dirty="0">
                <a:solidFill>
                  <a:srgbClr val="307871"/>
                </a:solidFill>
                <a:latin typeface="Times New Roman" panose="02020603050405020304" pitchFamily="18" charset="0"/>
                <a:cs typeface="Times New Roman" panose="02020603050405020304" pitchFamily="18" charset="0"/>
              </a:rPr>
              <a:t>Organizace působící v oblasti mezinárodní bezpečnosti </a:t>
            </a:r>
            <a:r>
              <a:rPr lang="cs-CZ" altLang="cs-CZ" sz="1400" dirty="0">
                <a:solidFill>
                  <a:srgbClr val="307871"/>
                </a:solidFill>
                <a:latin typeface="Times New Roman" panose="02020603050405020304" pitchFamily="18" charset="0"/>
                <a:cs typeface="Times New Roman" panose="02020603050405020304" pitchFamily="18" charset="0"/>
              </a:rPr>
              <a:t>(Organizace spojených národů (OSN), Mezinárodní agentura pro atomovou energii (MAAE), Africká unie (AU), Organizace amerických států (OAS), Liga arabských států (LAS), Organizace pro bezpečnost a spolupráci v Evropě (OBSE), Organizace severoatlantické smlouvy (NATO))</a:t>
            </a:r>
            <a:endParaRPr lang="cs-CZ" altLang="cs-CZ" sz="1400" b="1" dirty="0">
              <a:solidFill>
                <a:srgbClr val="307871"/>
              </a:solidFill>
              <a:latin typeface="Times New Roman" panose="02020603050405020304" pitchFamily="18" charset="0"/>
              <a:cs typeface="Times New Roman" panose="02020603050405020304" pitchFamily="18" charset="0"/>
            </a:endParaRPr>
          </a:p>
          <a:p>
            <a:r>
              <a:rPr lang="cs-CZ" altLang="cs-CZ" sz="1400" dirty="0">
                <a:solidFill>
                  <a:srgbClr val="307871"/>
                </a:solidFill>
                <a:latin typeface="Times New Roman" panose="02020603050405020304" pitchFamily="18" charset="0"/>
                <a:cs typeface="Times New Roman" panose="02020603050405020304" pitchFamily="18" charset="0"/>
              </a:rPr>
              <a:t>4) </a:t>
            </a:r>
            <a:r>
              <a:rPr lang="cs-CZ" altLang="cs-CZ" sz="1400" b="1" dirty="0">
                <a:solidFill>
                  <a:srgbClr val="307871"/>
                </a:solidFill>
                <a:latin typeface="Times New Roman" panose="02020603050405020304" pitchFamily="18" charset="0"/>
                <a:cs typeface="Times New Roman" panose="02020603050405020304" pitchFamily="18" charset="0"/>
              </a:rPr>
              <a:t>Organizace ekonomické a finanční </a:t>
            </a:r>
            <a:r>
              <a:rPr lang="cs-CZ" altLang="cs-CZ" sz="1400" dirty="0">
                <a:solidFill>
                  <a:srgbClr val="307871"/>
                </a:solidFill>
                <a:latin typeface="Times New Roman" panose="02020603050405020304" pitchFamily="18" charset="0"/>
                <a:cs typeface="Times New Roman" panose="02020603050405020304" pitchFamily="18" charset="0"/>
              </a:rPr>
              <a:t>(Mezinárodní měnový fond, Mezinárodní banka pro obnovu a rozvoj, Světová obchodní organizace (WTO))</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organizace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3501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12368"/>
          </a:xfrm>
          <a:prstGeom prst="rect">
            <a:avLst/>
          </a:prstGeom>
        </p:spPr>
        <p:txBody>
          <a:bodyPr>
            <a:noAutofit/>
          </a:bodyPr>
          <a:lstStyle/>
          <a:p>
            <a:r>
              <a:rPr lang="cs-CZ" sz="1800" dirty="0"/>
              <a:t>Organizace působící na celosvětové úrovni jsou označovány jako organizace univerzální.</a:t>
            </a:r>
          </a:p>
          <a:p>
            <a:r>
              <a:rPr lang="cs-CZ" sz="1800" b="1" dirty="0"/>
              <a:t>Organizace spojených národů (OSN)</a:t>
            </a:r>
          </a:p>
          <a:p>
            <a:r>
              <a:rPr lang="cs-CZ" sz="1800" b="1" dirty="0"/>
              <a:t>Mezinárodní odborné organizace přidružené k OSN</a:t>
            </a:r>
          </a:p>
          <a:p>
            <a:r>
              <a:rPr lang="cs-CZ" sz="1800" b="1" dirty="0"/>
              <a:t>Světová obchodní organizace (WTO)</a:t>
            </a:r>
          </a:p>
          <a:p>
            <a:endParaRPr lang="cs-CZ" sz="1400" b="1" dirty="0"/>
          </a:p>
          <a:p>
            <a:endParaRPr lang="cs-CZ" sz="1400" b="1" dirty="0"/>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Univerzální mezinárodní organizace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87213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240360"/>
          </a:xfrm>
          <a:prstGeom prst="rect">
            <a:avLst/>
          </a:prstGeom>
        </p:spPr>
        <p:txBody>
          <a:bodyPr>
            <a:noAutofit/>
          </a:bodyPr>
          <a:lstStyle/>
          <a:p>
            <a:pPr>
              <a:defRPr/>
            </a:pPr>
            <a:r>
              <a:rPr lang="cs-CZ" sz="1400" b="1" dirty="0"/>
              <a:t>Vznikla v roce 1945.</a:t>
            </a:r>
          </a:p>
          <a:p>
            <a:pPr>
              <a:defRPr/>
            </a:pPr>
            <a:r>
              <a:rPr lang="cs-CZ" sz="1400" b="1" dirty="0"/>
              <a:t>Cíle OSN dle čl. 1 Charty OSN jsou:</a:t>
            </a:r>
          </a:p>
          <a:p>
            <a:pPr>
              <a:defRPr/>
            </a:pPr>
            <a:r>
              <a:rPr lang="cs-CZ" sz="1400" dirty="0"/>
              <a:t>Udržovat mezinárodní mír a bezpečnosti</a:t>
            </a:r>
          </a:p>
          <a:p>
            <a:pPr>
              <a:defRPr/>
            </a:pPr>
            <a:r>
              <a:rPr lang="cs-CZ" sz="1400" dirty="0"/>
              <a:t>Rozvíjet mezi národy přátelské vztahy</a:t>
            </a:r>
          </a:p>
          <a:p>
            <a:pPr>
              <a:defRPr/>
            </a:pPr>
            <a:r>
              <a:rPr lang="cs-CZ" sz="1400" dirty="0">
                <a:solidFill>
                  <a:schemeClr val="tx1">
                    <a:lumMod val="75000"/>
                  </a:schemeClr>
                </a:solidFill>
              </a:rPr>
              <a:t>Uskutečňovat mezinárodní součinnosti řešením mezinárodních problémů</a:t>
            </a:r>
          </a:p>
          <a:p>
            <a:pPr>
              <a:defRPr/>
            </a:pPr>
            <a:r>
              <a:rPr lang="cs-CZ" sz="1400" dirty="0">
                <a:solidFill>
                  <a:schemeClr val="tx1">
                    <a:lumMod val="75000"/>
                  </a:schemeClr>
                </a:solidFill>
              </a:rPr>
              <a:t>Být střediskem, které by uvádělo v soulad úsilí národů o dosažení těchto společných cílů. </a:t>
            </a:r>
          </a:p>
          <a:p>
            <a:pPr>
              <a:defRPr/>
            </a:pPr>
            <a:r>
              <a:rPr lang="cs-CZ" sz="1400" b="1" dirty="0">
                <a:solidFill>
                  <a:schemeClr val="tx1">
                    <a:lumMod val="75000"/>
                  </a:schemeClr>
                </a:solidFill>
              </a:rPr>
              <a:t>Podle čl. 7 Charty OSN se jako hlavní orgány OSN zřizují: </a:t>
            </a:r>
          </a:p>
          <a:p>
            <a:pPr>
              <a:defRPr/>
            </a:pPr>
            <a:r>
              <a:rPr lang="cs-CZ" sz="1400" dirty="0">
                <a:solidFill>
                  <a:schemeClr val="tx1">
                    <a:lumMod val="75000"/>
                  </a:schemeClr>
                </a:solidFill>
              </a:rPr>
              <a:t>Valné shromáždění</a:t>
            </a:r>
          </a:p>
          <a:p>
            <a:pPr>
              <a:defRPr/>
            </a:pPr>
            <a:r>
              <a:rPr lang="cs-CZ" sz="1400" dirty="0">
                <a:solidFill>
                  <a:schemeClr val="tx1">
                    <a:lumMod val="75000"/>
                  </a:schemeClr>
                </a:solidFill>
              </a:rPr>
              <a:t>Rada bezpečnosti</a:t>
            </a:r>
          </a:p>
          <a:p>
            <a:pPr>
              <a:defRPr/>
            </a:pPr>
            <a:r>
              <a:rPr lang="cs-CZ" sz="1400" dirty="0">
                <a:solidFill>
                  <a:schemeClr val="tx1">
                    <a:lumMod val="75000"/>
                  </a:schemeClr>
                </a:solidFill>
              </a:rPr>
              <a:t>Hospodářská a sociální rada</a:t>
            </a:r>
          </a:p>
          <a:p>
            <a:pPr>
              <a:defRPr/>
            </a:pPr>
            <a:r>
              <a:rPr lang="cs-CZ" sz="1400" dirty="0">
                <a:solidFill>
                  <a:schemeClr val="tx1">
                    <a:lumMod val="75000"/>
                  </a:schemeClr>
                </a:solidFill>
              </a:rPr>
              <a:t>Poručenská rada</a:t>
            </a:r>
          </a:p>
          <a:p>
            <a:pPr>
              <a:defRPr/>
            </a:pPr>
            <a:r>
              <a:rPr lang="cs-CZ" sz="1400" dirty="0">
                <a:solidFill>
                  <a:schemeClr val="tx1">
                    <a:lumMod val="75000"/>
                  </a:schemeClr>
                </a:solidFill>
              </a:rPr>
              <a:t>Mezinárodní soudní dvůr a sekretariát</a:t>
            </a:r>
          </a:p>
          <a:p>
            <a:pPr>
              <a:defRPr/>
            </a:pPr>
            <a:r>
              <a:rPr lang="cs-CZ" sz="1400" dirty="0">
                <a:solidFill>
                  <a:schemeClr val="tx1">
                    <a:lumMod val="75000"/>
                  </a:schemeClr>
                </a:solidFill>
              </a:rPr>
              <a:t>Dále mohou být zřízeny pomocné orgány, které by se ukázaly potřebnými</a:t>
            </a:r>
          </a:p>
          <a:p>
            <a:pPr>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chemeClr val="tx1">
                  <a:lumMod val="75000"/>
                </a:schemeClr>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Organizace spojených národů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42622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pPr marL="0" lvl="1" indent="0">
              <a:buClr>
                <a:schemeClr val="hlink"/>
              </a:buClr>
              <a:buNone/>
              <a:defRPr/>
            </a:pPr>
            <a:r>
              <a:rPr lang="cs-CZ" altLang="cs-CZ" sz="1400" dirty="0">
                <a:solidFill>
                  <a:srgbClr val="307871"/>
                </a:solidFill>
                <a:latin typeface="Times New Roman" panose="02020603050405020304" pitchFamily="18" charset="0"/>
                <a:cs typeface="Times New Roman" panose="02020603050405020304" pitchFamily="18" charset="0"/>
              </a:rPr>
              <a:t>Podle čl. 57 Charty OSN se jedná o různé odborné organizace, které byly zřízeny mezivládními dohodami a mají na základě svých ústav (statutů) rozsáhlé úkoly v oboru hospodářském, kulturním, sociálním, výchovném, zdravotnickém a v oborech příbuzných.</a:t>
            </a:r>
          </a:p>
          <a:p>
            <a:pPr marL="0" lvl="1" indent="0">
              <a:buClr>
                <a:schemeClr val="hlink"/>
              </a:buClr>
              <a:buNone/>
              <a:defRPr/>
            </a:pPr>
            <a:r>
              <a:rPr lang="cs-CZ" altLang="cs-CZ" sz="1400" dirty="0">
                <a:solidFill>
                  <a:srgbClr val="307871"/>
                </a:solidFill>
                <a:latin typeface="Times New Roman" panose="02020603050405020304" pitchFamily="18" charset="0"/>
                <a:cs typeface="Times New Roman" panose="02020603050405020304" pitchFamily="18" charset="0"/>
              </a:rPr>
              <a:t>Jedná se o takové organizace jako je:</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Mezinárodní měnový fond (MMF)</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Světová banka </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Mezinárodní námořní organizace (IMO)</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Mezinárodní organizace pro civilní letectví (ICAO)</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Organizace OSN pro výživu a zemědělství (FAO)</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Mezinárodní organizace práce (ILO)</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Organizace OSN pro výchovu, vědu, kulturu (UNESCO) </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Světová zdravotnická organizace (WHO)</a:t>
            </a:r>
          </a:p>
          <a:p>
            <a:pPr>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272808" cy="507703"/>
          </a:xfrm>
        </p:spPr>
        <p:txBody>
          <a:bodyPr/>
          <a:lstStyle/>
          <a:p>
            <a:r>
              <a:rPr lang="cs-CZ" b="1" dirty="0"/>
              <a:t>Mezinárodní odborné organizace přidružené k OSN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12026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altLang="cs-CZ" sz="1800" b="1" dirty="0">
                <a:solidFill>
                  <a:srgbClr val="307871"/>
                </a:solidFill>
                <a:latin typeface="Times New Roman" panose="02020603050405020304" pitchFamily="18" charset="0"/>
                <a:cs typeface="Times New Roman" panose="02020603050405020304" pitchFamily="18" charset="0"/>
              </a:rPr>
              <a:t>Státní příslušnost či občanství </a:t>
            </a:r>
            <a:r>
              <a:rPr lang="cs-CZ" altLang="cs-CZ" sz="1800" dirty="0">
                <a:solidFill>
                  <a:srgbClr val="307871"/>
                </a:solidFill>
                <a:latin typeface="Times New Roman" panose="02020603050405020304" pitchFamily="18" charset="0"/>
                <a:cs typeface="Times New Roman" panose="02020603050405020304" pitchFamily="18" charset="0"/>
              </a:rPr>
              <a:t>je trvalým právním svazkem mezi určitým státem a jednotlivcem, jehož obsahem jsou vzájemná práva a povinnosti.</a:t>
            </a:r>
          </a:p>
          <a:p>
            <a:r>
              <a:rPr lang="cs-CZ" altLang="cs-CZ" sz="1800" dirty="0">
                <a:solidFill>
                  <a:srgbClr val="307871"/>
                </a:solidFill>
                <a:latin typeface="Times New Roman" panose="02020603050405020304" pitchFamily="18" charset="0"/>
                <a:cs typeface="Times New Roman" panose="02020603050405020304" pitchFamily="18" charset="0"/>
              </a:rPr>
              <a:t>Pojem </a:t>
            </a:r>
            <a:r>
              <a:rPr lang="cs-CZ" altLang="cs-CZ" sz="1800" b="1" dirty="0">
                <a:solidFill>
                  <a:srgbClr val="307871"/>
                </a:solidFill>
                <a:latin typeface="Times New Roman" panose="02020603050405020304" pitchFamily="18" charset="0"/>
                <a:cs typeface="Times New Roman" panose="02020603050405020304" pitchFamily="18" charset="0"/>
              </a:rPr>
              <a:t>„příslušnost“ (</a:t>
            </a:r>
            <a:r>
              <a:rPr lang="cs-CZ" altLang="cs-CZ" sz="1800" b="1" dirty="0" err="1">
                <a:solidFill>
                  <a:srgbClr val="307871"/>
                </a:solidFill>
                <a:latin typeface="Times New Roman" panose="02020603050405020304" pitchFamily="18" charset="0"/>
                <a:cs typeface="Times New Roman" panose="02020603050405020304" pitchFamily="18" charset="0"/>
              </a:rPr>
              <a:t>nationality</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dirty="0">
                <a:solidFill>
                  <a:srgbClr val="307871"/>
                </a:solidFill>
                <a:latin typeface="Times New Roman" panose="02020603050405020304" pitchFamily="18" charset="0"/>
                <a:cs typeface="Times New Roman" panose="02020603050405020304" pitchFamily="18" charset="0"/>
              </a:rPr>
              <a:t>zdůrazňuje mezinárodněprávní přináležitost jednotlivce k určitému státu</a:t>
            </a:r>
          </a:p>
          <a:p>
            <a:r>
              <a:rPr lang="cs-CZ" altLang="cs-CZ" sz="1800" dirty="0">
                <a:solidFill>
                  <a:srgbClr val="307871"/>
                </a:solidFill>
                <a:latin typeface="Times New Roman" panose="02020603050405020304" pitchFamily="18" charset="0"/>
                <a:cs typeface="Times New Roman" panose="02020603050405020304" pitchFamily="18" charset="0"/>
              </a:rPr>
              <a:t>Pojem </a:t>
            </a:r>
            <a:r>
              <a:rPr lang="cs-CZ" altLang="cs-CZ" sz="1800" b="1" dirty="0">
                <a:solidFill>
                  <a:srgbClr val="307871"/>
                </a:solidFill>
                <a:latin typeface="Times New Roman" panose="02020603050405020304" pitchFamily="18" charset="0"/>
                <a:cs typeface="Times New Roman" panose="02020603050405020304" pitchFamily="18" charset="0"/>
              </a:rPr>
              <a:t>„státní občanství“ (</a:t>
            </a:r>
            <a:r>
              <a:rPr lang="cs-CZ" altLang="cs-CZ" sz="1800" b="1" dirty="0" err="1">
                <a:solidFill>
                  <a:srgbClr val="307871"/>
                </a:solidFill>
                <a:latin typeface="Times New Roman" panose="02020603050405020304" pitchFamily="18" charset="0"/>
                <a:cs typeface="Times New Roman" panose="02020603050405020304" pitchFamily="18" charset="0"/>
              </a:rPr>
              <a:t>citizenship</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dirty="0">
                <a:solidFill>
                  <a:srgbClr val="307871"/>
                </a:solidFill>
                <a:latin typeface="Times New Roman" panose="02020603050405020304" pitchFamily="18" charset="0"/>
                <a:cs typeface="Times New Roman" panose="02020603050405020304" pitchFamily="18" charset="0"/>
              </a:rPr>
              <a:t>akcentuje ústavněprávní postavení jednotlivce, jeho občanská, politická práva a svobody </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Státní příslušnost (státní občanství)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79764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240360"/>
          </a:xfrm>
          <a:prstGeom prst="rect">
            <a:avLst/>
          </a:prstGeom>
        </p:spPr>
        <p:txBody>
          <a:bodyPr>
            <a:noAutofit/>
          </a:bodyPr>
          <a:lstStyle/>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nejvýznamnější mezinárodní organizace v oblasti mezinárodního obchodu, vznikla v roce 1995</a:t>
            </a:r>
          </a:p>
          <a:p>
            <a:pPr marL="285750" lvl="1">
              <a:buClr>
                <a:schemeClr val="hlink"/>
              </a:buClr>
              <a:defRPr/>
            </a:pPr>
            <a:r>
              <a:rPr lang="cs-CZ" altLang="cs-CZ" sz="1400" b="1" dirty="0">
                <a:solidFill>
                  <a:srgbClr val="307871"/>
                </a:solidFill>
                <a:latin typeface="Times New Roman" panose="02020603050405020304" pitchFamily="18" charset="0"/>
                <a:cs typeface="Times New Roman" panose="02020603050405020304" pitchFamily="18" charset="0"/>
              </a:rPr>
              <a:t>Struktura WTO: </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Konference ministrů</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Generální rada</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Rada pro obchod zbožím</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Rada pro obchod službami</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Rada pro obchodní aspekty práv k duševnímu vlastnictví</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Výbory zřízené Konferenc</a:t>
            </a:r>
            <a:r>
              <a:rPr lang="cs-CZ" altLang="cs-CZ" sz="1400" dirty="0">
                <a:solidFill>
                  <a:schemeClr val="tx1">
                    <a:lumMod val="75000"/>
                  </a:schemeClr>
                </a:solidFill>
                <a:latin typeface="Times New Roman" panose="02020603050405020304" pitchFamily="18" charset="0"/>
                <a:cs typeface="Times New Roman" panose="02020603050405020304" pitchFamily="18" charset="0"/>
              </a:rPr>
              <a:t>í</a:t>
            </a:r>
            <a:r>
              <a:rPr lang="cs-CZ" altLang="cs-CZ" sz="1400" dirty="0">
                <a:solidFill>
                  <a:srgbClr val="307871"/>
                </a:solidFill>
                <a:latin typeface="Times New Roman" panose="02020603050405020304" pitchFamily="18" charset="0"/>
                <a:cs typeface="Times New Roman" panose="02020603050405020304" pitchFamily="18" charset="0"/>
              </a:rPr>
              <a:t> ministrů (Výbor pro obchod a rozvoj, Výbor pro omezení uplatňovaná z důvodu platební bilance a Výbor pro rozpočet, finance a správu)</a:t>
            </a:r>
          </a:p>
          <a:p>
            <a:pPr marL="285750" lvl="1">
              <a:buClr>
                <a:schemeClr val="hlink"/>
              </a:buClr>
              <a:defRPr/>
            </a:pPr>
            <a:endParaRPr lang="cs-CZ" altLang="cs-CZ" sz="1400" dirty="0">
              <a:solidFill>
                <a:srgbClr val="307871"/>
              </a:solidFill>
              <a:latin typeface="Times New Roman" panose="02020603050405020304" pitchFamily="18" charset="0"/>
              <a:cs typeface="Times New Roman" panose="02020603050405020304" pitchFamily="18" charset="0"/>
            </a:endParaRP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Rozhodnutí jsou v orgánech WTO přijímána cestou konsenzu. V případě, že nebude možné dospět k rozhodnutí konsenzem, bude přijato rozhodnutí o posuzované otázce hlasováním, pokud však není stanoveno jinak.</a:t>
            </a:r>
          </a:p>
          <a:p>
            <a:pPr marL="285750" lvl="1">
              <a:buClr>
                <a:schemeClr val="hlink"/>
              </a:buClr>
              <a:defRPr/>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200800" cy="507703"/>
          </a:xfrm>
        </p:spPr>
        <p:txBody>
          <a:bodyPr/>
          <a:lstStyle/>
          <a:p>
            <a:r>
              <a:rPr lang="cs-CZ" b="1" dirty="0"/>
              <a:t>Světová obchodní organizace (WTO)</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27447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Charakter regionálních organizací má skupina organizací, které je možno vymezit na základě Charty OSN. Jedná se o oblastní dohody ve smyslu čl. 52 až 54 Charty OSN. </a:t>
            </a:r>
          </a:p>
          <a:p>
            <a:r>
              <a:rPr lang="cs-CZ" altLang="cs-CZ" sz="1400" b="1" dirty="0">
                <a:solidFill>
                  <a:srgbClr val="307871"/>
                </a:solidFill>
                <a:latin typeface="Times New Roman" panose="02020603050405020304" pitchFamily="18" charset="0"/>
                <a:cs typeface="Times New Roman" panose="02020603050405020304" pitchFamily="18" charset="0"/>
              </a:rPr>
              <a:t>Organizace amerických států (OAS)</a:t>
            </a:r>
          </a:p>
          <a:p>
            <a:r>
              <a:rPr lang="cs-CZ" altLang="cs-CZ" sz="1400" b="1" dirty="0">
                <a:solidFill>
                  <a:srgbClr val="307871"/>
                </a:solidFill>
                <a:latin typeface="Times New Roman" panose="02020603050405020304" pitchFamily="18" charset="0"/>
                <a:cs typeface="Times New Roman" panose="02020603050405020304" pitchFamily="18" charset="0"/>
              </a:rPr>
              <a:t>Liga arabských států (LAS)</a:t>
            </a:r>
          </a:p>
          <a:p>
            <a:r>
              <a:rPr lang="cs-CZ" altLang="cs-CZ" sz="1400" b="1" dirty="0">
                <a:solidFill>
                  <a:srgbClr val="307871"/>
                </a:solidFill>
                <a:latin typeface="Times New Roman" panose="02020603050405020304" pitchFamily="18" charset="0"/>
                <a:cs typeface="Times New Roman" panose="02020603050405020304" pitchFamily="18" charset="0"/>
              </a:rPr>
              <a:t>Africká unie</a:t>
            </a:r>
          </a:p>
          <a:p>
            <a:r>
              <a:rPr lang="cs-CZ" altLang="cs-CZ" sz="1400" b="1" dirty="0">
                <a:solidFill>
                  <a:srgbClr val="307871"/>
                </a:solidFill>
                <a:latin typeface="Times New Roman" panose="02020603050405020304" pitchFamily="18" charset="0"/>
                <a:cs typeface="Times New Roman" panose="02020603050405020304" pitchFamily="18" charset="0"/>
              </a:rPr>
              <a:t>Organizace severoatlantické smlouvy (NATO) </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r>
              <a:rPr lang="cs-CZ" altLang="cs-CZ" sz="1400" dirty="0">
                <a:solidFill>
                  <a:srgbClr val="307871"/>
                </a:solidFill>
                <a:latin typeface="Times New Roman" panose="02020603050405020304" pitchFamily="18" charset="0"/>
                <a:cs typeface="Times New Roman" panose="02020603050405020304" pitchFamily="18" charset="0"/>
              </a:rPr>
              <a:t>Další regionální organizace</a:t>
            </a:r>
          </a:p>
          <a:p>
            <a:r>
              <a:rPr lang="cs-CZ" altLang="cs-CZ" sz="1400" b="1" dirty="0">
                <a:solidFill>
                  <a:srgbClr val="307871"/>
                </a:solidFill>
                <a:latin typeface="Times New Roman" panose="02020603050405020304" pitchFamily="18" charset="0"/>
                <a:cs typeface="Times New Roman" panose="02020603050405020304" pitchFamily="18" charset="0"/>
              </a:rPr>
              <a:t>Rada Evropy</a:t>
            </a:r>
          </a:p>
          <a:p>
            <a:r>
              <a:rPr lang="cs-CZ" altLang="cs-CZ" sz="1400" b="1" dirty="0">
                <a:solidFill>
                  <a:srgbClr val="307871"/>
                </a:solidFill>
                <a:latin typeface="Times New Roman" panose="02020603050405020304" pitchFamily="18" charset="0"/>
                <a:cs typeface="Times New Roman" panose="02020603050405020304" pitchFamily="18" charset="0"/>
              </a:rPr>
              <a:t>Evropská unie</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Regionální mezinárodní organizace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Vznikla v roce 1949, ČR je členem od roku 1999</a:t>
            </a:r>
          </a:p>
          <a:p>
            <a:r>
              <a:rPr lang="cs-CZ" altLang="cs-CZ" sz="1600" dirty="0">
                <a:solidFill>
                  <a:srgbClr val="307871"/>
                </a:solidFill>
                <a:latin typeface="Times New Roman" panose="02020603050405020304" pitchFamily="18" charset="0"/>
                <a:cs typeface="Times New Roman" panose="02020603050405020304" pitchFamily="18" charset="0"/>
              </a:rPr>
              <a:t>Zakladatelé této organizace odůvodňovali její ustanovení potenciální hrozbou komunistické expanze do západní Evropy</a:t>
            </a:r>
          </a:p>
          <a:p>
            <a:r>
              <a:rPr lang="cs-CZ" altLang="cs-CZ" sz="1600" dirty="0">
                <a:solidFill>
                  <a:srgbClr val="307871"/>
                </a:solidFill>
                <a:latin typeface="Times New Roman" panose="02020603050405020304" pitchFamily="18" charset="0"/>
                <a:cs typeface="Times New Roman" panose="02020603050405020304" pitchFamily="18" charset="0"/>
              </a:rPr>
              <a:t>Hlavním cílem je ochrana o obrana území a obyvatelstva proti útokům</a:t>
            </a:r>
          </a:p>
          <a:p>
            <a:r>
              <a:rPr lang="cs-CZ" altLang="cs-CZ" sz="1600" b="1" dirty="0">
                <a:solidFill>
                  <a:srgbClr val="307871"/>
                </a:solidFill>
                <a:latin typeface="Times New Roman" panose="02020603050405020304" pitchFamily="18" charset="0"/>
                <a:cs typeface="Times New Roman" panose="02020603050405020304" pitchFamily="18" charset="0"/>
              </a:rPr>
              <a:t>Orgány NATO:</a:t>
            </a:r>
          </a:p>
          <a:p>
            <a:r>
              <a:rPr lang="cs-CZ" altLang="cs-CZ" sz="1600" dirty="0">
                <a:solidFill>
                  <a:srgbClr val="307871"/>
                </a:solidFill>
                <a:latin typeface="Times New Roman" panose="02020603050405020304" pitchFamily="18" charset="0"/>
                <a:cs typeface="Times New Roman" panose="02020603050405020304" pitchFamily="18" charset="0"/>
              </a:rPr>
              <a:t>Rada NATO</a:t>
            </a:r>
          </a:p>
          <a:p>
            <a:r>
              <a:rPr lang="cs-CZ" altLang="cs-CZ" sz="1600" dirty="0">
                <a:solidFill>
                  <a:srgbClr val="307871"/>
                </a:solidFill>
                <a:latin typeface="Times New Roman" panose="02020603050405020304" pitchFamily="18" charset="0"/>
                <a:cs typeface="Times New Roman" panose="02020603050405020304" pitchFamily="18" charset="0"/>
              </a:rPr>
              <a:t>Vojenský výbor</a:t>
            </a:r>
          </a:p>
          <a:p>
            <a:r>
              <a:rPr lang="cs-CZ" altLang="cs-CZ" sz="1600" dirty="0">
                <a:solidFill>
                  <a:srgbClr val="307871"/>
                </a:solidFill>
                <a:latin typeface="Times New Roman" panose="02020603050405020304" pitchFamily="18" charset="0"/>
                <a:cs typeface="Times New Roman" panose="02020603050405020304" pitchFamily="18" charset="0"/>
              </a:rPr>
              <a:t>Parlamentní shromáždění</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Organizace severoatlantické smlouvy (NATO)</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17205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240360"/>
          </a:xfrm>
          <a:prstGeom prst="rect">
            <a:avLst/>
          </a:prstGeom>
        </p:spPr>
        <p:txBody>
          <a:bodyPr>
            <a:noAutofit/>
          </a:bodyPr>
          <a:lstStyle/>
          <a:p>
            <a:pPr marL="285750" lvl="1">
              <a:buClr>
                <a:schemeClr val="hlink"/>
              </a:buClr>
              <a:defRPr/>
            </a:pPr>
            <a:r>
              <a:rPr lang="pl-PL" sz="1600" dirty="0"/>
              <a:t>je politická a ekonomická unie, vznikla v roce 1993 na základě Maatrichtské smlouvy (Smlouvy o EU), základem Evropské unie jsou tři evropská společenství, která vznikla v 50. letech 20. století</a:t>
            </a:r>
          </a:p>
          <a:p>
            <a:pPr marL="285750" lvl="1">
              <a:buClr>
                <a:schemeClr val="hlink"/>
              </a:buClr>
              <a:defRPr/>
            </a:pPr>
            <a:r>
              <a:rPr lang="pl-PL" sz="1600" b="1" dirty="0"/>
              <a:t>Orgány EU:</a:t>
            </a:r>
          </a:p>
          <a:p>
            <a:pPr marL="285750" lvl="1">
              <a:buClr>
                <a:schemeClr val="hlink"/>
              </a:buClr>
              <a:defRPr/>
            </a:pPr>
            <a:r>
              <a:rPr lang="pl-PL" sz="1600" dirty="0"/>
              <a:t>Evropská komise</a:t>
            </a:r>
          </a:p>
          <a:p>
            <a:pPr marL="285750" lvl="1">
              <a:buClr>
                <a:schemeClr val="hlink"/>
              </a:buClr>
              <a:defRPr/>
            </a:pPr>
            <a:r>
              <a:rPr lang="pl-PL" sz="1600" dirty="0"/>
              <a:t>Rada</a:t>
            </a:r>
          </a:p>
          <a:p>
            <a:pPr marL="285750" lvl="1">
              <a:buClr>
                <a:schemeClr val="hlink"/>
              </a:buClr>
              <a:defRPr/>
            </a:pPr>
            <a:r>
              <a:rPr lang="pl-PL" sz="1600" dirty="0"/>
              <a:t>Evropská rada</a:t>
            </a:r>
          </a:p>
          <a:p>
            <a:pPr marL="285750" lvl="1">
              <a:buClr>
                <a:schemeClr val="hlink"/>
              </a:buClr>
              <a:defRPr/>
            </a:pPr>
            <a:r>
              <a:rPr lang="pl-PL" sz="1600" dirty="0"/>
              <a:t>Evropský parlament</a:t>
            </a:r>
          </a:p>
          <a:p>
            <a:pPr marL="285750" lvl="1">
              <a:buClr>
                <a:schemeClr val="hlink"/>
              </a:buClr>
              <a:defRPr/>
            </a:pPr>
            <a:r>
              <a:rPr lang="pl-PL" sz="1600" dirty="0"/>
              <a:t>Soudní dvůr EU</a:t>
            </a:r>
          </a:p>
          <a:p>
            <a:pPr marL="285750" lvl="1">
              <a:buClr>
                <a:schemeClr val="hlink"/>
              </a:buClr>
              <a:defRPr/>
            </a:pPr>
            <a:r>
              <a:rPr lang="pl-PL" sz="1600" dirty="0"/>
              <a:t>Evropská centrální banka</a:t>
            </a:r>
          </a:p>
          <a:p>
            <a:pPr marL="285750" lvl="1">
              <a:buClr>
                <a:schemeClr val="hlink"/>
              </a:buClr>
              <a:defRPr/>
            </a:pPr>
            <a:r>
              <a:rPr lang="pl-PL" sz="1600" dirty="0"/>
              <a:t>Evropský účetní dvůr</a:t>
            </a:r>
          </a:p>
          <a:p>
            <a:pPr marL="285750" lvl="1">
              <a:buClr>
                <a:schemeClr val="hlink"/>
              </a:buClr>
              <a:defRPr/>
            </a:pPr>
            <a:endParaRPr lang="pl-PL" sz="1400" dirty="0"/>
          </a:p>
          <a:p>
            <a:pPr marL="285750" lvl="1">
              <a:buClr>
                <a:schemeClr val="hlink"/>
              </a:buClr>
              <a:defRPr/>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Evropská unie</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14539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672408"/>
          </a:xfrm>
          <a:prstGeom prst="rect">
            <a:avLst/>
          </a:prstGeom>
        </p:spPr>
        <p:txBody>
          <a:bodyPr>
            <a:noAutofit/>
          </a:bodyPr>
          <a:lstStyle/>
          <a:p>
            <a:pPr marL="0" lvl="1" indent="0">
              <a:buClr>
                <a:schemeClr val="hlink"/>
              </a:buClr>
              <a:buNone/>
              <a:defRPr/>
            </a:pPr>
            <a:r>
              <a:rPr lang="cs-CZ" sz="1400" dirty="0"/>
              <a:t>- Vznikla v roce 1949, jejím cílem je dosažení větší jednoty mezi jejími členy za účelem ochrany uskutečňování ideálů a zásad, které jsou jejich společným dědictvím, usnadňování jejich hospodářského a společenského rozvoje, zajišťuje spolupráci členských států zejména v oblasti podpory demokracie a ochrany lidských i sociálních práv a svobod.</a:t>
            </a:r>
          </a:p>
          <a:p>
            <a:pPr marL="0" lvl="1" indent="0">
              <a:buClr>
                <a:schemeClr val="hlink"/>
              </a:buClr>
              <a:buNone/>
              <a:defRPr/>
            </a:pPr>
            <a:r>
              <a:rPr lang="cs-CZ" sz="1400" b="1" dirty="0"/>
              <a:t>Orgány Rady Evropy jsou:</a:t>
            </a:r>
          </a:p>
          <a:p>
            <a:pPr marL="285750" lvl="1">
              <a:buClr>
                <a:schemeClr val="hlink"/>
              </a:buClr>
              <a:buFontTx/>
              <a:buChar char="-"/>
              <a:defRPr/>
            </a:pPr>
            <a:r>
              <a:rPr lang="cs-CZ" sz="1400" dirty="0"/>
              <a:t>Výbor ministrů </a:t>
            </a:r>
          </a:p>
          <a:p>
            <a:pPr marL="285750" lvl="1">
              <a:buClr>
                <a:schemeClr val="hlink"/>
              </a:buClr>
              <a:buFontTx/>
              <a:buChar char="-"/>
              <a:defRPr/>
            </a:pPr>
            <a:r>
              <a:rPr lang="cs-CZ" sz="1400" dirty="0"/>
              <a:t>Parlamentní shromáždění</a:t>
            </a:r>
          </a:p>
          <a:p>
            <a:pPr marL="285750" lvl="1">
              <a:buClr>
                <a:schemeClr val="hlink"/>
              </a:buClr>
              <a:buFontTx/>
              <a:buChar char="-"/>
              <a:defRPr/>
            </a:pPr>
            <a:r>
              <a:rPr lang="cs-CZ" sz="1400" dirty="0"/>
              <a:t>Kongres místních a regionálních orgánů Evropy</a:t>
            </a:r>
          </a:p>
          <a:p>
            <a:pPr marL="285750" lvl="1">
              <a:buClr>
                <a:schemeClr val="hlink"/>
              </a:buClr>
              <a:buFontTx/>
              <a:buChar char="-"/>
              <a:defRPr/>
            </a:pPr>
            <a:r>
              <a:rPr lang="cs-CZ" sz="1400" dirty="0"/>
              <a:t>Sekretariát (pomáhá Výboru ministrů a Parlamentnímu shromáždění)</a:t>
            </a:r>
          </a:p>
          <a:p>
            <a:pPr marL="0" lvl="1" indent="0">
              <a:buClr>
                <a:schemeClr val="hlink"/>
              </a:buClr>
              <a:buNone/>
              <a:defRPr/>
            </a:pPr>
            <a:r>
              <a:rPr lang="cs-CZ" sz="1400" b="1" dirty="0"/>
              <a:t>V rámci Rady Evropy bylo uzavřen</a:t>
            </a:r>
            <a:r>
              <a:rPr lang="cs-CZ" sz="1400" b="1" dirty="0">
                <a:solidFill>
                  <a:schemeClr val="tx1">
                    <a:lumMod val="75000"/>
                  </a:schemeClr>
                </a:solidFill>
              </a:rPr>
              <a:t>o</a:t>
            </a:r>
            <a:r>
              <a:rPr lang="cs-CZ" sz="1400" b="1" dirty="0">
                <a:solidFill>
                  <a:srgbClr val="FF0000"/>
                </a:solidFill>
              </a:rPr>
              <a:t> </a:t>
            </a:r>
            <a:r>
              <a:rPr lang="cs-CZ" sz="1400" b="1" dirty="0"/>
              <a:t>mnoho mezinárodních smluv</a:t>
            </a:r>
          </a:p>
          <a:p>
            <a:pPr marL="285750" lvl="1">
              <a:buClr>
                <a:schemeClr val="hlink"/>
              </a:buClr>
              <a:buFontTx/>
              <a:buChar char="-"/>
              <a:defRPr/>
            </a:pPr>
            <a:r>
              <a:rPr lang="cs-CZ" sz="1400" dirty="0"/>
              <a:t>Úmluva o ochraně lidských práv a základních svobod</a:t>
            </a:r>
          </a:p>
          <a:p>
            <a:pPr marL="285750" lvl="1">
              <a:buClr>
                <a:schemeClr val="hlink"/>
              </a:buClr>
              <a:buFontTx/>
              <a:buChar char="-"/>
              <a:defRPr/>
            </a:pPr>
            <a:r>
              <a:rPr lang="cs-CZ" sz="1400" dirty="0"/>
              <a:t>Evropská úmluva o občanství</a:t>
            </a:r>
          </a:p>
          <a:p>
            <a:pPr marL="285750" lvl="1">
              <a:buClr>
                <a:schemeClr val="hlink"/>
              </a:buClr>
              <a:buFontTx/>
              <a:buChar char="-"/>
              <a:defRPr/>
            </a:pPr>
            <a:r>
              <a:rPr lang="cs-CZ" sz="1400" dirty="0"/>
              <a:t>Evropská úmluva o mírovém urovnání sporů </a:t>
            </a:r>
          </a:p>
          <a:p>
            <a:pPr marL="285750" lvl="1">
              <a:buClr>
                <a:schemeClr val="hlink"/>
              </a:buClr>
              <a:buFontTx/>
              <a:buChar char="-"/>
              <a:defRPr/>
            </a:pPr>
            <a:r>
              <a:rPr lang="cs-CZ" sz="1400" dirty="0"/>
              <a:t>Evropská úmluva o vydávání (extradici)</a:t>
            </a:r>
          </a:p>
          <a:p>
            <a:pPr marL="0" lvl="1" indent="0">
              <a:buClr>
                <a:schemeClr val="hlink"/>
              </a:buClr>
              <a:buNone/>
              <a:defRPr/>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Rada Evropy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59873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ONDŘEJ, J., J. MRÁZEK a O. KUNZ, 2018. Základy mezinárodního práva veřejného. Vydání první. Praha: C.H. Beck. ISBN 978-80-7400-487-2.</a:t>
            </a:r>
          </a:p>
          <a:p>
            <a:pPr eaLnBrk="0" fontAlgn="base" hangingPunct="0">
              <a:spcBef>
                <a:spcPct val="0"/>
              </a:spcBef>
              <a:spcAft>
                <a:spcPct val="0"/>
              </a:spcAft>
            </a:pPr>
            <a:r>
              <a:rPr lang="cs-CZ" sz="1400" dirty="0"/>
              <a:t>ČEPELKA, Č. a P. ŠTURMA, 2018. Mezinárodní právo veřejné. 2. vydání. Praha: C.H. Beck.  ISBN 978-80-7400-721-7.</a:t>
            </a:r>
          </a:p>
          <a:p>
            <a:pPr eaLnBrk="0" fontAlgn="base" hangingPunct="0">
              <a:spcBef>
                <a:spcPct val="0"/>
              </a:spcBef>
              <a:spcAft>
                <a:spcPct val="0"/>
              </a:spcAft>
            </a:pPr>
            <a:r>
              <a:rPr lang="cs-CZ" sz="1400" dirty="0"/>
              <a:t>MALENOVSKÝ, J., 2014. Mezinárodní právo veřejné. 6. vydání. Plzeň: Doplněk, Aleš Čeněk. ISBN 978-807239-318-3.</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391004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Nabývání státního občanství </a:t>
            </a:r>
            <a:r>
              <a:rPr lang="cs-CZ" altLang="cs-CZ" sz="1400" dirty="0">
                <a:solidFill>
                  <a:srgbClr val="307871"/>
                </a:solidFill>
                <a:latin typeface="Times New Roman" panose="02020603050405020304" pitchFamily="18" charset="0"/>
                <a:cs typeface="Times New Roman" panose="02020603050405020304" pitchFamily="18" charset="0"/>
              </a:rPr>
              <a:t>řeší mezinárodní obyčejové právo a také např. Evropská úmluva o státním občanství, která vstoupila v platnost v roce 2004.</a:t>
            </a:r>
          </a:p>
          <a:p>
            <a:r>
              <a:rPr lang="cs-CZ" altLang="cs-CZ" sz="1400" dirty="0">
                <a:solidFill>
                  <a:srgbClr val="307871"/>
                </a:solidFill>
                <a:latin typeface="Times New Roman" panose="02020603050405020304" pitchFamily="18" charset="0"/>
                <a:cs typeface="Times New Roman" panose="02020603050405020304" pitchFamily="18" charset="0"/>
              </a:rPr>
              <a:t>1) Nejčastějším důvodem nabytí státního občanství je narození dítěte.</a:t>
            </a:r>
          </a:p>
          <a:p>
            <a:r>
              <a:rPr lang="cs-CZ" altLang="cs-CZ" sz="1400" dirty="0">
                <a:solidFill>
                  <a:srgbClr val="307871"/>
                </a:solidFill>
                <a:latin typeface="Times New Roman" panose="02020603050405020304" pitchFamily="18" charset="0"/>
                <a:cs typeface="Times New Roman" panose="02020603050405020304" pitchFamily="18" charset="0"/>
              </a:rPr>
              <a:t>Státy uplatňují zásadu ius </a:t>
            </a:r>
            <a:r>
              <a:rPr lang="cs-CZ" altLang="cs-CZ" sz="1400" dirty="0" err="1">
                <a:solidFill>
                  <a:srgbClr val="307871"/>
                </a:solidFill>
                <a:latin typeface="Times New Roman" panose="02020603050405020304" pitchFamily="18" charset="0"/>
                <a:cs typeface="Times New Roman" panose="02020603050405020304" pitchFamily="18" charset="0"/>
              </a:rPr>
              <a:t>sanquinis</a:t>
            </a:r>
            <a:r>
              <a:rPr lang="cs-CZ" altLang="cs-CZ" sz="1400" dirty="0">
                <a:solidFill>
                  <a:srgbClr val="307871"/>
                </a:solidFill>
                <a:latin typeface="Times New Roman" panose="02020603050405020304" pitchFamily="18" charset="0"/>
                <a:cs typeface="Times New Roman" panose="02020603050405020304" pitchFamily="18" charset="0"/>
              </a:rPr>
              <a:t> (zásada krve) nebo zásadu ius soli (zásada půdy), může docházet i ke kombinaci obou zásad.</a:t>
            </a:r>
          </a:p>
          <a:p>
            <a:r>
              <a:rPr lang="cs-CZ" altLang="cs-CZ" sz="1400" dirty="0">
                <a:solidFill>
                  <a:srgbClr val="307871"/>
                </a:solidFill>
                <a:latin typeface="Times New Roman" panose="02020603050405020304" pitchFamily="18" charset="0"/>
                <a:cs typeface="Times New Roman" panose="02020603050405020304" pitchFamily="18" charset="0"/>
              </a:rPr>
              <a:t>2) Dalším nejčastějším způsobem získání státního občanství je naturalizace, tj. udělení státního občanství státem.</a:t>
            </a:r>
          </a:p>
          <a:p>
            <a:r>
              <a:rPr lang="cs-CZ" sz="1400" b="1" dirty="0"/>
              <a:t>Je třeba respektovat tyto zásady: </a:t>
            </a:r>
          </a:p>
          <a:p>
            <a:r>
              <a:rPr lang="cs-CZ" sz="1400" dirty="0"/>
              <a:t>každý má právo na státní občanství</a:t>
            </a:r>
          </a:p>
          <a:p>
            <a:r>
              <a:rPr lang="cs-CZ" sz="1400" dirty="0"/>
              <a:t>je třeba se vyhýbat stavu, kdy je osoba bez státní příslušnosti</a:t>
            </a:r>
          </a:p>
          <a:p>
            <a:r>
              <a:rPr lang="cs-CZ" sz="1400" dirty="0"/>
              <a:t>nikoho nelze svévolně zbavit státního občanství</a:t>
            </a:r>
          </a:p>
          <a:p>
            <a:r>
              <a:rPr lang="cs-CZ" sz="1400" dirty="0"/>
              <a:t>uzavření ani zánik manželství nemá automaticky vliv na občanství manželů</a:t>
            </a:r>
          </a:p>
          <a:p>
            <a:r>
              <a:rPr lang="cs-CZ" sz="1400" dirty="0"/>
              <a:t>diskriminace kvůli pohlaví, náboženství nebo rase je nepřípustná</a:t>
            </a:r>
          </a:p>
          <a:p>
            <a:r>
              <a:rPr lang="cs-CZ" sz="1400" dirty="0"/>
              <a:t>diskriminace státních občanů bez ohledu na způsob nabytí občanství je nepřípustná</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Nabývání státního občanství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0229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400" b="1" dirty="0"/>
              <a:t>Dle § 3 Zákona č. 186/2013 Sb., o státním občanství České republiky a o změně některých zákonů (zákon o státním občanství České republiky) se</a:t>
            </a:r>
            <a:endParaRPr lang="cs-CZ" sz="1400" dirty="0"/>
          </a:p>
          <a:p>
            <a:r>
              <a:rPr lang="cs-CZ" sz="1400" dirty="0"/>
              <a:t>státní občanství České republiky nabývá</a:t>
            </a:r>
          </a:p>
          <a:p>
            <a:r>
              <a:rPr lang="cs-CZ" sz="1400" dirty="0"/>
              <a:t>a) narozením,</a:t>
            </a:r>
          </a:p>
          <a:p>
            <a:r>
              <a:rPr lang="cs-CZ" sz="1400" dirty="0"/>
              <a:t>b) určením otcovství,</a:t>
            </a:r>
          </a:p>
          <a:p>
            <a:r>
              <a:rPr lang="cs-CZ" sz="1400" dirty="0"/>
              <a:t>c) osvojením,</a:t>
            </a:r>
          </a:p>
          <a:p>
            <a:r>
              <a:rPr lang="cs-CZ" sz="1400" dirty="0"/>
              <a:t>d) nalezením na území České republiky,</a:t>
            </a:r>
          </a:p>
          <a:p>
            <a:r>
              <a:rPr lang="cs-CZ" sz="1400" dirty="0"/>
              <a:t>e) udělením,</a:t>
            </a:r>
          </a:p>
          <a:p>
            <a:r>
              <a:rPr lang="cs-CZ" sz="1400" dirty="0"/>
              <a:t>f) prohlášením, nebo</a:t>
            </a:r>
          </a:p>
          <a:p>
            <a:r>
              <a:rPr lang="cs-CZ" sz="1400" dirty="0"/>
              <a:t>g) v souvislosti se svěřením do ústavní, pěstounské nebo jiné formy náhradní péče (dále jen „náhradní péče“).</a:t>
            </a:r>
          </a:p>
          <a:p>
            <a:r>
              <a:rPr lang="cs-CZ" altLang="cs-CZ" sz="1400" b="1" dirty="0">
                <a:solidFill>
                  <a:srgbClr val="307871"/>
                </a:solidFill>
                <a:latin typeface="Times New Roman" panose="02020603050405020304" pitchFamily="18" charset="0"/>
                <a:cs typeface="Times New Roman" panose="02020603050405020304" pitchFamily="18" charset="0"/>
              </a:rPr>
              <a:t>Udělení občanství kauza </a:t>
            </a:r>
            <a:r>
              <a:rPr lang="cs-CZ" altLang="cs-CZ" sz="1400" b="1" dirty="0" err="1">
                <a:solidFill>
                  <a:srgbClr val="307871"/>
                </a:solidFill>
                <a:latin typeface="Times New Roman" panose="02020603050405020304" pitchFamily="18" charset="0"/>
                <a:cs typeface="Times New Roman" panose="02020603050405020304" pitchFamily="18" charset="0"/>
              </a:rPr>
              <a:t>Nottebohm</a:t>
            </a:r>
            <a:r>
              <a:rPr lang="cs-CZ" altLang="cs-CZ" sz="1400" b="1" dirty="0">
                <a:solidFill>
                  <a:srgbClr val="307871"/>
                </a:solidFill>
                <a:latin typeface="Times New Roman" panose="02020603050405020304" pitchFamily="18" charset="0"/>
                <a:cs typeface="Times New Roman" panose="02020603050405020304" pitchFamily="18" charset="0"/>
              </a:rPr>
              <a:t> z roku 1955.</a:t>
            </a:r>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Nabývání státního občanství v ČR</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2119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400" b="1" dirty="0"/>
              <a:t>Podle Evropské úmluvy o státním občanství se státní občanství pozbývá:</a:t>
            </a:r>
          </a:p>
          <a:p>
            <a:r>
              <a:rPr lang="cs-CZ" sz="1400" dirty="0"/>
              <a:t>Dobrovolným nabytím jiného státního občanství</a:t>
            </a:r>
          </a:p>
          <a:p>
            <a:r>
              <a:rPr lang="cs-CZ" sz="1400" dirty="0"/>
              <a:t>Nabytím občanství podvodným jednáním nebo na základě poskytnutí nepravdivých informací</a:t>
            </a:r>
          </a:p>
          <a:p>
            <a:r>
              <a:rPr lang="cs-CZ" sz="1400" dirty="0"/>
              <a:t>Dobrovolnou službou v cizí armádě</a:t>
            </a:r>
          </a:p>
          <a:p>
            <a:r>
              <a:rPr lang="cs-CZ" sz="1400" dirty="0"/>
              <a:t>Chováním vážně poškozujícím životní zájmy smluvního státu</a:t>
            </a:r>
          </a:p>
          <a:p>
            <a:r>
              <a:rPr lang="cs-CZ" sz="1400" dirty="0"/>
              <a:t>Nedostatkem skutečné vazby mezi smluvním státem a občanem obvykle pobývajícím v zahraničí</a:t>
            </a:r>
          </a:p>
          <a:p>
            <a:r>
              <a:rPr lang="cs-CZ" sz="1400" dirty="0"/>
              <a:t>Zjistí-li se v době nezletilosti dítěte, že předpoklady stanovené vnitrostátním právem, které vedly k nabytí státního občanství smluvního státu ze zákona, už nejsou splněny</a:t>
            </a:r>
          </a:p>
          <a:p>
            <a:r>
              <a:rPr lang="cs-CZ" sz="1400" dirty="0"/>
              <a:t>Adopcí dítěte, jestliže dítě získá nebo má cizí státní občanství jednoho nebo obou adoptivních rodičů</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Pozbývání státního občanství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99447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600" b="1" dirty="0"/>
              <a:t>Dle § 40 Zákona č. 186/2013 Sb., o státním občanství České republiky a o změně některých zákonů (zákon o státním občanství České republiky) se</a:t>
            </a:r>
            <a:endParaRPr lang="cs-CZ" sz="1600" dirty="0"/>
          </a:p>
          <a:p>
            <a:r>
              <a:rPr lang="cs-CZ" sz="1600" dirty="0"/>
              <a:t>Státní občan České republiky pozbývá státní občanství České republiky prohlášením o vzdání se státního občanství České republiky, jestliže splňuje současně tyto podmínky:</a:t>
            </a:r>
          </a:p>
          <a:p>
            <a:r>
              <a:rPr lang="cs-CZ" sz="1600" dirty="0"/>
              <a:t>a) trvale se zdržuje v cizině,</a:t>
            </a:r>
          </a:p>
          <a:p>
            <a:r>
              <a:rPr lang="cs-CZ" sz="1600" dirty="0"/>
              <a:t>b) není v České republice přihlášen k trvalému pobytu a</a:t>
            </a:r>
          </a:p>
          <a:p>
            <a:r>
              <a:rPr lang="cs-CZ" sz="1600" dirty="0"/>
              <a:t>c) je zároveň státním občanem cizího státu, nebo žádá o nabytí cizího státního občanství a prohlášení o vzdání se státního občanství České republiky činí v souvislosti s nabytím tohoto státního občanství.</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Pozbývání státního občanství ČR</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36160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V případě dvojího občanství (</a:t>
            </a:r>
            <a:r>
              <a:rPr lang="cs-CZ" altLang="cs-CZ" sz="1600" dirty="0" err="1">
                <a:solidFill>
                  <a:srgbClr val="307871"/>
                </a:solidFill>
                <a:latin typeface="Times New Roman" panose="02020603050405020304" pitchFamily="18" charset="0"/>
                <a:cs typeface="Times New Roman" panose="02020603050405020304" pitchFamily="18" charset="0"/>
              </a:rPr>
              <a:t>bipolitismu</a:t>
            </a:r>
            <a:r>
              <a:rPr lang="cs-CZ" altLang="cs-CZ" sz="1600" dirty="0">
                <a:solidFill>
                  <a:srgbClr val="307871"/>
                </a:solidFill>
                <a:latin typeface="Times New Roman" panose="02020603050405020304" pitchFamily="18" charset="0"/>
                <a:cs typeface="Times New Roman" panose="02020603050405020304" pitchFamily="18" charset="0"/>
              </a:rPr>
              <a:t>) každý z obou států takového jednotlivce považuje za svého občana.</a:t>
            </a:r>
          </a:p>
          <a:p>
            <a:r>
              <a:rPr lang="cs-CZ" altLang="cs-CZ" sz="1600" dirty="0">
                <a:solidFill>
                  <a:srgbClr val="307871"/>
                </a:solidFill>
                <a:latin typeface="Times New Roman" panose="02020603050405020304" pitchFamily="18" charset="0"/>
                <a:cs typeface="Times New Roman" panose="02020603050405020304" pitchFamily="18" charset="0"/>
              </a:rPr>
              <a:t>Několikerému státnímu občanství je věnován </a:t>
            </a:r>
            <a:r>
              <a:rPr lang="cs-CZ" sz="1600" b="1" dirty="0"/>
              <a:t>článek 14 Evropské úmluvy o státním občanství. </a:t>
            </a:r>
            <a:r>
              <a:rPr lang="cs-CZ" sz="1600" dirty="0"/>
              <a:t>Smluvní strany umožní zachování několikerého občanství:</a:t>
            </a:r>
          </a:p>
          <a:p>
            <a:r>
              <a:rPr lang="cs-CZ" sz="1600" dirty="0"/>
              <a:t>a) dětem, která nabyla různá občanství automatickým narozením</a:t>
            </a:r>
          </a:p>
          <a:p>
            <a:r>
              <a:rPr lang="cs-CZ" sz="1600" dirty="0"/>
              <a:t>b) svým občanům v případech, kdy dalšího státního občanství nabyly sňatkem </a:t>
            </a:r>
          </a:p>
          <a:p>
            <a:r>
              <a:rPr lang="cs-CZ" altLang="cs-CZ" sz="1600" dirty="0">
                <a:solidFill>
                  <a:srgbClr val="307871"/>
                </a:solidFill>
                <a:latin typeface="Times New Roman" panose="02020603050405020304" pitchFamily="18" charset="0"/>
                <a:cs typeface="Times New Roman" panose="02020603050405020304" pitchFamily="18" charset="0"/>
              </a:rPr>
              <a:t>Stát nemá podmiňovat nabytí nebo zachování svého státního občanství zřeknutím nebo pozbytím jiného státního občanství </a:t>
            </a:r>
            <a:r>
              <a:rPr lang="cs-CZ" sz="1600" dirty="0"/>
              <a:t>v případech, kdy takové zřeknutí se nebo pozbytí není možné nebo je nelze rozumně požadovat </a:t>
            </a:r>
            <a:r>
              <a:rPr lang="cs-CZ" altLang="cs-CZ" sz="1600" dirty="0">
                <a:solidFill>
                  <a:srgbClr val="307871"/>
                </a:solidFill>
                <a:latin typeface="Times New Roman" panose="02020603050405020304" pitchFamily="18" charset="0"/>
                <a:cs typeface="Times New Roman" panose="02020603050405020304" pitchFamily="18" charset="0"/>
              </a:rPr>
              <a:t>(</a:t>
            </a:r>
            <a:r>
              <a:rPr lang="cs-CZ" altLang="cs-CZ" sz="1600" b="1" dirty="0">
                <a:solidFill>
                  <a:srgbClr val="307871"/>
                </a:solidFill>
                <a:latin typeface="Times New Roman" panose="02020603050405020304" pitchFamily="18" charset="0"/>
                <a:cs typeface="Times New Roman" panose="02020603050405020304" pitchFamily="18" charset="0"/>
              </a:rPr>
              <a:t>čl. 16 </a:t>
            </a:r>
            <a:r>
              <a:rPr lang="cs-CZ" sz="1600" b="1" dirty="0"/>
              <a:t>Evropské úmluvy o státním občanství)</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Dvojí (víceré) státní občanství a bezdomovectví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88086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Maastrichtská smlouva zavedla občanství EU.</a:t>
            </a:r>
          </a:p>
          <a:p>
            <a:r>
              <a:rPr lang="cs-CZ" altLang="cs-CZ" sz="1600" b="1" dirty="0">
                <a:solidFill>
                  <a:srgbClr val="307871"/>
                </a:solidFill>
                <a:latin typeface="Times New Roman" panose="02020603050405020304" pitchFamily="18" charset="0"/>
                <a:cs typeface="Times New Roman" panose="02020603050405020304" pitchFamily="18" charset="0"/>
              </a:rPr>
              <a:t>Občané EU mají práva a povinnosti stanovené Smlouvami:</a:t>
            </a:r>
          </a:p>
          <a:p>
            <a:r>
              <a:rPr lang="cs-CZ" altLang="cs-CZ" sz="1600" dirty="0">
                <a:solidFill>
                  <a:srgbClr val="307871"/>
                </a:solidFill>
                <a:latin typeface="Times New Roman" panose="02020603050405020304" pitchFamily="18" charset="0"/>
                <a:cs typeface="Times New Roman" panose="02020603050405020304" pitchFamily="18" charset="0"/>
              </a:rPr>
              <a:t>a) právo svobodně se pohybovat a pobývat na území členských států</a:t>
            </a:r>
          </a:p>
          <a:p>
            <a:r>
              <a:rPr lang="cs-CZ" altLang="cs-CZ" sz="1600" dirty="0">
                <a:solidFill>
                  <a:srgbClr val="307871"/>
                </a:solidFill>
                <a:latin typeface="Times New Roman" panose="02020603050405020304" pitchFamily="18" charset="0"/>
                <a:cs typeface="Times New Roman" panose="02020603050405020304" pitchFamily="18" charset="0"/>
              </a:rPr>
              <a:t>b) právo volit a být volen ve volbách do Evropského parlamentu</a:t>
            </a:r>
          </a:p>
          <a:p>
            <a:r>
              <a:rPr lang="cs-CZ" altLang="cs-CZ" sz="1600" dirty="0">
                <a:solidFill>
                  <a:srgbClr val="307871"/>
                </a:solidFill>
                <a:latin typeface="Times New Roman" panose="02020603050405020304" pitchFamily="18" charset="0"/>
                <a:cs typeface="Times New Roman" panose="02020603050405020304" pitchFamily="18" charset="0"/>
              </a:rPr>
              <a:t>c) mají právo na diplomatickou a konzulární ochranu kterýmkoli členským státem za stejných podmínek jako státní příslušníci tohoto státu</a:t>
            </a:r>
          </a:p>
          <a:p>
            <a:r>
              <a:rPr lang="cs-CZ" altLang="cs-CZ" sz="1600" dirty="0">
                <a:solidFill>
                  <a:srgbClr val="307871"/>
                </a:solidFill>
                <a:latin typeface="Times New Roman" panose="02020603050405020304" pitchFamily="18" charset="0"/>
                <a:cs typeface="Times New Roman" panose="02020603050405020304" pitchFamily="18" charset="0"/>
              </a:rPr>
              <a:t>d) petiční právo k Evropskému parlamentu, právo obracet se na veřejného ochránce práv EU </a:t>
            </a: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Občanství EU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34951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456384"/>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Cizinci </a:t>
            </a:r>
            <a:r>
              <a:rPr lang="cs-CZ" altLang="cs-CZ" sz="1400" dirty="0">
                <a:solidFill>
                  <a:srgbClr val="307871"/>
                </a:solidFill>
                <a:latin typeface="Times New Roman" panose="02020603050405020304" pitchFamily="18" charset="0"/>
                <a:cs typeface="Times New Roman" panose="02020603050405020304" pitchFamily="18" charset="0"/>
              </a:rPr>
              <a:t>- požívají na území cizího státu ochrany svého domovského státu včetně diplomatické ochrany, jakmile stát cizince na své území vpustí, podléhá již územní výsosti státu pobytu </a:t>
            </a:r>
          </a:p>
          <a:p>
            <a:r>
              <a:rPr lang="cs-CZ" sz="1400" dirty="0"/>
              <a:t>- minimální cizinecký standard, národní režim, režim nejvyšších výhod</a:t>
            </a:r>
            <a:endParaRPr lang="cs-CZ" altLang="cs-CZ" sz="1400" dirty="0">
              <a:solidFill>
                <a:srgbClr val="307871"/>
              </a:solidFill>
              <a:latin typeface="Times New Roman" panose="02020603050405020304" pitchFamily="18" charset="0"/>
              <a:cs typeface="Times New Roman" panose="02020603050405020304" pitchFamily="18" charset="0"/>
            </a:endParaRPr>
          </a:p>
          <a:p>
            <a:r>
              <a:rPr lang="cs-CZ" sz="1400" b="1" dirty="0"/>
              <a:t>Osoby bez státní příslušnosti (</a:t>
            </a:r>
            <a:r>
              <a:rPr lang="cs-CZ" sz="1400" b="1" dirty="0" err="1"/>
              <a:t>apolité</a:t>
            </a:r>
            <a:r>
              <a:rPr lang="cs-CZ" sz="1400" b="1" dirty="0"/>
              <a:t>, </a:t>
            </a:r>
            <a:r>
              <a:rPr lang="cs-CZ" sz="1400" b="1" dirty="0" err="1"/>
              <a:t>apatridé</a:t>
            </a:r>
            <a:r>
              <a:rPr lang="cs-CZ" sz="1400" b="1" dirty="0"/>
              <a:t>) – </a:t>
            </a:r>
            <a:r>
              <a:rPr lang="cs-CZ" sz="1400" dirty="0"/>
              <a:t>jsou to osoby, které z různých důvodů (např. vystěhování, v důsledku sukcese, narození z osoby bez státní příslušnosti) státní příslušnost některého státu pozbyly nebo nikdy nenabyly. Cílem </a:t>
            </a:r>
            <a:r>
              <a:rPr lang="cs-CZ" sz="1400" b="1" dirty="0"/>
              <a:t>Úmluvy o omezení případů osob bez státní příslušnosti </a:t>
            </a:r>
            <a:r>
              <a:rPr lang="cs-CZ" sz="1400" dirty="0"/>
              <a:t>je snižovat počet osob bez státní příslušnosti (pokud by jinak zůstaly bez státní příslušnosti). Členské státy této Úmluvy mají povinnost zajistit osobám narozeným na jejich území státní příslušnost ze zákona při narození nebo na žádost. </a:t>
            </a:r>
          </a:p>
          <a:p>
            <a:r>
              <a:rPr lang="cs-CZ" altLang="cs-CZ" sz="1400" b="1" dirty="0">
                <a:solidFill>
                  <a:srgbClr val="307871"/>
                </a:solidFill>
                <a:latin typeface="Times New Roman" panose="02020603050405020304" pitchFamily="18" charset="0"/>
                <a:cs typeface="Times New Roman" panose="02020603050405020304" pitchFamily="18" charset="0"/>
              </a:rPr>
              <a:t>Uprchlíci</a:t>
            </a:r>
            <a:r>
              <a:rPr lang="cs-CZ" altLang="cs-CZ" sz="1400" dirty="0">
                <a:solidFill>
                  <a:srgbClr val="307871"/>
                </a:solidFill>
                <a:latin typeface="Times New Roman" panose="02020603050405020304" pitchFamily="18" charset="0"/>
                <a:cs typeface="Times New Roman" panose="02020603050405020304" pitchFamily="18" charset="0"/>
              </a:rPr>
              <a:t> – </a:t>
            </a:r>
            <a:r>
              <a:rPr lang="cs-CZ" sz="1400" dirty="0"/>
              <a:t>V ČR podle zákona o azylu (325/1999 Sb. § 12 - 14) se cizinci azyl udělí, bude-li v řízení o udělení mezinárodní ochrany zjištěno, že cizinec a) je pronásledován za uplatňování politických práv a svobod, nebo b) má odůvodněný strach z pronásledování z důvodu rasy, pohlaví, náboženství, národnosti, příslušnosti k určité sociální skupině nebo pro zastávání určitých politických názorů ve státě, jehož občanství má, nebo, v případě že je osobou bez státního občanství, ve státě jeho posledního trvalého bydliště.</a:t>
            </a:r>
          </a:p>
          <a:p>
            <a:r>
              <a:rPr lang="cs-CZ" sz="1400" dirty="0"/>
              <a:t>- azyl za účelem sloučení rodiny, - humanitární azyl</a:t>
            </a:r>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16824" cy="507703"/>
          </a:xfrm>
        </p:spPr>
        <p:txBody>
          <a:bodyPr/>
          <a:lstStyle/>
          <a:p>
            <a:r>
              <a:rPr lang="cs-CZ" sz="2000" b="1" dirty="0"/>
              <a:t>Cizinci, osoby bez státní příslušnosti (</a:t>
            </a:r>
            <a:r>
              <a:rPr lang="cs-CZ" sz="2000" b="1" dirty="0" err="1"/>
              <a:t>apolité</a:t>
            </a:r>
            <a:r>
              <a:rPr lang="cs-CZ" sz="2000" b="1" dirty="0"/>
              <a:t>, </a:t>
            </a:r>
            <a:r>
              <a:rPr lang="cs-CZ" sz="2000" b="1" dirty="0" err="1"/>
              <a:t>apatridé</a:t>
            </a:r>
            <a:r>
              <a:rPr lang="cs-CZ" sz="2000" b="1" dirty="0"/>
              <a:t>), uprchlíci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333591"/>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4946</TotalTime>
  <Words>2320</Words>
  <Application>Microsoft Office PowerPoint</Application>
  <PresentationFormat>Předvádění na obrazovce (16:9)</PresentationFormat>
  <Paragraphs>225</Paragraphs>
  <Slides>26</Slides>
  <Notes>25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Mezinárodní právo  Mezinárodněprávní postavení obyvatelstva, jednotlivců a ochrana lidských práv. Právo mezinárodních organizací.  </vt:lpstr>
      <vt:lpstr>Státní příslušnost (státní občanství)</vt:lpstr>
      <vt:lpstr>Nabývání státního občanství</vt:lpstr>
      <vt:lpstr>Nabývání státního občanství v ČR</vt:lpstr>
      <vt:lpstr>Pozbývání státního občanství</vt:lpstr>
      <vt:lpstr>Pozbývání státního občanství ČR</vt:lpstr>
      <vt:lpstr>Dvojí (víceré) státní občanství a bezdomovectví</vt:lpstr>
      <vt:lpstr>Občanství EU </vt:lpstr>
      <vt:lpstr>Cizinci, osoby bez státní příslušnosti (apolité, apatridé), uprchlíci </vt:lpstr>
      <vt:lpstr>Mezinárodní ochrana lidských práv</vt:lpstr>
      <vt:lpstr>Všeobecná deklarace lidských práv</vt:lpstr>
      <vt:lpstr>Mezinárodní pakty o lidských právech</vt:lpstr>
      <vt:lpstr>Evropská úmluva o ochraně lidských práv a základních svobod </vt:lpstr>
      <vt:lpstr>Evropská sociální charta</vt:lpstr>
      <vt:lpstr>Charta základních práv EU</vt:lpstr>
      <vt:lpstr>Mezinárodní organizace</vt:lpstr>
      <vt:lpstr>Univerzální mezinárodní organizace</vt:lpstr>
      <vt:lpstr>Organizace spojených národů</vt:lpstr>
      <vt:lpstr>Mezinárodní odborné organizace přidružené k OSN</vt:lpstr>
      <vt:lpstr>Světová obchodní organizace (WTO)</vt:lpstr>
      <vt:lpstr>Regionální mezinárodní organizace</vt:lpstr>
      <vt:lpstr>Organizace severoatlantické smlouvy (NATO)</vt:lpstr>
      <vt:lpstr>Evropská unie </vt:lpstr>
      <vt:lpstr>Rada Evropy</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Danuta Duda</cp:lastModifiedBy>
  <cp:revision>193</cp:revision>
  <dcterms:created xsi:type="dcterms:W3CDTF">2016-07-06T15:42:34Z</dcterms:created>
  <dcterms:modified xsi:type="dcterms:W3CDTF">2024-03-13T20:43:27Z</dcterms:modified>
</cp:coreProperties>
</file>