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5" r:id="rId1"/>
  </p:sldMasterIdLst>
  <p:sldIdLst>
    <p:sldId id="256" r:id="rId2"/>
    <p:sldId id="259" r:id="rId3"/>
    <p:sldId id="260" r:id="rId4"/>
    <p:sldId id="25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2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61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91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29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65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7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9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75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5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0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8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4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3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5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  <p:sldLayoutId id="214748390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Pojem Já, vývoj sebepojetí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2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Pojem Já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800" dirty="0" smtClean="0"/>
              <a:t>Záměrná a cílevědomá snaha předejít nebezpečí </a:t>
            </a:r>
          </a:p>
          <a:p>
            <a:r>
              <a:rPr lang="cs-CZ" sz="2800" dirty="0" smtClean="0"/>
              <a:t>Dotvářet okolní svět </a:t>
            </a:r>
          </a:p>
          <a:p>
            <a:r>
              <a:rPr lang="cs-CZ" sz="2800" dirty="0" smtClean="0"/>
              <a:t>Výslednicí vzájemně se ovlivňující vlastností každé osoby</a:t>
            </a:r>
          </a:p>
          <a:p>
            <a:r>
              <a:rPr lang="cs-CZ" sz="2800" dirty="0" smtClean="0"/>
              <a:t>Vlivy:</a:t>
            </a:r>
          </a:p>
          <a:p>
            <a:pPr lvl="1"/>
            <a:r>
              <a:rPr lang="cs-CZ" sz="2800" dirty="0" smtClean="0"/>
              <a:t>Duševní (učení, poznávání, přizpůsobení)</a:t>
            </a:r>
          </a:p>
          <a:p>
            <a:pPr lvl="1"/>
            <a:r>
              <a:rPr lang="cs-CZ" sz="2800" dirty="0" smtClean="0"/>
              <a:t>Společenskými (zrcadlové Já, výchova)</a:t>
            </a:r>
          </a:p>
          <a:p>
            <a:pPr lvl="1"/>
            <a:r>
              <a:rPr lang="cs-CZ" sz="2800" dirty="0" smtClean="0"/>
              <a:t>Fyzickými (vzhled, zdravotní stav)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39" y="3799712"/>
            <a:ext cx="2704229" cy="241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5400" dirty="0" smtClean="0"/>
              <a:t>Obrazy Já a jeho význam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28834" y="2485623"/>
            <a:ext cx="4577366" cy="3733062"/>
          </a:xfrm>
        </p:spPr>
        <p:txBody>
          <a:bodyPr/>
          <a:lstStyle/>
          <a:p>
            <a:endParaRPr lang="cs-CZ" dirty="0"/>
          </a:p>
          <a:p>
            <a:r>
              <a:rPr lang="cs-CZ" sz="2400" dirty="0" smtClean="0"/>
              <a:t>Zobrazení („JSEM…“)</a:t>
            </a:r>
          </a:p>
          <a:p>
            <a:r>
              <a:rPr lang="cs-CZ" sz="2400" dirty="0" smtClean="0"/>
              <a:t>Hodnocení („MÁM BÝT…“)</a:t>
            </a:r>
          </a:p>
          <a:p>
            <a:r>
              <a:rPr lang="cs-CZ" sz="2400" dirty="0" smtClean="0"/>
              <a:t>Směřování („CHCI BÝT…“)</a:t>
            </a:r>
          </a:p>
          <a:p>
            <a:r>
              <a:rPr lang="cs-CZ" sz="2400" dirty="0" smtClean="0"/>
              <a:t>Moc („MOHU UČINIT…“)</a:t>
            </a:r>
          </a:p>
          <a:p>
            <a:r>
              <a:rPr lang="cs-CZ" sz="2400" dirty="0" smtClean="0"/>
              <a:t>Role („MÁM UČINIT…“)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5800" y="2194560"/>
            <a:ext cx="5985456" cy="4024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Já X EGO</a:t>
            </a:r>
          </a:p>
          <a:p>
            <a:r>
              <a:rPr lang="cs-CZ" sz="2800" dirty="0" smtClean="0"/>
              <a:t>Já X OSOBNOST</a:t>
            </a:r>
          </a:p>
          <a:p>
            <a:endParaRPr lang="cs-CZ" sz="2800" dirty="0"/>
          </a:p>
          <a:p>
            <a:r>
              <a:rPr lang="cs-CZ" sz="2800" dirty="0" smtClean="0"/>
              <a:t>Představa o své vlastní osobnosti a těla ve světě (subjektivní Já, zrcadlové Já, reálné Já, ideální Já)</a:t>
            </a:r>
          </a:p>
        </p:txBody>
      </p:sp>
    </p:spTree>
    <p:extLst>
      <p:ext uri="{BB962C8B-B14F-4D97-AF65-F5344CB8AC3E}">
        <p14:creationId xmlns:p14="http://schemas.microsoft.com/office/powerpoint/2010/main" val="14459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Hra – vývoj sebepojetí podle </a:t>
            </a:r>
            <a:r>
              <a:rPr lang="cs-CZ" sz="4800" dirty="0" err="1" smtClean="0"/>
              <a:t>eriksona</a:t>
            </a:r>
            <a:endParaRPr lang="cs-CZ" sz="4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25126" y="2295553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Batolecí období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925126" y="301521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Předškolní období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25126" y="368512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Školní období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25126" y="428335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Dospívání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25129" y="4970821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Mladá dospělost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25128" y="5599288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Střední věk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25127" y="620677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/>
              <a:t>OBDOBÍ ZRALOSTI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486648" y="5340153"/>
            <a:ext cx="3940935" cy="70788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MOHU SVOBODNĚ DĚLAT“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495223" y="479207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na co se ptám“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486649" y="6193490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DOVEDU“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486646" y="2342152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ČEMU VĚŘÍM“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486647" y="2982566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MILUJI“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486647" y="4183281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cap="all" dirty="0" smtClean="0"/>
              <a:t>„JSEM TO, CO POSKYTUJI“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495223" y="3558904"/>
            <a:ext cx="3940935" cy="4001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cap="all" dirty="0" smtClean="0"/>
              <a:t>„JSEM TO, CO PO </a:t>
            </a:r>
            <a:r>
              <a:rPr lang="cs-CZ" sz="2000" cap="all" dirty="0" smtClean="0"/>
              <a:t>MNĚ</a:t>
            </a:r>
            <a:r>
              <a:rPr lang="cs-CZ" cap="all" dirty="0" smtClean="0"/>
              <a:t> ZŮSTANE“</a:t>
            </a:r>
          </a:p>
        </p:txBody>
      </p:sp>
    </p:spTree>
    <p:extLst>
      <p:ext uri="{BB962C8B-B14F-4D97-AF65-F5344CB8AC3E}">
        <p14:creationId xmlns:p14="http://schemas.microsoft.com/office/powerpoint/2010/main" val="16425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Vývoj sebepojetí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r>
              <a:rPr lang="cs-CZ" sz="2400" dirty="0" smtClean="0"/>
              <a:t>Batolecí období – „Jsem to, co mohu svobodně dělat“</a:t>
            </a:r>
          </a:p>
          <a:p>
            <a:r>
              <a:rPr lang="cs-CZ" sz="2400" dirty="0" smtClean="0"/>
              <a:t>Předškolní věk – „Jsem to, na co se ptám“</a:t>
            </a:r>
          </a:p>
          <a:p>
            <a:r>
              <a:rPr lang="cs-CZ" sz="2400" dirty="0" smtClean="0"/>
              <a:t>Školní období – „Jsem to, co dovedu“</a:t>
            </a:r>
          </a:p>
          <a:p>
            <a:r>
              <a:rPr lang="cs-CZ" sz="2400" dirty="0" smtClean="0"/>
              <a:t>Dospívání – „Jsem to, čemu věřím“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400" dirty="0" smtClean="0"/>
              <a:t>Mladá dospělost – „Jsem to, co miluji“</a:t>
            </a:r>
          </a:p>
          <a:p>
            <a:r>
              <a:rPr lang="cs-CZ" sz="2400" dirty="0" smtClean="0"/>
              <a:t>Střední věk – „Jsem to, co poskytuji“</a:t>
            </a:r>
          </a:p>
          <a:p>
            <a:r>
              <a:rPr lang="cs-CZ" sz="2400" dirty="0" smtClean="0"/>
              <a:t>Stáří – „Jsem to, co po mě zůstane“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02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Tělo, jáství a svět, Vladislav Chlumský</a:t>
            </a:r>
          </a:p>
          <a:p>
            <a:r>
              <a:rPr lang="cs-CZ" dirty="0" smtClean="0"/>
              <a:t>Psychologie, Ivona </a:t>
            </a:r>
            <a:r>
              <a:rPr lang="cs-CZ" dirty="0" err="1" smtClean="0"/>
              <a:t>Buryová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8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Děkuji </a:t>
            </a:r>
            <a:r>
              <a:rPr lang="cs-CZ" smtClean="0"/>
              <a:t>za pozornost</a:t>
            </a:r>
            <a:br>
              <a:rPr lang="cs-CZ" smtClean="0"/>
            </a:b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80530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379</TotalTime>
  <Words>271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</vt:lpstr>
      <vt:lpstr>Kondenzační stopa</vt:lpstr>
      <vt:lpstr>Pojem Já, vývoj sebepojetí</vt:lpstr>
      <vt:lpstr>Pojem Já</vt:lpstr>
      <vt:lpstr> Obrazy Já a jeho význam</vt:lpstr>
      <vt:lpstr>Hra – vývoj sebepojetí podle eriksona</vt:lpstr>
      <vt:lpstr>Vývoj sebepojetí</vt:lpstr>
      <vt:lpstr>Odkazy</vt:lpstr>
      <vt:lpstr>Děkuji za pozornost 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Já, vývoj sebepojetí</dc:title>
  <dc:creator>Marie Botlíková</dc:creator>
  <cp:lastModifiedBy>buryova</cp:lastModifiedBy>
  <cp:revision>24</cp:revision>
  <dcterms:created xsi:type="dcterms:W3CDTF">2015-10-18T18:52:17Z</dcterms:created>
  <dcterms:modified xsi:type="dcterms:W3CDTF">2024-05-14T07:14:27Z</dcterms:modified>
</cp:coreProperties>
</file>