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04F6F-ADF6-4CAF-A3D3-778080C391F0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6DD25-2993-430D-851F-122AA18640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161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04F6F-ADF6-4CAF-A3D3-778080C391F0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6DD25-2993-430D-851F-122AA18640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578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04F6F-ADF6-4CAF-A3D3-778080C391F0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6DD25-2993-430D-851F-122AA18640BF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1193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04F6F-ADF6-4CAF-A3D3-778080C391F0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6DD25-2993-430D-851F-122AA18640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35878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04F6F-ADF6-4CAF-A3D3-778080C391F0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6DD25-2993-430D-851F-122AA18640BF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42847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04F6F-ADF6-4CAF-A3D3-778080C391F0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6DD25-2993-430D-851F-122AA18640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638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04F6F-ADF6-4CAF-A3D3-778080C391F0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6DD25-2993-430D-851F-122AA18640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830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04F6F-ADF6-4CAF-A3D3-778080C391F0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6DD25-2993-430D-851F-122AA18640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80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04F6F-ADF6-4CAF-A3D3-778080C391F0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6DD25-2993-430D-851F-122AA18640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02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04F6F-ADF6-4CAF-A3D3-778080C391F0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6DD25-2993-430D-851F-122AA18640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1169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04F6F-ADF6-4CAF-A3D3-778080C391F0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6DD25-2993-430D-851F-122AA18640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54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04F6F-ADF6-4CAF-A3D3-778080C391F0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6DD25-2993-430D-851F-122AA18640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837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04F6F-ADF6-4CAF-A3D3-778080C391F0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6DD25-2993-430D-851F-122AA18640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53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04F6F-ADF6-4CAF-A3D3-778080C391F0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6DD25-2993-430D-851F-122AA18640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745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04F6F-ADF6-4CAF-A3D3-778080C391F0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6DD25-2993-430D-851F-122AA18640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02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04F6F-ADF6-4CAF-A3D3-778080C391F0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6DD25-2993-430D-851F-122AA18640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71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04F6F-ADF6-4CAF-A3D3-778080C391F0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886DD25-2993-430D-851F-122AA18640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139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ografologii.blogspot.com/2007/11/online-test-poznejte-svou-skrytou-tvar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PSYCHICKÉ VLASTNOSTI OSOBNOSTI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89788" y="4115222"/>
            <a:ext cx="9144000" cy="1655762"/>
          </a:xfrm>
        </p:spPr>
        <p:txBody>
          <a:bodyPr>
            <a:normAutofit/>
          </a:bodyPr>
          <a:lstStyle/>
          <a:p>
            <a:r>
              <a:rPr lang="cs-CZ" sz="2800" dirty="0" smtClean="0"/>
              <a:t>temperament, schopnosti, charakter, motivy, postoje a volní vlastnosti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43094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CHARAKTEROVÉ RYSY ČLOVĚKA VE VZTAHU K SOBĚ SAMÉMU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Sebehodnocení je jakýmsi centrem, jádrem osobnosti člověka. </a:t>
            </a:r>
          </a:p>
          <a:p>
            <a:pPr marL="0" indent="0">
              <a:buNone/>
            </a:pPr>
            <a:r>
              <a:rPr lang="cs-CZ" dirty="0" smtClean="0"/>
              <a:t>     Čtyři </a:t>
            </a:r>
            <a:r>
              <a:rPr lang="cs-CZ" dirty="0" smtClean="0"/>
              <a:t>stadia vývoje osobnosti.</a:t>
            </a:r>
          </a:p>
          <a:p>
            <a:r>
              <a:rPr lang="cs-CZ" b="1" dirty="0" smtClean="0"/>
              <a:t>První stadium </a:t>
            </a:r>
            <a:r>
              <a:rPr lang="cs-CZ" dirty="0" smtClean="0"/>
              <a:t>je nejjednodušší a je charakterizováno potřebou odlišit se od ostatních. </a:t>
            </a:r>
          </a:p>
          <a:p>
            <a:r>
              <a:rPr lang="cs-CZ" b="1" dirty="0" smtClean="0"/>
              <a:t>Druhé stadium </a:t>
            </a:r>
            <a:r>
              <a:rPr lang="cs-CZ" dirty="0" smtClean="0"/>
              <a:t>se vyznačuje tím, že člověk touží po přijatelném veřejném mínění o sobě a sám se stará, aby toto mínění bylo co nejlepší ("co by tomu řekli lidé, jak bych před lidmi vypadal")</a:t>
            </a:r>
          </a:p>
          <a:p>
            <a:r>
              <a:rPr lang="cs-CZ" b="1" dirty="0" smtClean="0"/>
              <a:t>Ve třetím </a:t>
            </a:r>
            <a:r>
              <a:rPr lang="cs-CZ" dirty="0" smtClean="0"/>
              <a:t>stadiu jedinec prožívá jako hlavní hodnotu čest. </a:t>
            </a:r>
          </a:p>
          <a:p>
            <a:r>
              <a:rPr lang="cs-CZ" b="1" dirty="0" smtClean="0"/>
              <a:t>Ve čtvrtém stadiu </a:t>
            </a:r>
            <a:r>
              <a:rPr lang="cs-CZ" dirty="0" smtClean="0"/>
              <a:t>má jedinec tzv. autonomní „Já"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6431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ografologii.blogspot.com/2007/11/online-test-poznejte-svou-skrytou-tvar.html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8313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TEMPERAMENT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Temperament je soubor z velké části vrozených vlastností, které ovlivňují dynamiku prožívání a chování jedince.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9470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TEMPERAMENTOVÉ CHARAKTERISTIKY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•Celkové citové ladění	převaha libých či nelibých prožitků,</a:t>
            </a:r>
          </a:p>
          <a:p>
            <a:pPr marL="0" indent="0">
              <a:buNone/>
            </a:pPr>
            <a:r>
              <a:rPr lang="cs-CZ" dirty="0" smtClean="0"/>
              <a:t>•Celkové zaměření		vnímání a reakce na podněty z vnitřního prostředí 				</a:t>
            </a:r>
            <a:r>
              <a:rPr lang="cs-CZ" dirty="0" smtClean="0"/>
              <a:t>			nebo </a:t>
            </a:r>
            <a:r>
              <a:rPr lang="cs-CZ" dirty="0" smtClean="0"/>
              <a:t>z vnějšího prostředí,</a:t>
            </a:r>
          </a:p>
          <a:p>
            <a:pPr marL="0" indent="0">
              <a:buNone/>
            </a:pPr>
            <a:r>
              <a:rPr lang="cs-CZ" dirty="0" smtClean="0"/>
              <a:t>•Vzrušivost			</a:t>
            </a:r>
            <a:r>
              <a:rPr lang="cs-CZ" dirty="0" smtClean="0"/>
              <a:t>	snadnost </a:t>
            </a:r>
            <a:r>
              <a:rPr lang="cs-CZ" dirty="0" smtClean="0"/>
              <a:t>vzniku duševních dějů a reakcí,</a:t>
            </a:r>
          </a:p>
          <a:p>
            <a:pPr marL="0" indent="0">
              <a:buNone/>
            </a:pPr>
            <a:r>
              <a:rPr lang="cs-CZ" dirty="0" smtClean="0"/>
              <a:t>•Odolnost			</a:t>
            </a:r>
            <a:r>
              <a:rPr lang="cs-CZ" dirty="0" smtClean="0"/>
              <a:t>	stávajících </a:t>
            </a:r>
            <a:r>
              <a:rPr lang="cs-CZ" dirty="0" smtClean="0"/>
              <a:t>psychických dějů vůči novým 						</a:t>
            </a:r>
            <a:r>
              <a:rPr lang="cs-CZ" dirty="0" smtClean="0"/>
              <a:t>			podnětům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r>
              <a:rPr lang="cs-CZ" dirty="0" smtClean="0"/>
              <a:t>•Intenzita			</a:t>
            </a:r>
            <a:r>
              <a:rPr lang="cs-CZ" dirty="0" smtClean="0"/>
              <a:t>	hloubka </a:t>
            </a:r>
            <a:r>
              <a:rPr lang="cs-CZ" dirty="0" smtClean="0"/>
              <a:t>prožívání a síla reakce,</a:t>
            </a:r>
          </a:p>
          <a:p>
            <a:pPr marL="0" indent="0">
              <a:buNone/>
            </a:pPr>
            <a:r>
              <a:rPr lang="cs-CZ" dirty="0" smtClean="0"/>
              <a:t>•Trvalost 			</a:t>
            </a:r>
            <a:r>
              <a:rPr lang="cs-CZ" dirty="0" smtClean="0"/>
              <a:t>	délka </a:t>
            </a:r>
            <a:r>
              <a:rPr lang="cs-CZ" dirty="0" smtClean="0"/>
              <a:t>trvání prožitku, reakce poté, co podnět 					</a:t>
            </a:r>
            <a:r>
              <a:rPr lang="cs-CZ" dirty="0" smtClean="0"/>
              <a:t>			přestal </a:t>
            </a:r>
            <a:r>
              <a:rPr lang="cs-CZ" dirty="0" smtClean="0"/>
              <a:t>působit.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		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7142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HIPPOKRATOVA TEORIE TĚLNÍCH TEKUTIN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Sangvinik		krev (</a:t>
            </a:r>
            <a:r>
              <a:rPr lang="cs-CZ" dirty="0" err="1" smtClean="0"/>
              <a:t>sanguis</a:t>
            </a:r>
            <a:r>
              <a:rPr lang="cs-CZ" dirty="0" smtClean="0"/>
              <a:t>) </a:t>
            </a:r>
          </a:p>
          <a:p>
            <a:r>
              <a:rPr lang="cs-CZ" dirty="0" smtClean="0"/>
              <a:t>Melancholik	černá žluč (</a:t>
            </a:r>
            <a:r>
              <a:rPr lang="cs-CZ" dirty="0" err="1" smtClean="0"/>
              <a:t>melancholé</a:t>
            </a:r>
            <a:r>
              <a:rPr lang="cs-CZ" dirty="0" smtClean="0"/>
              <a:t>)</a:t>
            </a:r>
          </a:p>
          <a:p>
            <a:r>
              <a:rPr lang="cs-CZ" dirty="0" smtClean="0"/>
              <a:t>Cholerik		žluč (</a:t>
            </a:r>
            <a:r>
              <a:rPr lang="cs-CZ" dirty="0" err="1" smtClean="0"/>
              <a:t>cholé</a:t>
            </a:r>
            <a:r>
              <a:rPr lang="cs-CZ" dirty="0" smtClean="0"/>
              <a:t>)  </a:t>
            </a:r>
          </a:p>
          <a:p>
            <a:r>
              <a:rPr lang="cs-CZ" dirty="0" smtClean="0"/>
              <a:t>Flegmatik		hlen (flegma)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4038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EYSENCKOVA TYPOLOGIE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Eysenck</a:t>
            </a:r>
            <a:r>
              <a:rPr lang="cs-CZ" dirty="0" smtClean="0"/>
              <a:t> totiž využívá ještě další dimenzi v typologii osobnosti - </a:t>
            </a:r>
            <a:r>
              <a:rPr lang="cs-CZ" b="1" dirty="0" smtClean="0"/>
              <a:t>labilitu (</a:t>
            </a:r>
            <a:r>
              <a:rPr lang="cs-CZ" b="1" dirty="0" err="1" smtClean="0"/>
              <a:t>neuroticismus</a:t>
            </a:r>
            <a:r>
              <a:rPr lang="cs-CZ" b="1" dirty="0" smtClean="0"/>
              <a:t>) versus stabilitu.</a:t>
            </a:r>
          </a:p>
          <a:p>
            <a:r>
              <a:rPr lang="cs-CZ" b="1" dirty="0" smtClean="0"/>
              <a:t>Sangvinik	 - </a:t>
            </a:r>
            <a:r>
              <a:rPr lang="cs-CZ" dirty="0" smtClean="0"/>
              <a:t>citově stabilní extrovert	--&gt; společenský, přístupný, čilý, vedoucí typ,</a:t>
            </a:r>
          </a:p>
          <a:p>
            <a:r>
              <a:rPr lang="cs-CZ" b="1" dirty="0" smtClean="0"/>
              <a:t>Cholerik	 - </a:t>
            </a:r>
            <a:r>
              <a:rPr lang="cs-CZ" dirty="0" smtClean="0"/>
              <a:t>citově labilní extrovert	--&gt; nedůtklivý, vznětlivý, aktivní, </a:t>
            </a:r>
            <a:r>
              <a:rPr lang="cs-CZ" dirty="0" err="1" smtClean="0"/>
              <a:t>optimististický</a:t>
            </a:r>
            <a:r>
              <a:rPr lang="cs-CZ" dirty="0" smtClean="0"/>
              <a:t>,</a:t>
            </a:r>
          </a:p>
          <a:p>
            <a:r>
              <a:rPr lang="cs-CZ" b="1" dirty="0" smtClean="0"/>
              <a:t>Flegmatik	 - </a:t>
            </a:r>
            <a:r>
              <a:rPr lang="cs-CZ" dirty="0" smtClean="0"/>
              <a:t>citově stabilní introvert	--&gt; pasivní, spolehlivý, klidný, ovládající se,</a:t>
            </a:r>
          </a:p>
          <a:p>
            <a:r>
              <a:rPr lang="cs-CZ" b="1" dirty="0" smtClean="0"/>
              <a:t>Melancholik	 - </a:t>
            </a:r>
            <a:r>
              <a:rPr lang="cs-CZ" dirty="0" smtClean="0"/>
              <a:t>citově labilní introvert	--&gt; náladový, úzkostlivý, nespolečenský, tichý.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74352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EDUARD SPRANGER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rozdělil osobnosti na šest typů, které se dál dělí podle základních hodnot, kterých si ceníme nejvíc.</a:t>
            </a:r>
          </a:p>
          <a:p>
            <a:pPr marL="0" indent="0">
              <a:buNone/>
            </a:pPr>
            <a:r>
              <a:rPr lang="cs-CZ" b="1" dirty="0" smtClean="0"/>
              <a:t>Ekonomický typ</a:t>
            </a:r>
            <a:r>
              <a:rPr lang="cs-CZ" dirty="0" smtClean="0"/>
              <a:t>	jde o prakticky založeného člověka, oceňuje hmotný 				přínos,</a:t>
            </a:r>
          </a:p>
          <a:p>
            <a:pPr marL="0" indent="0">
              <a:buNone/>
            </a:pPr>
            <a:r>
              <a:rPr lang="cs-CZ" b="1" dirty="0" smtClean="0"/>
              <a:t>Náboženský typ </a:t>
            </a:r>
            <a:r>
              <a:rPr lang="cs-CZ" dirty="0" smtClean="0"/>
              <a:t>	oceňuje duchovní hodnoty a zkušenosti,</a:t>
            </a:r>
          </a:p>
          <a:p>
            <a:pPr marL="0" indent="0">
              <a:buNone/>
            </a:pPr>
            <a:r>
              <a:rPr lang="cs-CZ" b="1" dirty="0" smtClean="0"/>
              <a:t>Teoretický typ</a:t>
            </a:r>
            <a:r>
              <a:rPr lang="cs-CZ" dirty="0" smtClean="0"/>
              <a:t>	hledá pravdu, touží po poznání, je intelektuálního rázu,</a:t>
            </a:r>
          </a:p>
          <a:p>
            <a:pPr marL="0" indent="0">
              <a:buNone/>
            </a:pPr>
            <a:r>
              <a:rPr lang="cs-CZ" b="1" dirty="0" smtClean="0"/>
              <a:t>Estetický typ</a:t>
            </a:r>
            <a:r>
              <a:rPr lang="cs-CZ" dirty="0" smtClean="0"/>
              <a:t>		má prožitek z každého okamžiku a dovede ocenit jeho 				krásu,</a:t>
            </a:r>
          </a:p>
          <a:p>
            <a:pPr marL="0" indent="0">
              <a:buNone/>
            </a:pPr>
            <a:r>
              <a:rPr lang="cs-CZ" b="1" dirty="0" smtClean="0"/>
              <a:t>Politický typ</a:t>
            </a:r>
            <a:r>
              <a:rPr lang="cs-CZ" dirty="0" smtClean="0"/>
              <a:t>		je názoru, že nevyšší hodnota je moc, je pro něj důležité </a:t>
            </a:r>
          </a:p>
          <a:p>
            <a:pPr marL="0" indent="0">
              <a:buNone/>
            </a:pPr>
            <a:r>
              <a:rPr lang="cs-CZ" dirty="0" smtClean="0"/>
              <a:t>			společenské postavení a vliv,</a:t>
            </a:r>
          </a:p>
          <a:p>
            <a:pPr marL="0" indent="0">
              <a:buNone/>
            </a:pPr>
            <a:r>
              <a:rPr lang="cs-CZ" b="1" dirty="0" smtClean="0"/>
              <a:t>Sociální typ</a:t>
            </a:r>
            <a:r>
              <a:rPr lang="cs-CZ" dirty="0" smtClean="0"/>
              <a:t>		převažuje láska k druhým, sebeobětování a laskavost.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2859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GRETZOVA TYPOLOGIE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3143" y="1533299"/>
            <a:ext cx="10700657" cy="4836432"/>
          </a:xfrm>
        </p:spPr>
        <p:txBody>
          <a:bodyPr/>
          <a:lstStyle/>
          <a:p>
            <a:r>
              <a:rPr lang="cs-CZ" dirty="0" err="1" smtClean="0"/>
              <a:t>Gretzova</a:t>
            </a:r>
            <a:r>
              <a:rPr lang="cs-CZ" dirty="0" smtClean="0"/>
              <a:t> typologie osobnosti vychází ze dvou základních dimenzí. Jedna dimenze je přátelskost versus nepřátelskost.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281" y="2416629"/>
            <a:ext cx="6322794" cy="3953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729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Charakter můžeme do jisté míry definovat také jako tendenci chovat se, reagovat určitým způsobem v dané situaci.</a:t>
            </a:r>
          </a:p>
          <a:p>
            <a:endParaRPr lang="cs-CZ" dirty="0"/>
          </a:p>
          <a:p>
            <a:r>
              <a:rPr lang="cs-CZ" dirty="0" smtClean="0"/>
              <a:t>Charakter, je do značné míry získaný. Na jeho vytváření mají největší vliv procesy učení v širším slova smyslu, výchova, rodina, škola, společnost, později i sebevýchova a autoregulace. Charakter se projevuje a utváří ve způsobu života.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476" y="5454796"/>
            <a:ext cx="11434805" cy="414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555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CHARAKTEROVÉ RYSY ČLOVĚKA VE VZTAHU K JINÝM LIDEM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Altruismus</a:t>
            </a:r>
          </a:p>
          <a:p>
            <a:r>
              <a:rPr lang="cs-CZ" dirty="0" smtClean="0"/>
              <a:t>Egoismus</a:t>
            </a:r>
          </a:p>
          <a:p>
            <a:r>
              <a:rPr lang="cs-CZ" dirty="0"/>
              <a:t>S</a:t>
            </a:r>
            <a:r>
              <a:rPr lang="cs-CZ" dirty="0" smtClean="0"/>
              <a:t>ociální inteligence </a:t>
            </a:r>
          </a:p>
          <a:p>
            <a:r>
              <a:rPr lang="cs-CZ" dirty="0" smtClean="0"/>
              <a:t>Dominantní tendence osobnosti</a:t>
            </a:r>
          </a:p>
          <a:p>
            <a:r>
              <a:rPr lang="cs-CZ" dirty="0" smtClean="0"/>
              <a:t>Submisivní tendence osobnosti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1997151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134</TotalTime>
  <Words>289</Words>
  <Application>Microsoft Office PowerPoint</Application>
  <PresentationFormat>Širokoúhlá obrazovka</PresentationFormat>
  <Paragraphs>55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Faseta</vt:lpstr>
      <vt:lpstr>PSYCHICKÉ VLASTNOSTI OSOBNOSTI</vt:lpstr>
      <vt:lpstr>TEMPERAMENT </vt:lpstr>
      <vt:lpstr>ZÁKLADNÍ TEMPERAMENTOVÉ CHARAKTERISTIKY </vt:lpstr>
      <vt:lpstr>HIPPOKRATOVA TEORIE TĚLNÍCH TEKUTIN</vt:lpstr>
      <vt:lpstr>EYSENCKOVA TYPOLOGIE</vt:lpstr>
      <vt:lpstr>EDUARD SPRANGER </vt:lpstr>
      <vt:lpstr>GRETZOVA TYPOLOGIE</vt:lpstr>
      <vt:lpstr>CHARAKTER</vt:lpstr>
      <vt:lpstr>CHARAKTEROVÉ RYSY ČLOVĚKA VE VZTAHU K JINÝM LIDEM</vt:lpstr>
      <vt:lpstr>CHARAKTEROVÉ RYSY ČLOVĚKA VE VZTAHU K SOBĚ SAMÉMU</vt:lpstr>
      <vt:lpstr>Test osobnosti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PSYCHICKÉ VLASTNOSTI OSOBNOSTI</dc:title>
  <dc:creator>buryova</dc:creator>
  <cp:lastModifiedBy>buryova</cp:lastModifiedBy>
  <cp:revision>7</cp:revision>
  <dcterms:created xsi:type="dcterms:W3CDTF">2024-04-02T07:06:50Z</dcterms:created>
  <dcterms:modified xsi:type="dcterms:W3CDTF">2024-04-02T11:36:54Z</dcterms:modified>
</cp:coreProperties>
</file>