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9" r:id="rId5"/>
    <p:sldId id="270" r:id="rId6"/>
    <p:sldId id="268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BD3F71F-A6DA-4A19-AD12-F0EB37C09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D08D2AAB-2B9D-457F-A409-308BA60D4E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97232FD-9769-4606-A12A-592DABC0C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A273-EFFB-495A-92AB-C82BB6269CD8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888A715-7941-4F80-BD64-F586F80AF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2FE588F-EAE9-4587-83CB-68BDCC8DD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1638B-FFAD-4644-A35F-0992E855E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95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948BF56-D71B-4D5E-A104-E3B5221C9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BDC8F73A-E5E5-4659-8BC6-5CC76EEB4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1B00941-EEC1-4026-B0A7-519C184FF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A273-EFFB-495A-92AB-C82BB6269CD8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9BF28A7-1B78-48E5-A8E7-5904C5BBA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174A1B7-3ECC-49F2-A481-FA58F59CF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1638B-FFAD-4644-A35F-0992E855E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05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15DB8C8C-0E14-4E73-A0A4-3253F4092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93272863-5866-44CE-ADAF-87051E41FD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8B7B0D8-435A-49E5-9987-6FCADAD44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A273-EFFB-495A-92AB-C82BB6269CD8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DFB9AF4-02BD-4D56-B5E3-91BC118A4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A97F6B8-2442-4403-A965-22D92E884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1638B-FFAD-4644-A35F-0992E855E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757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631905B-E160-4878-B3F2-96A99FEA0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41378942-2913-4C03-B944-A42148784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350CBD8-1978-4B20-B084-841AB6EBF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A273-EFFB-495A-92AB-C82BB6269CD8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CE36DEE-815C-4384-8680-FA7C155A3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B8BC9BE-73D7-458E-8589-207E28A03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1638B-FFAD-4644-A35F-0992E855E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070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87637E6-7043-43AB-BC19-CA01676C3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8BFD999A-7FEF-492B-8964-4B68CAA44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A78BCD6-97A3-4E1C-AFD9-9FBB46D39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A273-EFFB-495A-92AB-C82BB6269CD8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44F0A11-0A5D-44C9-8E6F-7ACCB9CB2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B2538FC-90CB-41FE-897E-030EA2ABD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1638B-FFAD-4644-A35F-0992E855E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856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0892D07-68BB-426C-82B4-7A1C6BEC7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FAE2DCBD-EE21-4126-A93F-8368ACCA51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B0642ECF-2927-42C7-8996-0D7F22CB46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CDE6019C-E334-4CC8-8DDF-BCB73C8BC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A273-EFFB-495A-92AB-C82BB6269CD8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9339D878-A2C3-48F0-903C-96BEA6322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6833BBF7-E5CF-4D8C-B92A-EC9014477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1638B-FFAD-4644-A35F-0992E855E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368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DDF6ED5-D9CB-489C-B52C-169A382AF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FBBF6E37-3871-4BEF-9CE2-F65DE2AB3F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9937F5A8-E1C6-4700-A6C4-12643FB8E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89A16E05-2AA7-45F9-BD5C-9DA370AC6C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9FDC33E7-9EDF-4997-B007-9A525C68CE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2CB159A6-9CD5-45EC-8D3D-5169D90EB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A273-EFFB-495A-92AB-C82BB6269CD8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9FA43467-6BFC-4717-BBD4-A4CC14A30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BFA214AB-2C8E-48E4-BB22-FD391E593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1638B-FFAD-4644-A35F-0992E855E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302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226E21-5762-4F02-8217-FBA88E607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5E94E3AF-88DF-4AC8-A5F6-F66729DAD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A273-EFFB-495A-92AB-C82BB6269CD8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0E04AFF9-F515-4CAB-8964-9F2577393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6B3A3DA3-3440-4863-8771-E5AC1DD0E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1638B-FFAD-4644-A35F-0992E855E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771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D50471F8-15FC-40BC-BF71-3E2874C8D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A273-EFFB-495A-92AB-C82BB6269CD8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A0AC260F-BBF2-41A8-8BA2-346F093B4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78E92365-71A5-4F49-8EC0-2D7C2F237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1638B-FFAD-4644-A35F-0992E855E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434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C2CED42-1809-405F-ABEC-733DC6EAF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B0B1B07-1F62-4FB1-9353-35CE76D3E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D788B03F-56B8-4136-B5A8-9069E7E86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6E6F5F0B-73D6-403F-8B48-91B96491A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A273-EFFB-495A-92AB-C82BB6269CD8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5CE5ECA0-E2C4-409D-8412-C8CD10CB6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C6E845E1-C8AE-4643-9BDB-E0C2C1CFD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1638B-FFAD-4644-A35F-0992E855E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491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2A3F96A-1066-40AE-ADDE-10BCD767B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1B2E694C-D37F-474E-9380-4F702D9A6B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89CAC3B5-BA53-4611-95CD-5405B1738C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C1F917D8-4A5A-4F80-8501-85D552FF8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A273-EFFB-495A-92AB-C82BB6269CD8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9338FE9F-9BAA-44E6-A6DA-930378FBC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78B046ED-8B46-4499-A6F2-159CACB57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1638B-FFAD-4644-A35F-0992E855E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956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A62BBA3-631B-4981-9380-143F70A12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CF804CEC-B54A-49DC-8B7B-A663B1EE1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17D7007-D70B-43D9-B47A-4AE8FB8660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1A273-EFFB-495A-92AB-C82BB6269CD8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27A6689-F8D4-4D69-9836-C764ECEF74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5618741-6C8C-4677-9F1E-38192930C8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1638B-FFAD-4644-A35F-0992E855E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1796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D23F3DC-001E-4450-926C-D48609D1FB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Sebepoznávání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C89B5AAB-E0A0-4C1A-BAFD-59D59B7D97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Typologie osobnosti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5151A7A2-A27F-444D-A767-811B336783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4929" y="4062480"/>
            <a:ext cx="2327542" cy="2478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76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461650F-EC58-4AC3-93E4-4AF5F773E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VYHODNOCENÍ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D3318F2-BD35-44F7-BCB5-1502DB62F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ISTP</a:t>
            </a:r>
            <a:r>
              <a:rPr lang="cs-CZ" dirty="0"/>
              <a:t> - Společensky zdrženliví, bravurně akční. Jsou ve svém živlu, pokud musejí bleskově, chladnokrevně, ale přitom uvážlivě vyřešit nastalou situaci s perfektním načasováním. Jinak v dobách klidu jakoby znudění.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ISTJ </a:t>
            </a:r>
            <a:r>
              <a:rPr lang="cs-CZ" dirty="0"/>
              <a:t>- Uvážliví, zodpovědní, zásadoví, uměření, se smyslem pro detail, usilují o dokonalost až k puntičkářství. Rádi mají věci pod kontrolou dobře připravené a zorganizované. Silný pocit povinnosti, někdy umínění, paličatí, tvrdohlaví.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6236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57A2C0A-86CC-4549-88BC-CAD00AA96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6778"/>
            <a:ext cx="10515600" cy="53013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ISFP</a:t>
            </a:r>
            <a:r>
              <a:rPr lang="cs-CZ" dirty="0"/>
              <a:t> - laskaví, ohleduplní, soucitní, jemní a pozorní, s malou potřebou</a:t>
            </a:r>
          </a:p>
          <a:p>
            <a:pPr marL="0" indent="0">
              <a:buNone/>
            </a:pPr>
            <a:r>
              <a:rPr lang="cs-CZ" dirty="0"/>
              <a:t>dělat na někoho dojem nebo mít druhé pod kontrolou. Nepředpojatí, obětaví až na hranici zanedbání vlastních potřeb a nároků. Nenápadně nespoutané povahy s „vlastní hlavou“, které si nepozorovaně umějí najít svou cestu k radostem.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ISFJ</a:t>
            </a:r>
            <a:r>
              <a:rPr lang="cs-CZ" dirty="0"/>
              <a:t> - nenápadní a skromní, ohleduplní, srdeční a tiše vřelí, se snahou být užiteční a prospěšní, nezištní a nesobečtí, s neokázalým zájmem o druhé. Stálí, spolehliví a pracovití realisté,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4449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B3715F0-A008-4DEF-A26D-DC2BA9188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7107"/>
            <a:ext cx="10515600" cy="5704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ESTJ</a:t>
            </a:r>
            <a:r>
              <a:rPr lang="cs-CZ" dirty="0"/>
              <a:t> - nebojácní, věcně realističtí, kurážní, rozhodní, s „tahem</a:t>
            </a:r>
          </a:p>
          <a:p>
            <a:pPr marL="0" indent="0">
              <a:buNone/>
            </a:pPr>
            <a:r>
              <a:rPr lang="cs-CZ" dirty="0"/>
              <a:t>na bránu“, spolehliví a vždy sví. Zaměření na výsledek, logičtí a nepřehlédnutelně energičtí ESTJ se často ocitají v čele a na vedoucích</a:t>
            </a:r>
          </a:p>
          <a:p>
            <a:pPr marL="0" indent="0">
              <a:buNone/>
            </a:pPr>
            <a:r>
              <a:rPr lang="cs-CZ" dirty="0"/>
              <a:t>místech. Cenění jsou pro svou spolehlivost, odpovědnost.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ESTP</a:t>
            </a:r>
            <a:r>
              <a:rPr lang="cs-CZ" dirty="0"/>
              <a:t> - Velká energie a jakýsi neustálý neklid, smysl pro legraci, optimističtí realisté se sklonem k akci a schopností bez velkých okolků rozhýbávat věci kupředu. Umějí si všimnout věcí, které ostatním unikají.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ESFP</a:t>
            </a:r>
            <a:r>
              <a:rPr lang="cs-CZ" dirty="0"/>
              <a:t> – nadšení a nabití energií, otevření, středem dění a legrace, optimističtí a umějící najít dobré i ve špatných věcech a pozvednout lidem náladu.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9925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423D69A-2CD4-477A-AB4F-E4DF7D738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624" y="64228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ESFJ</a:t>
            </a:r>
            <a:r>
              <a:rPr lang="cs-CZ" dirty="0"/>
              <a:t> - přátelští, citliví, vnímaví, otevření k lidem, energičtí, pracovití</a:t>
            </a:r>
          </a:p>
          <a:p>
            <a:pPr marL="0" indent="0">
              <a:buNone/>
            </a:pPr>
            <a:r>
              <a:rPr lang="cs-CZ" dirty="0"/>
              <a:t>a praktičtí, pečliví a zodpovědní. Mají rádi soulad a dobré vztahy, umějí</a:t>
            </a:r>
          </a:p>
          <a:p>
            <a:pPr marL="0" indent="0">
              <a:buNone/>
            </a:pPr>
            <a:r>
              <a:rPr lang="cs-CZ" dirty="0"/>
              <a:t>však i pokárat, je-li to zapotřebí. Berou úkoly a povinnosti svědomitě</a:t>
            </a:r>
          </a:p>
          <a:p>
            <a:pPr marL="0" indent="0">
              <a:buNone/>
            </a:pPr>
            <a:r>
              <a:rPr lang="cs-CZ" dirty="0"/>
              <a:t>a vážně, umějí být rozhodní.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7175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7D70583-9734-4864-BC2A-8FD0166B3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103719A-A540-4891-A8E2-DAE833B9A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/>
              <a:t>Tak jací jsme?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Dovedeme se ze svého sebepoznání poučit?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Chceme něco na sobě změnit?</a:t>
            </a:r>
          </a:p>
        </p:txBody>
      </p:sp>
    </p:spTree>
    <p:extLst>
      <p:ext uri="{BB962C8B-B14F-4D97-AF65-F5344CB8AC3E}">
        <p14:creationId xmlns:p14="http://schemas.microsoft.com/office/powerpoint/2010/main" val="4017559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46C4DBA-28E2-48A8-BBD3-0D31BBF87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3040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Typ osobnosti – Hippokratova typologie</a:t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3D78746D-E44A-4D86-8D97-B711F5685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071" y="1726997"/>
            <a:ext cx="10609729" cy="4449966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Sangvinik - krev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Cholerik - žluč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Melancholik – černá žluč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Flegmatik - hlen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5440A162-E7A3-49C3-8936-CEE295CAD6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7655" y="1322104"/>
            <a:ext cx="1440570" cy="95493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B1CC1DD-602D-4BFC-ACB1-0DA7190626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407023"/>
            <a:ext cx="1240081" cy="1306694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B2D8A0AA-684A-43D6-BDDA-39902C5075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8393" y="3713717"/>
            <a:ext cx="1240081" cy="126560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15AE9617-73B2-4366-8B50-367EC21F14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0786" y="4946270"/>
            <a:ext cx="1416676" cy="136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065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F7453A9-27B9-4EE8-AE5F-DAA8D9C55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107" y="365126"/>
            <a:ext cx="10618694" cy="474721"/>
          </a:xfrm>
        </p:spPr>
        <p:txBody>
          <a:bodyPr>
            <a:normAutofit fontScale="90000"/>
          </a:bodyPr>
          <a:lstStyle/>
          <a:p>
            <a:r>
              <a:rPr lang="cs-CZ" dirty="0"/>
              <a:t>TYPOLOGIE OSOBNOSTI MBTI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58A201E-5BDD-476B-A442-3516E1E38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81954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Typologie osobnosti MBTI - </a:t>
            </a:r>
            <a:r>
              <a:rPr lang="cs-CZ" dirty="0" err="1"/>
              <a:t>Myers-Briggs</a:t>
            </a:r>
            <a:r>
              <a:rPr lang="cs-CZ" dirty="0"/>
              <a:t> Type </a:t>
            </a:r>
            <a:r>
              <a:rPr lang="cs-CZ" dirty="0" err="1"/>
              <a:t>Indicator</a:t>
            </a:r>
            <a:r>
              <a:rPr lang="cs-CZ" dirty="0"/>
              <a:t> je nástroj, který lze</a:t>
            </a:r>
          </a:p>
          <a:p>
            <a:pPr marL="0" indent="0">
              <a:buNone/>
            </a:pPr>
            <a:r>
              <a:rPr lang="cs-CZ" dirty="0"/>
              <a:t>využít mnoha způsoby. Nejčastěji je využíván v oblasti osobního rozvoje.</a:t>
            </a:r>
          </a:p>
          <a:p>
            <a:pPr marL="0" indent="0">
              <a:buNone/>
            </a:pPr>
            <a:r>
              <a:rPr lang="cs-CZ" dirty="0"/>
              <a:t>Šestnáct osobnostních typů je založeno na známém výzkumu Carl Junga,</a:t>
            </a:r>
          </a:p>
          <a:p>
            <a:pPr marL="0" indent="0">
              <a:buNone/>
            </a:pPr>
            <a:r>
              <a:rPr lang="cs-CZ" dirty="0" err="1"/>
              <a:t>Katharine</a:t>
            </a:r>
            <a:r>
              <a:rPr lang="cs-CZ" dirty="0"/>
              <a:t> C. </a:t>
            </a:r>
            <a:r>
              <a:rPr lang="cs-CZ" dirty="0" err="1"/>
              <a:t>Briggsové</a:t>
            </a:r>
            <a:r>
              <a:rPr lang="cs-CZ" dirty="0"/>
              <a:t> a Isabel </a:t>
            </a:r>
            <a:r>
              <a:rPr lang="cs-CZ" dirty="0" err="1"/>
              <a:t>Briggs</a:t>
            </a:r>
            <a:r>
              <a:rPr lang="cs-CZ" dirty="0"/>
              <a:t> Myersové. Carl Gustav Jung tvrdil,</a:t>
            </a:r>
          </a:p>
          <a:p>
            <a:pPr marL="0" indent="0">
              <a:buNone/>
            </a:pPr>
            <a:r>
              <a:rPr lang="cs-CZ" dirty="0"/>
              <a:t>že existují dva základní druhy „funkcí“, které lidé používají ve svém životě:</a:t>
            </a:r>
          </a:p>
          <a:p>
            <a:pPr algn="ctr"/>
            <a:r>
              <a:rPr lang="cs-CZ" b="1" dirty="0"/>
              <a:t>Jak přijímáme informace (jak vnímáme věci).</a:t>
            </a:r>
          </a:p>
          <a:p>
            <a:pPr algn="ctr"/>
            <a:r>
              <a:rPr lang="cs-CZ" b="1" dirty="0"/>
              <a:t> Jak vytváříme svá rozhodnutí.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5483BD5A-9F45-48A0-9A25-FAB02D7CD8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7755" y="5076693"/>
            <a:ext cx="2807594" cy="998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597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1AA06F1-934A-4253-8B74-E2EC05E9D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2990"/>
            <a:ext cx="10663518" cy="5283386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Katharine</a:t>
            </a:r>
            <a:r>
              <a:rPr lang="cs-CZ" dirty="0"/>
              <a:t> </a:t>
            </a:r>
            <a:r>
              <a:rPr lang="cs-CZ" dirty="0" err="1"/>
              <a:t>Briggsová</a:t>
            </a:r>
            <a:r>
              <a:rPr lang="cs-CZ" dirty="0"/>
              <a:t> teorii C. Junga více rozvinula a její dcera Isabel </a:t>
            </a:r>
            <a:r>
              <a:rPr lang="cs-CZ" dirty="0" err="1"/>
              <a:t>Briggs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Myersová jeho teorii uvedla do praxe. Obě ženy rozvedly původní Jungovu</a:t>
            </a:r>
          </a:p>
          <a:p>
            <a:pPr marL="0" indent="0">
              <a:buNone/>
            </a:pPr>
            <a:r>
              <a:rPr lang="cs-CZ" dirty="0"/>
              <a:t>typologii osobnosti o další dvě funkce, které nebyly Jungem definovány:</a:t>
            </a:r>
          </a:p>
          <a:p>
            <a:pPr marL="0" indent="0">
              <a:buNone/>
            </a:pPr>
            <a:r>
              <a:rPr lang="cs-CZ" b="1" dirty="0"/>
              <a:t>Usuzování </a:t>
            </a:r>
            <a:r>
              <a:rPr lang="cs-CZ" dirty="0"/>
              <a:t>(</a:t>
            </a:r>
            <a:r>
              <a:rPr lang="cs-CZ" dirty="0" err="1"/>
              <a:t>Judging</a:t>
            </a:r>
            <a:r>
              <a:rPr lang="cs-CZ" dirty="0"/>
              <a:t> - J) a </a:t>
            </a:r>
            <a:r>
              <a:rPr lang="cs-CZ" b="1" dirty="0"/>
              <a:t>Vnímání</a:t>
            </a:r>
            <a:r>
              <a:rPr lang="cs-CZ" dirty="0"/>
              <a:t> (</a:t>
            </a:r>
            <a:r>
              <a:rPr lang="cs-CZ" dirty="0" err="1"/>
              <a:t>Perceiving</a:t>
            </a:r>
            <a:r>
              <a:rPr lang="cs-CZ" dirty="0"/>
              <a:t> - P). Tak vznikla dnešní propracovaná teorie, která zastává názor, že každý jednotlivec funguje na základě:</a:t>
            </a:r>
          </a:p>
          <a:p>
            <a:pPr algn="ctr"/>
            <a:r>
              <a:rPr lang="cs-CZ" b="1" dirty="0"/>
              <a:t>kam je orientována naše energie,</a:t>
            </a:r>
          </a:p>
          <a:p>
            <a:pPr algn="ctr"/>
            <a:r>
              <a:rPr lang="cs-CZ" b="1" dirty="0"/>
              <a:t>jak přijímáme informace,</a:t>
            </a:r>
          </a:p>
          <a:p>
            <a:pPr algn="ctr"/>
            <a:r>
              <a:rPr lang="cs-CZ" b="1" dirty="0"/>
              <a:t>jakým způsobem se rozhodujeme,</a:t>
            </a:r>
          </a:p>
          <a:p>
            <a:pPr algn="ctr"/>
            <a:r>
              <a:rPr lang="cs-CZ" b="1" dirty="0"/>
              <a:t>jaký preferujeme životní styl.</a:t>
            </a:r>
          </a:p>
        </p:txBody>
      </p:sp>
    </p:spTree>
    <p:extLst>
      <p:ext uri="{BB962C8B-B14F-4D97-AF65-F5344CB8AC3E}">
        <p14:creationId xmlns:p14="http://schemas.microsoft.com/office/powerpoint/2010/main" val="3997714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566DA9A-6E3E-4BE0-9D4C-6C5B805F7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AB8640B-510A-41C9-B5AB-31A436F07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každé z těchto kategorií něco upřednostňujeme:</a:t>
            </a:r>
          </a:p>
          <a:p>
            <a:r>
              <a:rPr lang="cs-CZ" dirty="0"/>
              <a:t>E – I - </a:t>
            </a:r>
            <a:r>
              <a:rPr lang="cs-CZ" dirty="0" err="1"/>
              <a:t>Extrovertnost</a:t>
            </a:r>
            <a:r>
              <a:rPr lang="cs-CZ" dirty="0"/>
              <a:t> nebo </a:t>
            </a:r>
            <a:r>
              <a:rPr lang="cs-CZ" dirty="0" err="1"/>
              <a:t>Introvertnost</a:t>
            </a:r>
            <a:endParaRPr lang="cs-CZ" dirty="0"/>
          </a:p>
          <a:p>
            <a:r>
              <a:rPr lang="cs-CZ" dirty="0"/>
              <a:t>N – S - Intuici nebo Smysly</a:t>
            </a:r>
          </a:p>
          <a:p>
            <a:r>
              <a:rPr lang="cs-CZ" dirty="0"/>
              <a:t>T – F - Myšlení nebo Cítění</a:t>
            </a:r>
          </a:p>
          <a:p>
            <a:r>
              <a:rPr lang="cs-CZ" dirty="0"/>
              <a:t>J – P - Usuzování nebo Vnímání</a:t>
            </a:r>
          </a:p>
        </p:txBody>
      </p:sp>
    </p:spTree>
    <p:extLst>
      <p:ext uri="{BB962C8B-B14F-4D97-AF65-F5344CB8AC3E}">
        <p14:creationId xmlns:p14="http://schemas.microsoft.com/office/powerpoint/2010/main" val="895657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34E3249-49AA-4F3D-8ACD-38FB7102E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EXTROVERZE (E) A INTROVERZE (I)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51E5CE7-AFD1-4E75-8B40-BE59BF6ED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Co oba typy těší?</a:t>
            </a:r>
          </a:p>
          <a:p>
            <a:pPr marL="0" indent="0">
              <a:buNone/>
            </a:pPr>
            <a:r>
              <a:rPr lang="cs-CZ" b="1" dirty="0"/>
              <a:t>E </a:t>
            </a:r>
            <a:r>
              <a:rPr lang="cs-CZ" dirty="0"/>
              <a:t>- spolupracovat s jinými, zapadnout do skupiny, jednat z popudu, bez velkého rozmýšlení, rozvíjet myšlenky a nápady v debatě s ostatními, znát hodně lidí a věcí.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I - mít své soukromí, být sami se sebou, rozhodnout si o tom, kdy něco udělají nebo řeknou, rozvíjet myšlenky a nápady nejdříve sami, znát méně lidí a poznávat je spíše do hloubky.</a:t>
            </a:r>
          </a:p>
        </p:txBody>
      </p:sp>
    </p:spTree>
    <p:extLst>
      <p:ext uri="{BB962C8B-B14F-4D97-AF65-F5344CB8AC3E}">
        <p14:creationId xmlns:p14="http://schemas.microsoft.com/office/powerpoint/2010/main" val="3208781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44D5CDF-331F-4BE8-875A-B3CF125DB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TYP SMYSLOVÝ (S) – INTUITIVNÍ (N)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B371213-C05E-4C2C-9F65-B5EB506FD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Typ Smyslový (S) </a:t>
            </a:r>
            <a:r>
              <a:rPr lang="cs-CZ" dirty="0"/>
              <a:t>– tito lidé jsou konkrétní, realističtí, praktičtí, dají jen</a:t>
            </a:r>
          </a:p>
          <a:p>
            <a:pPr marL="0" indent="0">
              <a:buNone/>
            </a:pPr>
            <a:r>
              <a:rPr lang="cs-CZ" dirty="0"/>
              <a:t>na to, co dokáží vnímat svými smysly, jsou pro ně důležité tradice a zavedené postupy. Jsou nároční na přesnost a péči o detaily. Mají rádi praktické činnosti s hmatatelnými jasnými výsledky. Musí vidět výsledky své práce.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Typ Intuitivní (N) </a:t>
            </a:r>
            <a:r>
              <a:rPr lang="cs-CZ" dirty="0"/>
              <a:t>– jsou to lidé s nesmírnou fantazií a představami, nemají problém lhát, protože svým fantaziím věří více než realitě. Jsou hladoví po poznání, teoretičtí, originální a tvořiví. Celek je pro ně důležitější, než jednotlivé části. Nelpí na nepřesnostech a maličkostech, dokáží je přehlížet. Dělají časté změny, někdy až radikální. Nesnáší rutinu.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4470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D005B08-0776-4FBD-8DBA-4DC95570F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 RACIONÁLNÍ (T)– PROŽÍVAJÍCÍ (F)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C92FD6F-AFB5-4D8F-84C6-45B291C98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Typ racionální (T)</a:t>
            </a:r>
            <a:r>
              <a:rPr lang="cs-CZ" dirty="0"/>
              <a:t> – rozhodují se podle logiky, jsou věcní, rozhodní,</a:t>
            </a:r>
          </a:p>
          <a:p>
            <a:pPr marL="0" indent="0">
              <a:buNone/>
            </a:pPr>
            <a:r>
              <a:rPr lang="cs-CZ" dirty="0"/>
              <a:t>Myslí a jednají hlavou, ctí právo, dokážou být kritičtí, dávají přednost</a:t>
            </a:r>
          </a:p>
          <a:p>
            <a:pPr marL="0" indent="0">
              <a:buNone/>
            </a:pPr>
            <a:r>
              <a:rPr lang="cs-CZ" dirty="0"/>
              <a:t>zásadám a rozumu, jsou přísní, ale spravedliví. Málokdy dokáží odpustit.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Typ prožívající (F) </a:t>
            </a:r>
            <a:r>
              <a:rPr lang="cs-CZ" dirty="0"/>
              <a:t>– jejich rozhodnutí ovlivňují citové vazby, osobní vztahy a hodnoty. Dokáží se vcítit do druhého a rádi ř e š í problémy jiných lidí. Připouštějí polehčující okolnosti a proto dokáží odpouštět.</a:t>
            </a:r>
          </a:p>
        </p:txBody>
      </p:sp>
    </p:spTree>
    <p:extLst>
      <p:ext uri="{BB962C8B-B14F-4D97-AF65-F5344CB8AC3E}">
        <p14:creationId xmlns:p14="http://schemas.microsoft.com/office/powerpoint/2010/main" val="2567783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4B40D79-37C4-46AA-B94C-56BE03458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 USUZUJÍCÍ (J) – VNÍMAJÍCÍ (P)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483849D-80CF-433D-B572-198E9DB10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Typ vnímající (P) </a:t>
            </a:r>
            <a:r>
              <a:rPr lang="cs-CZ" dirty="0"/>
              <a:t>- velmi adaptivní. Tvoří na bázi pokus a omyl. Mají neustálou snahu získat další informace. Jsou otevření, flexibilní. Uznávají chaos, drží se názoru: „Nemáme ještě dost informací, co když se to změní, stane se něco neočekávaného“? Jsou to tzv. „lidé posledního dne,“ vše stíhají a dělají „za pět minut dvanáct.”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Typ usuzující (J) </a:t>
            </a:r>
            <a:r>
              <a:rPr lang="cs-CZ" dirty="0"/>
              <a:t>-mají vše pevně stanovené předem. Uznávají jen závazný postup a pravidla. Stanovení cílů předem je pro ně klíčové. Jsou rozhodní, naléhaví, neodbytní a fixní. </a:t>
            </a:r>
            <a:r>
              <a:rPr lang="cs-CZ" dirty="0" smtClean="0"/>
              <a:t>Preferují </a:t>
            </a:r>
            <a:r>
              <a:rPr lang="cs-CZ" dirty="0"/>
              <a:t>žít uspořádaný a naplánovaný život, kde vše má své místo a čas.</a:t>
            </a:r>
          </a:p>
        </p:txBody>
      </p:sp>
    </p:spTree>
    <p:extLst>
      <p:ext uri="{BB962C8B-B14F-4D97-AF65-F5344CB8AC3E}">
        <p14:creationId xmlns:p14="http://schemas.microsoft.com/office/powerpoint/2010/main" val="20189702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1027</Words>
  <Application>Microsoft Office PowerPoint</Application>
  <PresentationFormat>Širokoúhlá obrazovka</PresentationFormat>
  <Paragraphs>76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Sebepoznávání</vt:lpstr>
      <vt:lpstr>Typ osobnosti – Hippokratova typologie </vt:lpstr>
      <vt:lpstr>TYPOLOGIE OSOBNOSTI MBTI</vt:lpstr>
      <vt:lpstr>Prezentace aplikace PowerPoint</vt:lpstr>
      <vt:lpstr>Prezentace aplikace PowerPoint</vt:lpstr>
      <vt:lpstr>EXTROVERZE (E) A INTROVERZE (I)</vt:lpstr>
      <vt:lpstr>TYP SMYSLOVÝ (S) – INTUITIVNÍ (N)</vt:lpstr>
      <vt:lpstr>TYP RACIONÁLNÍ (T)– PROŽÍVAJÍCÍ (F)</vt:lpstr>
      <vt:lpstr>TYP USUZUJÍCÍ (J) – VNÍMAJÍCÍ (P)</vt:lpstr>
      <vt:lpstr>VYHODNOCENÍ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Sebepoznávání</dc:title>
  <dc:creator>bur0006</dc:creator>
  <cp:lastModifiedBy>buryova</cp:lastModifiedBy>
  <cp:revision>13</cp:revision>
  <dcterms:created xsi:type="dcterms:W3CDTF">2022-09-30T11:58:35Z</dcterms:created>
  <dcterms:modified xsi:type="dcterms:W3CDTF">2024-05-07T07:36:06Z</dcterms:modified>
</cp:coreProperties>
</file>