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307" r:id="rId5"/>
    <p:sldId id="259" r:id="rId6"/>
    <p:sldId id="304" r:id="rId7"/>
    <p:sldId id="302" r:id="rId8"/>
    <p:sldId id="267" r:id="rId9"/>
    <p:sldId id="305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22.03.2024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7" Type="http://schemas.openxmlformats.org/officeDocument/2006/relationships/hyperlink" Target="http://www.ersa.org/" TargetMode="External"/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ional-studies-assoc.ac.uk/" TargetMode="External"/><Relationship Id="rId5" Type="http://schemas.openxmlformats.org/officeDocument/2006/relationships/hyperlink" Target="http://www.rr-moravskoslezsko.cz/" TargetMode="External"/><Relationship Id="rId4" Type="http://schemas.openxmlformats.org/officeDocument/2006/relationships/hyperlink" Target="http://www.euroskop.cz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Regionální ekonomika a politika</a:t>
            </a:r>
            <a:endParaRPr lang="en-US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chemeClr val="accent2">
                    <a:lumMod val="75000"/>
                  </a:schemeClr>
                </a:solidFill>
              </a:rPr>
              <a:t>doc. Ing. Kamila Turečková, Ph.D., MBA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99227" y="4318996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LS 2023/2024</a:t>
            </a:r>
          </a:p>
          <a:p>
            <a:pPr algn="r"/>
            <a: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BPREP/BKREp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7367282-4A1B-42C7-9318-9D722DD43DD6}"/>
              </a:ext>
            </a:extLst>
          </p:cNvPr>
          <p:cNvSpPr txBox="1"/>
          <p:nvPr/>
        </p:nvSpPr>
        <p:spPr>
          <a:xfrm>
            <a:off x="581191" y="5452848"/>
            <a:ext cx="14702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chemeClr val="bg1"/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0909" y="1864658"/>
            <a:ext cx="11665527" cy="488576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doc. </a:t>
            </a:r>
            <a:r>
              <a:rPr lang="en-US" sz="2800" b="1" dirty="0"/>
              <a:t>Ing. </a:t>
            </a:r>
            <a:r>
              <a:rPr lang="cs-CZ" sz="2800" b="1" dirty="0"/>
              <a:t>Kamila Turečková, Ph.D., MBA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301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dohody</a:t>
            </a:r>
          </a:p>
          <a:p>
            <a:pPr lvl="8"/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osobně </a:t>
            </a:r>
          </a:p>
          <a:p>
            <a:pPr lvl="8"/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on-line (kód: oca8om0) nebo přes odkaz: https://teams.microsoft.com/l/</a:t>
            </a:r>
            <a:r>
              <a:rPr lang="cs-CZ" sz="2400" dirty="0" err="1">
                <a:solidFill>
                  <a:schemeClr val="accent2">
                    <a:lumMod val="50000"/>
                  </a:schemeClr>
                </a:solidFill>
              </a:rPr>
              <a:t>channel</a:t>
            </a:r>
            <a:r>
              <a:rPr lang="cs-CZ" sz="2400" dirty="0">
                <a:solidFill>
                  <a:schemeClr val="accent2">
                    <a:lumMod val="50000"/>
                  </a:schemeClr>
                </a:solidFill>
              </a:rPr>
              <a:t>/19%3a0cb314bd36984d23a4ed5c07b01c2ef6%40thread.tacv2/Obecn%25C3%25A9?groupId=36574a9e-b645-46e8-a548-d0d66408e44b&amp;tenantId=a6363da9-944b-4aae-abf8-3478e529ad2f)</a:t>
            </a:r>
            <a:endParaRPr lang="cs-CZ" sz="2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2800" dirty="0"/>
              <a:t>Veškeré aktuální informace a materiály jsou dostupné v IS.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84AF59-C2A9-4B56-94D0-AD24710D4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informace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BPREP:</a:t>
            </a: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47782" y="2017059"/>
            <a:ext cx="11882853" cy="4724401"/>
          </a:xfrm>
        </p:spPr>
        <p:txBody>
          <a:bodyPr>
            <a:normAutofit fontScale="70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2900" dirty="0"/>
              <a:t>min. 60 % z uskutečněných seminářů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29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2 prezentace na seminářích (max. </a:t>
            </a:r>
            <a:r>
              <a:rPr lang="cs-CZ" sz="3100" b="1" dirty="0">
                <a:solidFill>
                  <a:schemeClr val="accent6">
                    <a:lumMod val="50000"/>
                  </a:schemeClr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u="sng" dirty="0"/>
              <a:t>Volitelný</a:t>
            </a:r>
            <a:r>
              <a:rPr lang="cs-CZ" sz="3100" dirty="0"/>
              <a:t> průběžný test nebo krátká úvaha na zvolené téma (max. </a:t>
            </a:r>
            <a:r>
              <a:rPr lang="cs-CZ" sz="3100" b="1" dirty="0">
                <a:solidFill>
                  <a:schemeClr val="accent6">
                    <a:lumMod val="50000"/>
                  </a:schemeClr>
                </a:solidFill>
              </a:rPr>
              <a:t>20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  <a:endParaRPr lang="cs-CZ" sz="31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odpovědníků v IS (max. </a:t>
            </a:r>
            <a:r>
              <a:rPr lang="cs-CZ" sz="3100" b="1" dirty="0">
                <a:solidFill>
                  <a:schemeClr val="accent6">
                    <a:lumMod val="50000"/>
                  </a:schemeClr>
                </a:solidFill>
              </a:rPr>
              <a:t>50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600" dirty="0"/>
              <a:t> 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00000"/>
              </a:lnSpc>
              <a:buNone/>
            </a:pPr>
            <a:endParaRPr lang="cs-CZ" sz="26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3000" dirty="0"/>
              <a:t>Volitelný průběžný test probíhá přes odpovědníky on-line, skládá se z 20 otázek hodnocených po 1 bodu (ano/ne) a máte na něj </a:t>
            </a:r>
            <a:r>
              <a:rPr lang="cs-CZ" sz="3000" b="1" dirty="0"/>
              <a:t>6</a:t>
            </a:r>
            <a:r>
              <a:rPr lang="cs-CZ" sz="3000" dirty="0"/>
              <a:t> minut. Na tento test se nikam nezapisujete.</a:t>
            </a:r>
          </a:p>
          <a:p>
            <a:r>
              <a:rPr lang="cs-CZ" sz="3200" dirty="0"/>
              <a:t>Prezenční studium: ke zkoušce je připuštěn pouze student, jenž má </a:t>
            </a:r>
            <a:r>
              <a:rPr lang="cs-CZ" sz="3200" b="1" dirty="0">
                <a:solidFill>
                  <a:schemeClr val="tx1"/>
                </a:solidFill>
              </a:rPr>
              <a:t>splněnou docházku </a:t>
            </a:r>
            <a:r>
              <a:rPr lang="cs-CZ" sz="3200" dirty="0"/>
              <a:t>ze seminářů a na semináři </a:t>
            </a:r>
            <a:r>
              <a:rPr lang="cs-CZ" sz="3200" b="1" dirty="0" err="1">
                <a:solidFill>
                  <a:schemeClr val="tx1"/>
                </a:solidFill>
              </a:rPr>
              <a:t>odprezentované</a:t>
            </a:r>
            <a:r>
              <a:rPr lang="cs-CZ" sz="3200" b="1" dirty="0">
                <a:solidFill>
                  <a:schemeClr val="tx1"/>
                </a:solidFill>
              </a:rPr>
              <a:t> obě prezentace </a:t>
            </a:r>
            <a:r>
              <a:rPr lang="cs-CZ" sz="3200" dirty="0"/>
              <a:t>na stanovené téma.</a:t>
            </a: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591671"/>
            <a:ext cx="11029616" cy="1290917"/>
          </a:xfrm>
        </p:spPr>
        <p:txBody>
          <a:bodyPr>
            <a:normAutofit fontScale="90000"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BKREP:</a:t>
            </a: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Podmínky absolvování </a:t>
            </a:r>
            <a:b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1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(včetně ISP + ERASMUS)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47783" y="2017059"/>
            <a:ext cx="11784242" cy="4724401"/>
          </a:xfrm>
        </p:spPr>
        <p:txBody>
          <a:bodyPr>
            <a:normAutofit fontScale="550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4700" dirty="0"/>
              <a:t>Zpracování eseje/úvahy dle stanoveného tématu a odevzdané do daného termínu (max. </a:t>
            </a:r>
            <a:r>
              <a:rPr lang="cs-CZ" sz="4700" b="1" dirty="0">
                <a:solidFill>
                  <a:schemeClr val="accent6">
                    <a:lumMod val="50000"/>
                  </a:schemeClr>
                </a:solidFill>
              </a:rPr>
              <a:t>30 bodů</a:t>
            </a:r>
            <a:r>
              <a:rPr lang="cs-CZ" sz="47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4700" dirty="0"/>
              <a:t>On-line zkouška prostřednictvím odpovědníků v IS (max. </a:t>
            </a:r>
            <a:r>
              <a:rPr lang="cs-CZ" sz="4700" b="1" dirty="0">
                <a:solidFill>
                  <a:schemeClr val="accent6">
                    <a:lumMod val="50000"/>
                  </a:schemeClr>
                </a:solidFill>
              </a:rPr>
              <a:t>70 bodů</a:t>
            </a:r>
            <a:r>
              <a:rPr lang="cs-CZ" sz="47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4700" dirty="0"/>
              <a:t> </a:t>
            </a:r>
            <a:r>
              <a:rPr lang="cs-CZ" sz="4700" b="1" dirty="0">
                <a:solidFill>
                  <a:schemeClr val="accent6">
                    <a:lumMod val="50000"/>
                  </a:schemeClr>
                </a:solidFill>
              </a:rPr>
              <a:t>celkem max. 100 bodů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5100" b="1" dirty="0">
                <a:solidFill>
                  <a:schemeClr val="accent5">
                    <a:lumMod val="50000"/>
                  </a:schemeClr>
                </a:solidFill>
              </a:rPr>
              <a:t>ESEJ/ÚVAHA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cca 1,5 strany čistého textu (</a:t>
            </a:r>
            <a:r>
              <a:rPr lang="cs-CZ" sz="3000" dirty="0" err="1">
                <a:solidFill>
                  <a:schemeClr val="tx1"/>
                </a:solidFill>
              </a:rPr>
              <a:t>Times</a:t>
            </a:r>
            <a:r>
              <a:rPr lang="cs-CZ" sz="3000" dirty="0">
                <a:solidFill>
                  <a:schemeClr val="tx1"/>
                </a:solidFill>
              </a:rPr>
              <a:t> New Roman, vel. písma12, jednoduché řádkování, </a:t>
            </a:r>
            <a:r>
              <a:rPr lang="cs-CZ" sz="3000" b="1" dirty="0">
                <a:solidFill>
                  <a:schemeClr val="tx1"/>
                </a:solidFill>
              </a:rPr>
              <a:t>cca 600-700 slov</a:t>
            </a:r>
            <a:r>
              <a:rPr lang="cs-CZ" sz="3000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celkem </a:t>
            </a:r>
            <a:r>
              <a:rPr lang="cs-CZ" sz="3000" b="1" dirty="0">
                <a:solidFill>
                  <a:schemeClr val="tx1"/>
                </a:solidFill>
              </a:rPr>
              <a:t>max. 4 strany </a:t>
            </a:r>
            <a:r>
              <a:rPr lang="cs-CZ" sz="3000" dirty="0">
                <a:solidFill>
                  <a:schemeClr val="tx1"/>
                </a:solidFill>
              </a:rPr>
              <a:t>se všemi náležitostmi…. (stačí jméno, datum, číslo studenta, název, vlastní text a seznam použitých zdrojů)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bude hodnocena obsahová strana a formální úprava textu, v případě, že využijete některé cizí zdroje či informace, je nutné je na konci uvést ve formátu dle aktuálního Pokynu děkana pro úpravy, zveřejňování a ukládání VŠKP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doporučuji se seznámit s tím, co to esej/úvaha je a jaké má náležitosti (pokud práce nebude esejí/úvahou nebude hodnocena!)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b="1" dirty="0">
                <a:solidFill>
                  <a:schemeClr val="tx1"/>
                </a:solidFill>
              </a:rPr>
              <a:t>zpracování eseje/úvahy je pro kombinovanou formu studia dobrovolné </a:t>
            </a:r>
            <a:r>
              <a:rPr lang="cs-CZ" sz="3000" dirty="0">
                <a:solidFill>
                  <a:schemeClr val="tx1"/>
                </a:solidFill>
              </a:rPr>
              <a:t>(to neplatí pro ISP a ERASMUS!)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dirty="0">
                <a:solidFill>
                  <a:schemeClr val="tx1"/>
                </a:solidFill>
              </a:rPr>
              <a:t>hotovou esej/úvahu je potřeba </a:t>
            </a:r>
            <a:r>
              <a:rPr lang="cs-CZ" sz="3000" b="1" dirty="0">
                <a:solidFill>
                  <a:schemeClr val="tx1"/>
                </a:solidFill>
              </a:rPr>
              <a:t>vložit do „</a:t>
            </a:r>
            <a:r>
              <a:rPr lang="cs-CZ" sz="3000" b="1" dirty="0" err="1">
                <a:solidFill>
                  <a:schemeClr val="tx1"/>
                </a:solidFill>
              </a:rPr>
              <a:t>Odevzdávárny</a:t>
            </a:r>
            <a:r>
              <a:rPr lang="cs-CZ" sz="3000" b="1" dirty="0">
                <a:solidFill>
                  <a:schemeClr val="tx1"/>
                </a:solidFill>
              </a:rPr>
              <a:t>“ v IS do </a:t>
            </a: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8.4.2024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000" b="1" dirty="0">
                <a:solidFill>
                  <a:schemeClr val="tx1"/>
                </a:solidFill>
              </a:rPr>
              <a:t>téma:  </a:t>
            </a:r>
            <a:r>
              <a:rPr lang="cs-CZ" sz="3300" dirty="0">
                <a:solidFill>
                  <a:schemeClr val="tx1"/>
                </a:solidFill>
              </a:rPr>
              <a:t>Jak by jste v roli veřejného sektoru (obce, ministerstva …) řešili eliminaci (odstranění/zrušení) vyloučených lokalit</a:t>
            </a:r>
            <a:r>
              <a:rPr lang="cs-CZ" sz="30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7971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69818" y="1774581"/>
            <a:ext cx="11959428" cy="4885509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96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95 - 90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35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3C7EBC6-7AC7-42B9-8A29-F87F51846B0D}"/>
              </a:ext>
            </a:extLst>
          </p:cNvPr>
          <p:cNvSpPr/>
          <p:nvPr/>
        </p:nvSpPr>
        <p:spPr>
          <a:xfrm>
            <a:off x="3863788" y="1838689"/>
            <a:ext cx="8265458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/>
              <a:t>pokud zjistíte, že jsem Vám špatně zapsala bodové či celkové hodnocení z předmětu nebo jeho aktivit, kontaktujte mne, individuálně co nejdříve vyřešíme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/>
              <a:t>za případné další volitelné aktivity mohou studenti obdržet body navíc (tyto body jsou nad rámec řádného hodnocení bodovaných aktivit uvedených v podmínkách absolvování předmětu)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/>
              <a:t>průběžné hodnocení studijních aktivit je k dispozici v IS obvykle s max. týdenním zpožděním nebo je k dispozici přímo v hodině u vyučujícího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867E39C-0DC7-4398-BC1B-9EC700360201}"/>
              </a:ext>
            </a:extLst>
          </p:cNvPr>
          <p:cNvSpPr txBox="1"/>
          <p:nvPr/>
        </p:nvSpPr>
        <p:spPr>
          <a:xfrm>
            <a:off x="3863789" y="3465040"/>
            <a:ext cx="8265458" cy="33239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zkouška má formu testovacích otázek (výběr správné varianty (variant), doplnění, ano/ne), </a:t>
            </a:r>
            <a:r>
              <a:rPr lang="cs-CZ" sz="1500" b="1" dirty="0"/>
              <a:t>jedna otázka 2 body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celkem je k dispozici </a:t>
            </a:r>
            <a:r>
              <a:rPr lang="cs-CZ" sz="1500" b="1" dirty="0"/>
              <a:t>25 otázek na 11 minut</a:t>
            </a:r>
            <a:r>
              <a:rPr lang="cs-CZ" sz="1500" dirty="0"/>
              <a:t>., resp. pro kombinovanou formu studia </a:t>
            </a:r>
            <a:r>
              <a:rPr lang="cs-CZ" sz="1500" b="1" dirty="0"/>
              <a:t>35 otázek na 15 minut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student se musí zapsat na termín zkoušky, aby mohl vyplnit aktuální odpovědník (jinak je hodnocen vždy 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pokud nemáte možnost on-line testování (průběžný, zkouškový test), lze se individuálně domluvit na písemné formě na fakultě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pokud odpovědníky nebudou po technické stránce správně fungovat, bude test nahrazen v jiném termínu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otázky na test jsou voleny z přednáškových prezentací a přednášky jako takové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standardně je vypisováno 5-7 zkouškových termínů včetně jednoho „zkušebního“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b="1" dirty="0"/>
              <a:t>„zkušební test“ </a:t>
            </a:r>
            <a:r>
              <a:rPr lang="cs-CZ" sz="1500" dirty="0"/>
              <a:t>je volitelný, realizuje se přes odpovědníky na konci výuky v semestru a student si na něm může ověřit své znalosti a seznámit se s konkrétní formou zkoušky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281574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Prezentace na semináři (BPREP); </a:t>
            </a:r>
            <a:r>
              <a:rPr lang="cs-CZ" sz="36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2 x 15 bodů</a:t>
            </a:r>
            <a:endParaRPr lang="en-US" sz="36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2" name="Zástupný symbol pro obsah 1">
            <a:extLst>
              <a:ext uri="{FF2B5EF4-FFF2-40B4-BE49-F238E27FC236}">
                <a16:creationId xmlns:a16="http://schemas.microsoft.com/office/drawing/2014/main" id="{C55BE139-48A5-4DBB-B126-25763E480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076190"/>
              </p:ext>
            </p:extLst>
          </p:nvPr>
        </p:nvGraphicFramePr>
        <p:xfrm>
          <a:off x="152399" y="1861372"/>
          <a:ext cx="11914095" cy="4815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83716">
                  <a:extLst>
                    <a:ext uri="{9D8B030D-6E8A-4147-A177-3AD203B41FA5}">
                      <a16:colId xmlns:a16="http://schemas.microsoft.com/office/drawing/2014/main" val="3208762162"/>
                    </a:ext>
                  </a:extLst>
                </a:gridCol>
                <a:gridCol w="7330379">
                  <a:extLst>
                    <a:ext uri="{9D8B030D-6E8A-4147-A177-3AD203B41FA5}">
                      <a16:colId xmlns:a16="http://schemas.microsoft.com/office/drawing/2014/main" val="2073245554"/>
                    </a:ext>
                  </a:extLst>
                </a:gridCol>
              </a:tblGrid>
              <a:tr h="388769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individuální prezentace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cs-CZ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skupinová prezentace </a:t>
                      </a:r>
                      <a:endParaRPr lang="cs-CZ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701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0000" indent="-36036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600" dirty="0"/>
                        <a:t>1</a:t>
                      </a:r>
                      <a:r>
                        <a:rPr lang="en-US" sz="1600" dirty="0"/>
                        <a:t> student </a:t>
                      </a:r>
                      <a:r>
                        <a:rPr lang="cs-CZ" sz="1600" dirty="0"/>
                        <a:t>=</a:t>
                      </a:r>
                      <a:r>
                        <a:rPr lang="en-US" sz="1600" dirty="0"/>
                        <a:t> </a:t>
                      </a:r>
                      <a:r>
                        <a:rPr lang="cs-CZ" sz="1600" dirty="0"/>
                        <a:t>jedna prezentace, na cca 6-8 minut</a:t>
                      </a:r>
                    </a:p>
                    <a:p>
                      <a:pPr marL="360000" indent="-36036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600" dirty="0"/>
                        <a:t>4 prezentace na seminář (PowerPoint, max. 12 snímků)</a:t>
                      </a:r>
                    </a:p>
                    <a:p>
                      <a:pPr marL="360000" indent="-36036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600" dirty="0"/>
                        <a:t>libovolná „netradiční“ prezentace o obci (městě), ve které žiji</a:t>
                      </a:r>
                    </a:p>
                    <a:p>
                      <a:pPr marL="360000" lvl="1" indent="-36036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400" dirty="0"/>
                        <a:t>co by mohlo danou obec zatraktivnit (pro obyvatele, firmy, návštěvníky) a zlepšit životní úroveň jejích obyvatel + jak by toho šlo dosáhnout (relevantní návrhy řešení)</a:t>
                      </a:r>
                    </a:p>
                    <a:p>
                      <a:pPr marL="360000" indent="-36036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400" kern="1200" dirty="0"/>
                        <a:t>propojení na studovaný předmět Regionální ekonomika a politika</a:t>
                      </a:r>
                      <a:endParaRPr lang="cs-CZ" sz="1400" b="1" i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36036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600" dirty="0"/>
                        <a:t>2-3</a:t>
                      </a:r>
                      <a:r>
                        <a:rPr lang="en-US" sz="1600" dirty="0"/>
                        <a:t> student</a:t>
                      </a:r>
                      <a:r>
                        <a:rPr lang="cs-CZ" sz="1600" dirty="0"/>
                        <a:t>i</a:t>
                      </a:r>
                      <a:r>
                        <a:rPr lang="en-US" sz="1600" dirty="0"/>
                        <a:t> </a:t>
                      </a:r>
                      <a:r>
                        <a:rPr lang="cs-CZ" sz="1600" dirty="0"/>
                        <a:t>=</a:t>
                      </a:r>
                      <a:r>
                        <a:rPr lang="en-US" sz="1600" dirty="0"/>
                        <a:t> </a:t>
                      </a:r>
                      <a:r>
                        <a:rPr lang="cs-CZ" sz="1600" dirty="0"/>
                        <a:t>jedna prezentace, na cca 15-20 minut</a:t>
                      </a:r>
                    </a:p>
                    <a:p>
                      <a:pPr marL="0" indent="-36036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600" dirty="0"/>
                        <a:t>2-3 prezentace na seminář (PowerPoint)</a:t>
                      </a:r>
                    </a:p>
                    <a:p>
                      <a:pPr marL="0" indent="-36036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600" dirty="0"/>
                        <a:t>prezentace na jedno ze stanovených témat:</a:t>
                      </a:r>
                    </a:p>
                    <a:p>
                      <a:pPr marL="0" lvl="3" indent="-5143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400" dirty="0"/>
                        <a:t>projekt Vesnice roku</a:t>
                      </a:r>
                    </a:p>
                    <a:p>
                      <a:pPr marL="0" lvl="3" indent="-5143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400" dirty="0"/>
                        <a:t>projekt Labe – Odra – Dunaj</a:t>
                      </a:r>
                    </a:p>
                    <a:p>
                      <a:pPr marL="0" lvl="3" indent="-5143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400" dirty="0"/>
                        <a:t>projekt Via </a:t>
                      </a:r>
                      <a:r>
                        <a:rPr lang="cs-CZ" sz="1400" dirty="0" err="1"/>
                        <a:t>Czechia</a:t>
                      </a:r>
                      <a:r>
                        <a:rPr lang="cs-CZ" sz="1400" dirty="0"/>
                        <a:t> a projekt Cesta Českem</a:t>
                      </a:r>
                    </a:p>
                    <a:p>
                      <a:pPr marL="0" lvl="3" indent="-5143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400" dirty="0"/>
                        <a:t>statut Památek UNESCO v ČR</a:t>
                      </a:r>
                    </a:p>
                    <a:p>
                      <a:pPr marL="0" lvl="3" indent="-5143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400" dirty="0"/>
                        <a:t>(tranzitní) železniční koridory a dálniční infrastruktura v ČR</a:t>
                      </a:r>
                    </a:p>
                    <a:p>
                      <a:pPr marL="0" lvl="3" indent="-5143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400" dirty="0"/>
                        <a:t>brownfieldy v sídelní struktuře českých měst a obcí</a:t>
                      </a:r>
                    </a:p>
                    <a:p>
                      <a:pPr marL="0" lvl="3" indent="-5143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400" dirty="0"/>
                        <a:t>projekt „Najdi svého zemědělce“</a:t>
                      </a:r>
                    </a:p>
                    <a:p>
                      <a:pPr marL="0" lvl="3" indent="-5143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400" dirty="0"/>
                        <a:t>Baťův kanál</a:t>
                      </a:r>
                    </a:p>
                    <a:p>
                      <a:pPr marL="0" lvl="3" indent="-5143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400" dirty="0"/>
                        <a:t>případně jiné dle dohody s vyučujícím</a:t>
                      </a:r>
                    </a:p>
                    <a:p>
                      <a:pPr marL="0" lvl="1" indent="-36036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cs-CZ" sz="1400" u="sng" kern="1200" dirty="0"/>
                        <a:t>velmi krátké představení problematiky, výhody, nevýhody, vztah k regionálnímu rozvoji + přínos a rizika pro ekonomické subjekty (firmy, místní obyvatele, návštěvníky) apod. !!!</a:t>
                      </a:r>
                      <a:endParaRPr lang="cs-CZ" sz="1400" b="1" i="1" u="sng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170576"/>
                  </a:ext>
                </a:extLst>
              </a:tr>
              <a:tr h="207383">
                <a:tc gridSpan="2"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1600" kern="1200" dirty="0"/>
                        <a:t>hodnotí se nápad, originalita, obsahová správnost, prezentace a přednes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5043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kern="1200" dirty="0"/>
                        <a:t>nutné doplnit o použité textové zdroje na konci prezentace (uvádět dle Pokynu děkana pro úpravy, zveřejňování a ukládání VŠKP) i případné zdroje obrázků (zde formou odkazu)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632379"/>
                  </a:ext>
                </a:extLst>
              </a:tr>
              <a:tr h="204096">
                <a:tc gridSpan="2"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/>
                        <a:t>hotovou prezentaci je potřeba vložit do „odevzdávány“ v IS 2 dny předem, tj. do pondělí do 23:59 hodin</a:t>
                      </a:r>
                      <a:endParaRPr lang="cs-CZ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397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442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391803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plánovaný</a:t>
            </a:r>
            <a:r>
              <a:rPr lang="cs-CZ" sz="3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ROZPIS Přednášek a seminářů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134904"/>
              </p:ext>
            </p:extLst>
          </p:nvPr>
        </p:nvGraphicFramePr>
        <p:xfrm>
          <a:off x="143436" y="1909482"/>
          <a:ext cx="11887201" cy="4809407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08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9178">
                  <a:extLst>
                    <a:ext uri="{9D8B030D-6E8A-4147-A177-3AD203B41FA5}">
                      <a16:colId xmlns:a16="http://schemas.microsoft.com/office/drawing/2014/main" val="1540576575"/>
                    </a:ext>
                  </a:extLst>
                </a:gridCol>
                <a:gridCol w="3320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5403">
                  <a:extLst>
                    <a:ext uri="{9D8B030D-6E8A-4147-A177-3AD203B41FA5}">
                      <a16:colId xmlns:a16="http://schemas.microsoft.com/office/drawing/2014/main" val="2823525425"/>
                    </a:ext>
                  </a:extLst>
                </a:gridCol>
              </a:tblGrid>
              <a:tr h="325823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termín</a:t>
                      </a:r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přednáška (BPREP)</a:t>
                      </a:r>
                      <a:endParaRPr lang="en-US" sz="16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seminář (BPREP)</a:t>
                      </a:r>
                      <a:endParaRPr lang="en-US" sz="16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tutoriál (BKREP)</a:t>
                      </a:r>
                      <a:endParaRPr lang="en-US" sz="16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.2.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Úvodní přednáška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není</a:t>
                      </a:r>
                      <a:endParaRPr lang="en-US" sz="1400" b="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lang="cs-C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29.2.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Regionalistika, region, urbanizace.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Úkol z přednášky. </a:t>
                      </a: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Výběr termínu prezentací a témat.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Úvodní přednáška.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Organizace kurzu.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Přehled dílčích témat.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Konzultace.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struktura v ČR.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Neformální diskuze k SZZ. </a:t>
                      </a: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Výběr termínu prezentací a témat.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11244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.3.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rozvoj.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studentů.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21.3.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problémy a rozdíly.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studentů.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lang="cs-C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22.3.2024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28.3.</a:t>
                      </a:r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politika,  její cíle, regionální strategie.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kern="1200" baseline="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politika v ČR (neaktualizováno, samostudium).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Skupinová prezentace studentů.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Přednáška.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Nástroje regionální politiky.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Ekonomická struktura a úroveň regionů.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endParaRPr lang="en-US" sz="1400" b="1" i="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18.4.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noProof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Ekonomická odvětví, ekonomicko-geografická analýza.</a:t>
                      </a:r>
                      <a:endParaRPr lang="cs-CZ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lang="cs-CZ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23.3.2024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.4.</a:t>
                      </a:r>
                      <a:endParaRPr lang="en-US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Volitelný on-line průběžný test </a:t>
                      </a: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(po Nástroje regionální politiky včetně).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Seminář se nekoná.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„zkušební test“ (termín dle dohody jindy a na dálku)</a:t>
                      </a: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lang="cs-CZ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Diskuse k seminárním pracím.</a:t>
                      </a: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Volitelné konzultace.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Sektorová </a:t>
                      </a:r>
                      <a:r>
                        <a:rPr lang="cs-CZ" sz="1400" kern="1200" baseline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struktura regionů.</a:t>
                      </a:r>
                      <a:endParaRPr lang="cs-CZ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9.5.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Regionální konkurenceschopnost (samostudium?).</a:t>
                      </a:r>
                      <a:endParaRPr lang="cs-CZ" sz="1400" i="1" strike="sngStrike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náhradní termíny na prezentace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16.5.</a:t>
                      </a:r>
                      <a:endParaRPr lang="cs-CZ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baseline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zkušební test</a:t>
                      </a:r>
                      <a:endParaRPr lang="cs-CZ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konzultace</a:t>
                      </a:r>
                      <a:endParaRPr lang="en-US" sz="1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0"/>
                        </a:spcBef>
                      </a:pP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116540" y="1921164"/>
            <a:ext cx="12075459" cy="4814487"/>
          </a:xfrm>
        </p:spPr>
        <p:txBody>
          <a:bodyPr numCol="2"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2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Turečková, K. 2019. </a:t>
            </a:r>
            <a:r>
              <a:rPr lang="cs-CZ" altLang="cs-CZ" sz="23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Regionální ekonomika a politika pro bakalářské studium.</a:t>
            </a:r>
            <a:r>
              <a:rPr lang="cs-CZ" altLang="cs-CZ" sz="2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Distanční studijní text. Karviná: OPF SU.</a:t>
            </a:r>
            <a:endParaRPr lang="cs-CZ" sz="23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STEJSKAL, J., 2009.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politika a její nástroje.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Praha: Portál, ISBN 978-80-7367-588-2.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PIKE, A., RODRIGUEZ POSE, A. and J. TOMANEY, 2017.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2rd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London and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York: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Routledge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ISBN 978-1-138-78572-4.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WOKOUN, R., 2008.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rozvoj: Východiska regionálního rozvoje, regionální politika, teorie, strategie a programování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Linde, ISBN 978-80-7201-699-0.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BUČEK, M., ŘEHÁK, Š. a J. TVRDOŇ, 2010.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Regionálna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ekonómia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politika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Bratislava, ISBN 978-80-8078-362-4.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ARMSTRONG, M. and J. TAYLOR, 2000.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3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3rd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Oxford: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Wiley-Blackwell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ISBN 978-0631217138.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WOKOUN, R., TOTH, P. a J. MACHÁČEK, 2011.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a municipální ekonomie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Oeconomica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ISBN 978-80-245-1836-7.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VITURKA, M. a kol., 2010. </a:t>
            </a:r>
            <a:r>
              <a:rPr lang="cs-CZ" sz="23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podnikatelského prostředí, regionální konkurenceschopnost a strategie regionálního rozvoje České Republiky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GRADA, ISBN 978-80-247-3638-9.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pro místní rozvoj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www.mmr.cz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Fondy Evropské unie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www.strukturalni-fondy.cz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 Evropské unie (http://europa.eu/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/reg/index_cs.htm) 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EUROSKOP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www.euroskop.cz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rada NUTS2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Moravskoslezsko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www.rr-moravskoslezsko.cz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www.regional-studies-assoc.ac.uk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Science </a:t>
            </a:r>
            <a:r>
              <a:rPr lang="cs-CZ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www.ersa.org</a:t>
            </a:r>
            <a:r>
              <a:rPr lang="cs-CZ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62C830-6BA2-47EB-957E-807D7094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331738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930</TotalTime>
  <Words>1565</Words>
  <Application>Microsoft Office PowerPoint</Application>
  <PresentationFormat>Širokoúhlá obrazovka</PresentationFormat>
  <Paragraphs>170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Regionální ekonomika a politika</vt:lpstr>
      <vt:lpstr>základní informace</vt:lpstr>
      <vt:lpstr>BPREP: Podmínky absolvování</vt:lpstr>
      <vt:lpstr>BKREP: Podmínky absolvování  (včetně ISP + ERASMUS)</vt:lpstr>
      <vt:lpstr>Celkové hodnocení předmětu</vt:lpstr>
      <vt:lpstr>Prezentace na semináři (BPREP); 2 x 15 bodů</vt:lpstr>
      <vt:lpstr>plánovaný ROZPIS Přednášek a seminářů</vt:lpstr>
      <vt:lpstr>Základní a doporučené zdroje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208</cp:revision>
  <cp:lastPrinted>2018-02-12T08:12:35Z</cp:lastPrinted>
  <dcterms:created xsi:type="dcterms:W3CDTF">2017-12-11T08:34:25Z</dcterms:created>
  <dcterms:modified xsi:type="dcterms:W3CDTF">2024-03-22T08:25:00Z</dcterms:modified>
</cp:coreProperties>
</file>