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26" r:id="rId3"/>
    <p:sldId id="316" r:id="rId4"/>
    <p:sldId id="318" r:id="rId5"/>
    <p:sldId id="319" r:id="rId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FBBA2-7A20-4748-AF3A-A3D98AB4B267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BF6EC-E84A-411E-8838-367FE3D6C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28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EDEAC-34D8-456D-A4F4-1CDA921860E5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087826-4CB8-4E1E-BC4C-C269C1CC57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441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E47221B-3450-4466-A490-E0EC82BBA5EB}" type="datetime1">
              <a:rPr lang="en-US" smtClean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E4377-41EB-4267-BF49-9DB0F1D83DFE}" type="datetime1">
              <a:rPr lang="en-US" smtClean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FF524A7-38CD-4D49-91CB-B0844414D8F7}" type="datetime1">
              <a:rPr lang="en-US" smtClean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E6B4A-86B3-4DA3-9C9C-71D49B7F04AD}" type="datetime1">
              <a:rPr lang="en-US" smtClean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7EB643B-0454-4492-B9F7-BEFAFA1F51F7}" type="datetime1">
              <a:rPr lang="en-US" smtClean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E0993-7390-4AE7-B6CA-C7AEAB9DA5EB}" type="datetime1">
              <a:rPr lang="en-US" smtClean="0"/>
              <a:t>2/23/2024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E9E71-072F-4868-8C44-601CACDE2AA7}" type="datetime1">
              <a:rPr lang="en-US" smtClean="0"/>
              <a:t>2/23/2024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B5F17-7208-4B0B-B933-C1C2DDA429D1}" type="datetime1">
              <a:rPr lang="en-US" smtClean="0"/>
              <a:t>2/23/2024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5755-A11E-4DD3-8D04-6E321D95181A}" type="datetime1">
              <a:rPr lang="en-US" smtClean="0"/>
              <a:t>2/23/2024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9AF7116-B6F3-45F3-AD26-FEE9DBB79F5E}" type="datetime1">
              <a:rPr lang="en-US" smtClean="0"/>
              <a:t>2/23/2024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0B51-9898-4F5C-89CC-67E924DFB987}" type="datetime1">
              <a:rPr lang="en-US" smtClean="0"/>
              <a:t>2/23/2024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468A518-ADFF-4A02-9C02-448EC94B65A2}" type="datetime1">
              <a:rPr lang="en-US" smtClean="0"/>
              <a:t>2/23/2024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Regionální ekonomika a politika</a:t>
            </a:r>
            <a:endParaRPr lang="en-US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Doc. Ing. Kamila Turečková, Ph.D., MBA</a:t>
            </a:r>
            <a:endParaRPr lang="en-US" sz="2800" dirty="0"/>
          </a:p>
        </p:txBody>
      </p:sp>
      <p:pic>
        <p:nvPicPr>
          <p:cNvPr id="4" name="Picture 2" descr="Slezská univerzita v Opav&amp;ecaron;, Obchodn&amp;ecaron; podnikatelská fakulta v Karvin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367" y="636971"/>
            <a:ext cx="3024336" cy="93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2886636" y="3361765"/>
            <a:ext cx="8717230" cy="292869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550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2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85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4.</a:t>
            </a:r>
          </a:p>
          <a:p>
            <a:pPr algn="r"/>
            <a:endParaRPr lang="cs-CZ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r"/>
            <a:endParaRPr lang="cs-CZ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r"/>
            <a:r>
              <a:rPr lang="cs-CZ" sz="7100">
                <a:solidFill>
                  <a:schemeClr val="accent2">
                    <a:lumMod val="20000"/>
                    <a:lumOff val="80000"/>
                  </a:schemeClr>
                </a:solidFill>
              </a:rPr>
              <a:t>REGIONÁLNÍ rozvoj:</a:t>
            </a:r>
          </a:p>
          <a:p>
            <a:pPr algn="r"/>
            <a:r>
              <a:rPr lang="cs-CZ" sz="710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cs-CZ" sz="71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teorie </a:t>
            </a:r>
            <a:r>
              <a:rPr lang="cs-CZ" sz="7100">
                <a:solidFill>
                  <a:schemeClr val="accent2">
                    <a:lumMod val="20000"/>
                    <a:lumOff val="80000"/>
                  </a:schemeClr>
                </a:solidFill>
              </a:rPr>
              <a:t>regionálního rozvoje</a:t>
            </a:r>
            <a:endParaRPr lang="en-US" sz="71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534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39BD14F-C767-48FA-B0EA-5439045038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2779" y="1358725"/>
            <a:ext cx="6029221" cy="4140549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CEFD04C8-06DE-4F46-B038-8EE30AF66544}"/>
              </a:ext>
            </a:extLst>
          </p:cNvPr>
          <p:cNvSpPr/>
          <p:nvPr/>
        </p:nvSpPr>
        <p:spPr>
          <a:xfrm>
            <a:off x="439752" y="779037"/>
            <a:ext cx="1142951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</a:rPr>
              <a:t>Základní dělení teorií regionálního rozvoje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b="1" dirty="0">
                <a:solidFill>
                  <a:srgbClr val="002060"/>
                </a:solidFill>
              </a:rPr>
              <a:t>keynesiánské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b="1" dirty="0">
                <a:solidFill>
                  <a:srgbClr val="002060"/>
                </a:solidFill>
              </a:rPr>
              <a:t>neoklasické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b="1" dirty="0">
                <a:solidFill>
                  <a:srgbClr val="002060"/>
                </a:solidFill>
              </a:rPr>
              <a:t>endogenního růstu</a:t>
            </a:r>
            <a:endParaRPr lang="cs-CZ" sz="2000" dirty="0">
              <a:solidFill>
                <a:srgbClr val="002060"/>
              </a:solidFill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D58AF65-6DCD-46CC-840D-B8D7624D13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19" y="2364969"/>
            <a:ext cx="6056881" cy="4420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175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1" y="702156"/>
            <a:ext cx="11226109" cy="1013800"/>
          </a:xfrm>
        </p:spPr>
        <p:txBody>
          <a:bodyPr>
            <a:noAutofit/>
          </a:bodyPr>
          <a:lstStyle/>
          <a:p>
            <a:r>
              <a:rPr lang="cs-CZ" sz="2400" b="1" dirty="0"/>
              <a:t>Teoretické přístupy k regionální politice</a:t>
            </a:r>
            <a:br>
              <a:rPr lang="cs-CZ" b="1" dirty="0"/>
            </a:br>
            <a:r>
              <a:rPr lang="cs-CZ" b="1" dirty="0"/>
              <a:t>1. teorie regionálního rozvoje (keynesiánské)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6946" y="2099256"/>
            <a:ext cx="11578107" cy="4222006"/>
          </a:xfrm>
        </p:spPr>
        <p:txBody>
          <a:bodyPr>
            <a:normAutofit fontScale="85000" lnSpcReduction="10000"/>
          </a:bodyPr>
          <a:lstStyle/>
          <a:p>
            <a:r>
              <a:rPr lang="cs-CZ" sz="2800" dirty="0"/>
              <a:t>Harmonický rozvoj regionů je teoreticky uplatňován na pozadí regionální politiky opírající se zejména o keynesiánské přístupy, neoklasické přístupy či přístupy vycházející z teorie endogenního růstu. </a:t>
            </a:r>
          </a:p>
          <a:p>
            <a:endParaRPr lang="cs-CZ" sz="2800" dirty="0"/>
          </a:p>
          <a:p>
            <a:r>
              <a:rPr lang="cs-CZ" sz="2800" dirty="0"/>
              <a:t>Keynesiánské pojetí regionální politiky je poptávkově orientované, usilující o narovnávání tržních sil a regionálních rozdílů v ekonomické úrovni redistribucí veřejných finančních zdrojů, tj. prostřednictvím zásahů státu, zejména v usměrňování agregátní poptávky. </a:t>
            </a:r>
          </a:p>
          <a:p>
            <a:pPr lvl="1"/>
            <a:r>
              <a:rPr lang="cs-CZ" sz="2600" dirty="0"/>
              <a:t>Cílem je zajištění rovnoměrnějšího rozdělení příjmů a stejné životní úrovně v regionech. Toho je dosaženo díky (nedobrovolné) solidaritě rozvinutých regionů. </a:t>
            </a:r>
          </a:p>
          <a:p>
            <a:pPr lvl="1"/>
            <a:r>
              <a:rPr lang="cs-CZ" sz="2600" dirty="0"/>
              <a:t>Regionální politika se současně snaží aktivně realokovat výrobu a výrobní zdroje s cílem přerozdělit pracovní příležitosti mezi regiony.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204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b="1" dirty="0"/>
              <a:t>Teoretické přístupy k regionální politice</a:t>
            </a:r>
            <a:br>
              <a:rPr lang="cs-CZ" sz="3600" b="1" dirty="0"/>
            </a:br>
            <a:r>
              <a:rPr lang="cs-CZ" sz="3600" b="1" dirty="0"/>
              <a:t>Neoklasické teorie regionálního rozvoje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6946" y="2099256"/>
            <a:ext cx="11578107" cy="4222006"/>
          </a:xfrm>
        </p:spPr>
        <p:txBody>
          <a:bodyPr>
            <a:normAutofit lnSpcReduction="10000"/>
          </a:bodyPr>
          <a:lstStyle/>
          <a:p>
            <a:r>
              <a:rPr lang="cs-CZ" sz="2600" dirty="0"/>
              <a:t>Také v rámci regionální politiky uplatňované v rámci neoklasické teorie jde o vyrovnávání regionálních disparit efektivnějšími procesy při využívání zdrojů. </a:t>
            </a:r>
          </a:p>
          <a:p>
            <a:pPr lvl="1"/>
            <a:r>
              <a:rPr lang="cs-CZ" sz="2400" dirty="0"/>
              <a:t>Regionální nerovnosti závisí na dostupnosti a mobilitě výrobních faktorů. </a:t>
            </a:r>
          </a:p>
          <a:p>
            <a:pPr lvl="1"/>
            <a:r>
              <a:rPr lang="cs-CZ" sz="2400" dirty="0"/>
              <a:t>Pružnost cen a mezd zaručuje plné využití výrobních faktorů v regionu. </a:t>
            </a:r>
          </a:p>
          <a:p>
            <a:pPr lvl="1"/>
            <a:r>
              <a:rPr lang="cs-CZ" sz="2400" dirty="0"/>
              <a:t>Kapitál jde za levnou pracovní sílou a migrace pracovníků umožňuje zmírnit nebo odstranit nezaměstnanost v problémových regionech a zvýšit tak životní úrovně jednotlivců i celé společnosti. </a:t>
            </a:r>
          </a:p>
          <a:p>
            <a:pPr lvl="1"/>
            <a:r>
              <a:rPr lang="cs-CZ" sz="2400" dirty="0"/>
              <a:t>Regionální politika orientovaná neoklasickým způsobem se snaží zvyšovat výnosnost investic v méně rozvinutých regionech programy podporující podnikatelskou aktivitu a migraci obyvatel.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54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b="1" dirty="0"/>
              <a:t>Teoretické přístupy k regionální politice</a:t>
            </a:r>
            <a:br>
              <a:rPr lang="cs-CZ" sz="3600" b="1" dirty="0"/>
            </a:br>
            <a:r>
              <a:rPr lang="cs-CZ" sz="3600" b="1" dirty="0"/>
              <a:t>teorie endogenního růstu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6946" y="2099256"/>
            <a:ext cx="11578107" cy="4222006"/>
          </a:xfrm>
        </p:spPr>
        <p:txBody>
          <a:bodyPr>
            <a:normAutofit fontScale="92500" lnSpcReduction="10000"/>
          </a:bodyPr>
          <a:lstStyle/>
          <a:p>
            <a:r>
              <a:rPr lang="cs-CZ" sz="2600" dirty="0"/>
              <a:t>Na neoklasické teorie navázaly teorie endogenního růstu, kdy se dlouhodobý ekonomický růst opírá o internalizaci vnějších faktorů, zejména lidského a znalostního kapitálu a technologií. </a:t>
            </a:r>
          </a:p>
          <a:p>
            <a:pPr lvl="1"/>
            <a:r>
              <a:rPr lang="cs-CZ" sz="2400" dirty="0"/>
              <a:t>Akumulační proces rozvoje je položen na základech soukromých i společenských investic do fyzického i lidského kapitálu (dovednosti, zkušenosti, znalosti, invenční myšlení), technického a technologického pokroku. </a:t>
            </a:r>
          </a:p>
          <a:p>
            <a:pPr lvl="1"/>
            <a:r>
              <a:rPr lang="cs-CZ" sz="2400" dirty="0"/>
              <a:t>Ekonomický rozvoj se odvíjí od aktivizace vnitřního disponibilního rozvojového potenciálu.</a:t>
            </a:r>
          </a:p>
          <a:p>
            <a:pPr lvl="1"/>
            <a:r>
              <a:rPr lang="cs-CZ" sz="2400" dirty="0"/>
              <a:t>Regionální politika v kontextu principů teorií endogenního růstu uplatňuje programy zaměřené na rozšiřování a intenzifikaci vzdělávání a zvyšování kompetencí obyvatel, na zvýšení flexibility pracovních sil, podporu investic do inovací, vědy, vývoje a výzkumu či technologií, zakládání klastrů a technologických center či platforem apod. </a:t>
            </a: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13689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TM03457464[[fn=Dividendy]]</Template>
  <TotalTime>1277</TotalTime>
  <Words>389</Words>
  <Application>Microsoft Office PowerPoint</Application>
  <PresentationFormat>Širokoúhlá obrazovka</PresentationFormat>
  <Paragraphs>33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Calibri</vt:lpstr>
      <vt:lpstr>Gill Sans MT</vt:lpstr>
      <vt:lpstr>Wingdings 2</vt:lpstr>
      <vt:lpstr>Dividenda</vt:lpstr>
      <vt:lpstr>Regionální ekonomika a politika</vt:lpstr>
      <vt:lpstr>Prezentace aplikace PowerPoint</vt:lpstr>
      <vt:lpstr>Teoretické přístupy k regionální politice 1. teorie regionálního rozvoje (keynesiánské)</vt:lpstr>
      <vt:lpstr>Teoretické přístupy k regionální politice Neoklasické teorie regionálního rozvoje</vt:lpstr>
      <vt:lpstr>Teoretické přístupy k regionální politice teorie endogenního růstu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Tureckova</dc:creator>
  <cp:lastModifiedBy>Kamila Turečková</cp:lastModifiedBy>
  <cp:revision>185</cp:revision>
  <cp:lastPrinted>2024-02-23T06:41:10Z</cp:lastPrinted>
  <dcterms:created xsi:type="dcterms:W3CDTF">2017-12-11T08:34:25Z</dcterms:created>
  <dcterms:modified xsi:type="dcterms:W3CDTF">2024-02-23T06:49:54Z</dcterms:modified>
</cp:coreProperties>
</file>