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7" r:id="rId3"/>
    <p:sldId id="283" r:id="rId4"/>
    <p:sldId id="298" r:id="rId5"/>
    <p:sldId id="291" r:id="rId6"/>
    <p:sldId id="290" r:id="rId7"/>
    <p:sldId id="296" r:id="rId8"/>
    <p:sldId id="297" r:id="rId9"/>
    <p:sldId id="289" r:id="rId10"/>
    <p:sldId id="293" r:id="rId11"/>
    <p:sldId id="294" r:id="rId12"/>
    <p:sldId id="299" r:id="rId13"/>
    <p:sldId id="276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E47221B-3450-4466-A490-E0EC82BBA5EB}" type="datetime1">
              <a:rPr lang="en-US" smtClean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399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E4377-41EB-4267-BF49-9DB0F1D83DFE}" type="datetime1">
              <a:rPr lang="en-US" smtClean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918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FF524A7-38CD-4D49-91CB-B0844414D8F7}" type="datetime1">
              <a:rPr lang="en-US" smtClean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284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E6B4A-86B3-4DA3-9C9C-71D49B7F04AD}" type="datetime1">
              <a:rPr lang="en-US" smtClean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360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7EB643B-0454-4492-B9F7-BEFAFA1F51F7}" type="datetime1">
              <a:rPr lang="en-US" smtClean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259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E0993-7390-4AE7-B6CA-C7AEAB9DA5EB}" type="datetime1">
              <a:rPr lang="en-US" smtClean="0"/>
              <a:t>3/4/2024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804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E9E71-072F-4868-8C44-601CACDE2AA7}" type="datetime1">
              <a:rPr lang="en-US" smtClean="0"/>
              <a:t>3/4/2024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71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5F17-7208-4B0B-B933-C1C2DDA429D1}" type="datetime1">
              <a:rPr lang="en-US" smtClean="0"/>
              <a:t>3/4/2024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12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65755-A11E-4DD3-8D04-6E321D95181A}" type="datetime1">
              <a:rPr lang="en-US" smtClean="0"/>
              <a:t>3/4/2024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57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9AF7116-B6F3-45F3-AD26-FEE9DBB79F5E}" type="datetime1">
              <a:rPr lang="en-US" smtClean="0"/>
              <a:t>3/4/2024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608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0B51-9898-4F5C-89CC-67E924DFB987}" type="datetime1">
              <a:rPr lang="en-US" smtClean="0"/>
              <a:t>3/4/2024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337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468A518-ADFF-4A02-9C02-448EC94B65A2}" type="datetime1">
              <a:rPr lang="en-US" smtClean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85047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Regionální ekonomika a politika</a:t>
            </a:r>
            <a:endParaRPr lang="en-US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Doc. Ing. Kamila Turečková, Ph.D., MBA</a:t>
            </a:r>
            <a:endParaRPr lang="en-US" sz="2800" dirty="0"/>
          </a:p>
        </p:txBody>
      </p:sp>
      <p:pic>
        <p:nvPicPr>
          <p:cNvPr id="4" name="Picture 2" descr="Slezská univerzita v Opav&amp;ecaron;, Obchodn&amp;ecaron; podnikatelská fakulta v Karvin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6367" y="636971"/>
            <a:ext cx="3024336" cy="936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 txBox="1">
            <a:spLocks/>
          </p:cNvSpPr>
          <p:nvPr/>
        </p:nvSpPr>
        <p:spPr>
          <a:xfrm>
            <a:off x="448234" y="4168589"/>
            <a:ext cx="11214847" cy="212187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550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8CB64A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kumimoji="0" lang="cs-CZ" sz="2800" b="0" i="0" u="none" strike="noStrike" kern="1200" cap="all" spc="0" normalizeH="0" baseline="0" noProof="0" dirty="0">
                <a:ln>
                  <a:noFill/>
                </a:ln>
                <a:solidFill>
                  <a:srgbClr val="8CB64A">
                    <a:lumMod val="40000"/>
                    <a:lumOff val="60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  <a:r>
              <a:rPr kumimoji="0" lang="cs-CZ" sz="8500" b="0" i="0" u="none" strike="noStrike" kern="1200" cap="all" spc="0" normalizeH="0" baseline="0" noProof="0" dirty="0">
                <a:ln>
                  <a:noFill/>
                </a:ln>
                <a:solidFill>
                  <a:srgbClr val="8CB64A">
                    <a:lumMod val="40000"/>
                    <a:lumOff val="60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8</a:t>
            </a:r>
            <a:endParaRPr kumimoji="0" lang="cs-CZ" sz="2800" b="0" i="0" u="none" strike="noStrike" kern="1200" cap="all" spc="0" normalizeH="0" baseline="0" noProof="0" dirty="0">
              <a:ln>
                <a:noFill/>
              </a:ln>
              <a:solidFill>
                <a:srgbClr val="8CB64A">
                  <a:lumMod val="40000"/>
                  <a:lumOff val="60000"/>
                </a:srgb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8CB64A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kumimoji="0" lang="cs-CZ" sz="8400" b="0" i="0" u="none" strike="noStrike" kern="1200" cap="all" spc="0" normalizeH="0" baseline="0" noProof="0" dirty="0">
                <a:ln>
                  <a:noFill/>
                </a:ln>
                <a:solidFill>
                  <a:srgbClr val="8CB64A">
                    <a:lumMod val="20000"/>
                    <a:lumOff val="80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Ekonomická struktura                         </a:t>
            </a:r>
            <a:r>
              <a:rPr lang="cs-CZ" sz="8400" dirty="0">
                <a:solidFill>
                  <a:srgbClr val="8CB64A">
                    <a:lumMod val="20000"/>
                    <a:lumOff val="80000"/>
                  </a:srgbClr>
                </a:solidFill>
                <a:latin typeface="Gill Sans MT" panose="020B0502020104020203"/>
              </a:rPr>
              <a:t>a </a:t>
            </a:r>
            <a:r>
              <a:rPr kumimoji="0" lang="cs-CZ" sz="8400" b="0" i="0" u="none" strike="noStrike" kern="1200" cap="all" spc="0" normalizeH="0" baseline="0" noProof="0" dirty="0">
                <a:ln>
                  <a:noFill/>
                </a:ln>
                <a:solidFill>
                  <a:srgbClr val="8CB64A">
                    <a:lumMod val="20000"/>
                    <a:lumOff val="80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úroveň regionů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366658">
                    <a:lumMod val="75000"/>
                    <a:lumOff val="2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366658">
                  <a:lumMod val="75000"/>
                  <a:lumOff val="25000"/>
                </a:srgb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9534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903671"/>
          </a:xfrm>
        </p:spPr>
        <p:txBody>
          <a:bodyPr>
            <a:noAutofit/>
          </a:bodyPr>
          <a:lstStyle/>
          <a:p>
            <a:r>
              <a:rPr lang="cs-CZ" b="1" dirty="0" err="1"/>
              <a:t>Klassenova</a:t>
            </a:r>
            <a:r>
              <a:rPr lang="cs-CZ" b="1" dirty="0"/>
              <a:t> klasifikace ekonomických regionů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518" y="1891553"/>
            <a:ext cx="11230378" cy="4715435"/>
          </a:xfrm>
        </p:spPr>
        <p:txBody>
          <a:bodyPr>
            <a:normAutofit fontScale="92500"/>
          </a:bodyPr>
          <a:lstStyle/>
          <a:p>
            <a:r>
              <a:rPr lang="cs-CZ" sz="2800" dirty="0"/>
              <a:t>L. H. </a:t>
            </a:r>
            <a:r>
              <a:rPr lang="cs-CZ" sz="2800" dirty="0" err="1"/>
              <a:t>Klassen</a:t>
            </a:r>
            <a:r>
              <a:rPr lang="cs-CZ" sz="2800" dirty="0"/>
              <a:t> pro klasifikaci oblastí podle stupně sociálně-ekonomické úrovně navrhuje použít 2 základní kritéria:</a:t>
            </a:r>
          </a:p>
          <a:p>
            <a:pPr lvl="1"/>
            <a:r>
              <a:rPr lang="cs-CZ" sz="2600" dirty="0"/>
              <a:t>úroveň příjmů oblasti ve srovnání s celostátní úrovní příjmů</a:t>
            </a:r>
          </a:p>
          <a:p>
            <a:pPr lvl="1"/>
            <a:r>
              <a:rPr lang="cs-CZ" sz="2600" dirty="0"/>
              <a:t>poměr tempa růstu (HPH, HDP) v regionu ve srovnání s celostátním tempem růstu</a:t>
            </a:r>
          </a:p>
          <a:p>
            <a:r>
              <a:rPr lang="cs-CZ" sz="2800" dirty="0"/>
              <a:t>na základě těchto kritérií potom rozlišuje regiony na:</a:t>
            </a:r>
          </a:p>
          <a:p>
            <a:pPr lvl="1"/>
            <a:r>
              <a:rPr lang="cs-CZ" sz="2600" dirty="0"/>
              <a:t>prosperující (vysoká úroveň kritérií)</a:t>
            </a:r>
          </a:p>
          <a:p>
            <a:pPr lvl="1"/>
            <a:r>
              <a:rPr lang="cs-CZ" sz="2600" dirty="0"/>
              <a:t>potenciálně zaostalé (nízký příjem)</a:t>
            </a:r>
          </a:p>
          <a:p>
            <a:pPr lvl="1"/>
            <a:r>
              <a:rPr lang="cs-CZ" sz="2600" dirty="0"/>
              <a:t>zaostalé v růstu (nízký růst)</a:t>
            </a:r>
          </a:p>
          <a:p>
            <a:pPr lvl="1"/>
            <a:r>
              <a:rPr lang="cs-CZ" sz="2600" dirty="0"/>
              <a:t>zaostalé (nízká úroveň obou kritérií)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CB64A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8CB64A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7FF8AB5C-07A1-4389-A823-DB59C2274A86}"/>
              </a:ext>
            </a:extLst>
          </p:cNvPr>
          <p:cNvSpPr/>
          <p:nvPr/>
        </p:nvSpPr>
        <p:spPr>
          <a:xfrm>
            <a:off x="5988423" y="6548714"/>
            <a:ext cx="6096000" cy="276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r>
              <a:rPr lang="cs-CZ" sz="1200" dirty="0"/>
              <a:t>file:///C:/Users/tur0001/Downloads/Dialnet-EconomicGrowthOnLaborAbsorption-9060802.pdf</a:t>
            </a:r>
          </a:p>
        </p:txBody>
      </p:sp>
    </p:spTree>
    <p:extLst>
      <p:ext uri="{BB962C8B-B14F-4D97-AF65-F5344CB8AC3E}">
        <p14:creationId xmlns:p14="http://schemas.microsoft.com/office/powerpoint/2010/main" val="17925132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6899" y="791803"/>
            <a:ext cx="11029616" cy="715412"/>
          </a:xfrm>
        </p:spPr>
        <p:txBody>
          <a:bodyPr>
            <a:noAutofit/>
          </a:bodyPr>
          <a:lstStyle/>
          <a:p>
            <a:r>
              <a:rPr lang="cs-CZ" b="1" dirty="0" err="1"/>
              <a:t>Hooverova</a:t>
            </a:r>
            <a:r>
              <a:rPr lang="cs-CZ" b="1" dirty="0"/>
              <a:t> </a:t>
            </a:r>
            <a:r>
              <a:rPr lang="cs-CZ" b="1" dirty="0" err="1"/>
              <a:t>klasifikacE</a:t>
            </a:r>
            <a:r>
              <a:rPr lang="cs-CZ" b="1" dirty="0"/>
              <a:t> ekonomických regionů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518" y="1819835"/>
            <a:ext cx="11230378" cy="4903694"/>
          </a:xfrm>
        </p:spPr>
        <p:txBody>
          <a:bodyPr>
            <a:normAutofit/>
          </a:bodyPr>
          <a:lstStyle/>
          <a:p>
            <a:r>
              <a:rPr lang="cs-CZ" sz="2800" dirty="0"/>
              <a:t>Regiony dle E.M. </a:t>
            </a:r>
            <a:r>
              <a:rPr lang="cs-CZ" sz="2800" dirty="0" err="1"/>
              <a:t>Hoovera</a:t>
            </a:r>
            <a:r>
              <a:rPr lang="cs-CZ" sz="2800" dirty="0"/>
              <a:t> (1971) členíme na: 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sz="2800" dirty="0"/>
              <a:t>rozvinuté (nevyžadují zásahy státu)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sz="2800" dirty="0"/>
              <a:t>problémové</a:t>
            </a:r>
          </a:p>
          <a:p>
            <a:pPr marL="1051200" lvl="2" indent="-457200">
              <a:buFont typeface="+mj-lt"/>
              <a:buAutoNum type="alphaLcParenR"/>
            </a:pPr>
            <a:r>
              <a:rPr lang="cs-CZ" sz="2800" dirty="0"/>
              <a:t>zaostalé – s nízkou mírou ekonomické aktivity, regiony, které zaostávají v úrovni tvorby HDP na obyvatele, v úrovni vybavení infrastrukturou či v míře zaměstnanosti</a:t>
            </a:r>
          </a:p>
          <a:p>
            <a:pPr marL="1051200" lvl="2" indent="-457200">
              <a:buFont typeface="+mj-lt"/>
              <a:buAutoNum type="alphaLcParenR"/>
            </a:pPr>
            <a:r>
              <a:rPr lang="cs-CZ" sz="2800" dirty="0"/>
              <a:t>deprimované – zaostávají v důsledku úpadku profilujících odvětví</a:t>
            </a:r>
          </a:p>
          <a:p>
            <a:pPr marL="1051200" lvl="2" indent="-457200">
              <a:buFont typeface="+mj-lt"/>
              <a:buAutoNum type="alphaLcParenR"/>
            </a:pPr>
            <a:r>
              <a:rPr lang="cs-CZ" sz="2800" dirty="0"/>
              <a:t>s upadajícími městskými centry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CB64A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8CB64A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46139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6899" y="791803"/>
            <a:ext cx="11029616" cy="715412"/>
          </a:xfrm>
        </p:spPr>
        <p:txBody>
          <a:bodyPr>
            <a:noAutofit/>
          </a:bodyPr>
          <a:lstStyle/>
          <a:p>
            <a:r>
              <a:rPr lang="cs-CZ" b="1" dirty="0"/>
              <a:t>klasifikace ekonomických regionů dle I. </a:t>
            </a:r>
            <a:r>
              <a:rPr lang="cs-CZ" b="1" dirty="0" err="1"/>
              <a:t>Jáče</a:t>
            </a:r>
            <a:r>
              <a:rPr lang="cs-CZ" b="1" dirty="0"/>
              <a:t> (2010)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518" y="1819835"/>
            <a:ext cx="11230378" cy="4903694"/>
          </a:xfrm>
        </p:spPr>
        <p:txBody>
          <a:bodyPr>
            <a:normAutofit/>
          </a:bodyPr>
          <a:lstStyle/>
          <a:p>
            <a:r>
              <a:rPr lang="cs-CZ" sz="2800" dirty="0"/>
              <a:t>růstové regiony – jsou charakteristické budováním nových výrobních odvětví nebo služeb, jsou atraktivní pro podnikatele a dochází v nich k růstu obyvatelstva díky přirozenému přírůstku nebo imigraci</a:t>
            </a:r>
          </a:p>
          <a:p>
            <a:r>
              <a:rPr lang="cs-CZ" sz="2800" dirty="0"/>
              <a:t>stagnující regiony – regiony, kde z ekonomického hlediska nedochází k žádným výrazným změnám, odvětvová struktura se příliš nemění</a:t>
            </a:r>
          </a:p>
          <a:p>
            <a:r>
              <a:rPr lang="cs-CZ" sz="2800" dirty="0"/>
              <a:t>problémové regiony – jsou charakteristické dlouhodobým ekonomickým úpadkem a nízkou výkonností, úbytkem obyvatelstva, v některých případech dochází i k útlumu některých odvětví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CB64A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8CB64A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9F80C948-5391-4226-83DE-CA725E8B744B}"/>
              </a:ext>
            </a:extLst>
          </p:cNvPr>
          <p:cNvSpPr/>
          <p:nvPr/>
        </p:nvSpPr>
        <p:spPr>
          <a:xfrm>
            <a:off x="5876060" y="6422912"/>
            <a:ext cx="6096000" cy="2616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r>
              <a:rPr lang="cs-CZ" sz="1100" dirty="0"/>
              <a:t>JÁČ, Ivan, 2010. Jedinečnost obce v regionu. Praha: Professional Publishing. ISBN 978-80-7431-038-6.</a:t>
            </a:r>
          </a:p>
        </p:txBody>
      </p:sp>
    </p:spTree>
    <p:extLst>
      <p:ext uri="{BB962C8B-B14F-4D97-AF65-F5344CB8AC3E}">
        <p14:creationId xmlns:p14="http://schemas.microsoft.com/office/powerpoint/2010/main" val="520160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/>
              <a:t>Děkuji za pozornost.</a:t>
            </a:r>
            <a:endParaRPr lang="en-US" sz="3600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CB64A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8CB64A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654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Ekonomická struktura regionů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2754" y="1855846"/>
            <a:ext cx="8093740" cy="4465416"/>
          </a:xfrm>
        </p:spPr>
        <p:txBody>
          <a:bodyPr>
            <a:normAutofit lnSpcReduction="10000"/>
          </a:bodyPr>
          <a:lstStyle/>
          <a:p>
            <a:r>
              <a:rPr lang="cs-CZ" sz="2800" dirty="0">
                <a:solidFill>
                  <a:schemeClr val="tx1"/>
                </a:solidFill>
              </a:rPr>
              <a:t>Ekonomická struktura regionu jako celek představuje kombinaci </a:t>
            </a:r>
            <a:r>
              <a:rPr lang="cs-CZ" sz="2800" b="1" dirty="0">
                <a:solidFill>
                  <a:schemeClr val="tx1"/>
                </a:solidFill>
              </a:rPr>
              <a:t>ekonomických</a:t>
            </a:r>
            <a:r>
              <a:rPr lang="cs-CZ" sz="2800" dirty="0">
                <a:solidFill>
                  <a:schemeClr val="tx1"/>
                </a:solidFill>
              </a:rPr>
              <a:t> aktivit na daném území, objem a strukturu výstupu, strukturu ekonomických subjektů a vztahy ekonomické povahy zejména uvnitř regionu vůči místní společnosti, životnímu prostředí, veřejnému sektoru apod.</a:t>
            </a:r>
          </a:p>
          <a:p>
            <a:r>
              <a:rPr lang="cs-CZ" sz="2800" dirty="0">
                <a:solidFill>
                  <a:schemeClr val="tx1"/>
                </a:solidFill>
              </a:rPr>
              <a:t>Ekonomická struktura regionů je velmi proměnlivá, a to z hlediska zaměstnanosti, produkce (výstupu), odvětvové struktury investic, vzniku a zániku firem, důchodu apod.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CB64A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8CB64A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561E3F61-840C-43F2-8576-ECB41B49FD4B}"/>
              </a:ext>
            </a:extLst>
          </p:cNvPr>
          <p:cNvSpPr/>
          <p:nvPr/>
        </p:nvSpPr>
        <p:spPr>
          <a:xfrm>
            <a:off x="8346142" y="1882091"/>
            <a:ext cx="3683104" cy="40934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2000" i="1" dirty="0"/>
              <a:t>Informace k ekonomické struktuře regionů lze získat prostřednictvím </a:t>
            </a:r>
            <a:r>
              <a:rPr lang="cs-CZ" sz="2000" b="1" i="1" dirty="0"/>
              <a:t>regionálních účtů ( zejména ČSÚ: Databáze regionálních účtů) </a:t>
            </a:r>
            <a:r>
              <a:rPr lang="cs-CZ" sz="2000" i="1" dirty="0"/>
              <a:t>(hrubý regionální produkt, hrubý regionální důchod, hrubá regionální přidaná hodnota, produktivita práce, spotřeba, rozsah importu a exportu, státní výdaje aj.) nebo informace o ekonomických subjektech (počet, zaměření, lokalizace aj.) z </a:t>
            </a:r>
            <a:r>
              <a:rPr lang="cs-CZ" sz="2000" b="1" i="1" dirty="0"/>
              <a:t>Registru ekonomických subjektů (RES)</a:t>
            </a:r>
            <a:r>
              <a:rPr lang="cs-CZ" sz="2000" i="1" dirty="0"/>
              <a:t>.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C44C1C9-21EF-4A9C-B018-A61707CA306D}"/>
              </a:ext>
            </a:extLst>
          </p:cNvPr>
          <p:cNvSpPr txBox="1"/>
          <p:nvPr/>
        </p:nvSpPr>
        <p:spPr>
          <a:xfrm>
            <a:off x="4625788" y="5934670"/>
            <a:ext cx="7403458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/>
              <a:t>https://apl.czso.cz/pll/rocenka/rocenka.indexnu_reg</a:t>
            </a:r>
          </a:p>
          <a:p>
            <a:r>
              <a:rPr lang="cs-CZ" b="1" dirty="0"/>
              <a:t>https://www.czso.cz/csu/xa/metodika-ukazatelu-nejdulezitejsi-udaje</a:t>
            </a:r>
          </a:p>
          <a:p>
            <a:r>
              <a:rPr lang="cs-CZ" b="1" dirty="0"/>
              <a:t>https://apl.czso.cz/res/</a:t>
            </a:r>
          </a:p>
        </p:txBody>
      </p:sp>
    </p:spTree>
    <p:extLst>
      <p:ext uri="{BB962C8B-B14F-4D97-AF65-F5344CB8AC3E}">
        <p14:creationId xmlns:p14="http://schemas.microsoft.com/office/powerpoint/2010/main" val="1100312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Ekonomická úroveň regionů a indikátory ekonomické úrovně regionů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6519" y="1782617"/>
            <a:ext cx="11538390" cy="4987637"/>
          </a:xfrm>
        </p:spPr>
        <p:txBody>
          <a:bodyPr>
            <a:normAutofit fontScale="92500" lnSpcReduction="20000"/>
          </a:bodyPr>
          <a:lstStyle/>
          <a:p>
            <a:r>
              <a:rPr lang="cs-CZ" sz="2800" dirty="0"/>
              <a:t>Ekonomický region představuje lokální území národohospodářského systému, vymezené spádovou oblastí určující ekonomické činnosti a charakteristický určitou sociokulturní strukturou.</a:t>
            </a:r>
          </a:p>
          <a:p>
            <a:r>
              <a:rPr lang="cs-CZ" sz="2800" dirty="0"/>
              <a:t>Ekonomická úroveň regionu je pak soustava zejména ekonomických charakteristik, které nám daný region definují z pohledu, jak účinně využívá disponibilních zdrojů, jak se mu ekonomicky daří, jaká je v něm životní úroveň apod.</a:t>
            </a:r>
          </a:p>
          <a:p>
            <a:pPr lvl="1"/>
            <a:r>
              <a:rPr lang="cs-CZ" sz="2600" dirty="0"/>
              <a:t>považuje se za základní indikátor regionální konkurenceschopnosti.  S vyšší konkurenceschopností roste schopnost akumulace vnějších podnětů 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2600" dirty="0"/>
              <a:t>pozitivní dopad na další rozvoj regionu</a:t>
            </a:r>
          </a:p>
          <a:p>
            <a:r>
              <a:rPr lang="cs-CZ" sz="2800" dirty="0"/>
              <a:t>Na ekonomickou úroveň regionů lze nahlížet z dvou úhlů pohledu:</a:t>
            </a:r>
          </a:p>
          <a:p>
            <a:pPr marL="838350" lvl="1" indent="-514350">
              <a:buFont typeface="+mj-lt"/>
              <a:buAutoNum type="arabicPeriod"/>
            </a:pPr>
            <a:r>
              <a:rPr lang="cs-CZ" sz="2600" dirty="0"/>
              <a:t>podle obecné hospodářské úrovně a předpokladů pro další hospodářský růst</a:t>
            </a:r>
          </a:p>
          <a:p>
            <a:pPr marL="838350" lvl="1" indent="-514350">
              <a:buFont typeface="+mj-lt"/>
              <a:buAutoNum type="arabicPeriod"/>
            </a:pPr>
            <a:r>
              <a:rPr lang="cs-CZ" sz="2600" dirty="0"/>
              <a:t>podle ekonomické situace průměrného obyvatele daného regionu (ukazatelé přepočítané na jednoho obyvatele, resp. studenta, zaměstnance apod.)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CB64A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8CB64A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9576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D25DC8-EFB8-4AF6-B236-D0893290D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Nejčastější ekonomické ukazatele pro vzájemnou komparaci (mezi regiony,  ve vztahu k průměru ČR ….):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BBF8C91-2B4A-4D25-A53D-BB17D1CF4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376" y="1900518"/>
            <a:ext cx="11438965" cy="4840941"/>
          </a:xfrm>
        </p:spPr>
        <p:txBody>
          <a:bodyPr numCol="2"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cs-CZ" sz="2200" dirty="0"/>
              <a:t>HDP – hrubý domácí produkt</a:t>
            </a:r>
          </a:p>
          <a:p>
            <a:pPr lvl="1">
              <a:spcBef>
                <a:spcPts val="0"/>
              </a:spcBef>
            </a:pPr>
            <a:r>
              <a:rPr lang="cs-CZ" sz="1900" dirty="0"/>
              <a:t>+  HDP/na jednoho obyvatele </a:t>
            </a:r>
          </a:p>
          <a:p>
            <a:pPr>
              <a:spcBef>
                <a:spcPts val="0"/>
              </a:spcBef>
            </a:pPr>
            <a:r>
              <a:rPr lang="cs-CZ" sz="2200" dirty="0"/>
              <a:t>Export a import</a:t>
            </a:r>
          </a:p>
          <a:p>
            <a:pPr>
              <a:spcBef>
                <a:spcPts val="0"/>
              </a:spcBef>
            </a:pPr>
            <a:r>
              <a:rPr lang="cs-CZ" sz="2200" dirty="0"/>
              <a:t>Investice</a:t>
            </a:r>
          </a:p>
          <a:p>
            <a:pPr>
              <a:spcBef>
                <a:spcPts val="0"/>
              </a:spcBef>
            </a:pPr>
            <a:r>
              <a:rPr lang="cs-CZ" sz="2200" dirty="0"/>
              <a:t>Produktivita práce</a:t>
            </a:r>
          </a:p>
          <a:p>
            <a:pPr>
              <a:spcBef>
                <a:spcPts val="0"/>
              </a:spcBef>
            </a:pPr>
            <a:r>
              <a:rPr lang="cs-CZ" sz="2200" dirty="0"/>
              <a:t>Vývoj počtu ekonomických subjektů (firem)</a:t>
            </a:r>
          </a:p>
          <a:p>
            <a:pPr>
              <a:spcBef>
                <a:spcPts val="0"/>
              </a:spcBef>
            </a:pPr>
            <a:r>
              <a:rPr lang="cs-CZ" sz="2200" dirty="0"/>
              <a:t>Spotřeba</a:t>
            </a:r>
          </a:p>
          <a:p>
            <a:pPr>
              <a:spcBef>
                <a:spcPts val="0"/>
              </a:spcBef>
            </a:pPr>
            <a:r>
              <a:rPr lang="cs-CZ" sz="2200" dirty="0"/>
              <a:t>Míra nezaměstnanosti</a:t>
            </a:r>
          </a:p>
          <a:p>
            <a:pPr>
              <a:spcBef>
                <a:spcPts val="0"/>
              </a:spcBef>
            </a:pPr>
            <a:r>
              <a:rPr lang="cs-CZ" sz="2200" dirty="0"/>
              <a:t>Demografické ukazatele</a:t>
            </a:r>
          </a:p>
          <a:p>
            <a:pPr lvl="1">
              <a:spcBef>
                <a:spcPts val="0"/>
              </a:spcBef>
            </a:pPr>
            <a:r>
              <a:rPr lang="cs-CZ" sz="1900" dirty="0"/>
              <a:t>údaje o obyvatelstvu a jeho věková struktura</a:t>
            </a:r>
          </a:p>
          <a:p>
            <a:pPr lvl="1">
              <a:spcBef>
                <a:spcPts val="0"/>
              </a:spcBef>
            </a:pPr>
            <a:r>
              <a:rPr lang="cs-CZ" sz="1900" dirty="0"/>
              <a:t>přírůstky obyvatel jako je porodnost a úmrtnost, migrace, věkové skupiny obyvatel,</a:t>
            </a:r>
          </a:p>
          <a:p>
            <a:pPr lvl="1">
              <a:spcBef>
                <a:spcPts val="0"/>
              </a:spcBef>
            </a:pPr>
            <a:r>
              <a:rPr lang="cs-CZ" sz="1900" dirty="0"/>
              <a:t>hustota obyvatel</a:t>
            </a:r>
          </a:p>
          <a:p>
            <a:pPr>
              <a:spcBef>
                <a:spcPts val="0"/>
              </a:spcBef>
            </a:pPr>
            <a:r>
              <a:rPr lang="cs-CZ" sz="2200" dirty="0"/>
              <a:t>Velikost příjmů</a:t>
            </a:r>
          </a:p>
          <a:p>
            <a:pPr lvl="1">
              <a:spcBef>
                <a:spcPts val="0"/>
              </a:spcBef>
            </a:pPr>
            <a:r>
              <a:rPr lang="cs-CZ" sz="1900" dirty="0"/>
              <a:t>průměrná hodnota příjmů v regionu </a:t>
            </a:r>
          </a:p>
          <a:p>
            <a:pPr lvl="1">
              <a:spcBef>
                <a:spcPts val="0"/>
              </a:spcBef>
            </a:pPr>
            <a:r>
              <a:rPr lang="cs-CZ" sz="1900" dirty="0"/>
              <a:t>příjmová nerovnost</a:t>
            </a:r>
          </a:p>
          <a:p>
            <a:pPr>
              <a:spcBef>
                <a:spcPts val="0"/>
              </a:spcBef>
            </a:pPr>
            <a:r>
              <a:rPr lang="cs-CZ" sz="2200" dirty="0"/>
              <a:t>Podíl jednotlivých odvětví v regionu</a:t>
            </a:r>
          </a:p>
          <a:p>
            <a:pPr lvl="1">
              <a:spcBef>
                <a:spcPts val="0"/>
              </a:spcBef>
            </a:pPr>
            <a:r>
              <a:rPr lang="cs-CZ" sz="1900" dirty="0"/>
              <a:t>zastoupení primárního, sekundárního, terciárního a kvartérního sektoru (produktivita, odměňování)</a:t>
            </a:r>
          </a:p>
          <a:p>
            <a:pPr>
              <a:spcBef>
                <a:spcPts val="0"/>
              </a:spcBef>
            </a:pPr>
            <a:r>
              <a:rPr lang="cs-CZ" sz="2200" dirty="0"/>
              <a:t>Úroveň infrastruktury</a:t>
            </a:r>
          </a:p>
          <a:p>
            <a:pPr>
              <a:spcBef>
                <a:spcPts val="0"/>
              </a:spcBef>
            </a:pPr>
            <a:r>
              <a:rPr lang="cs-CZ" sz="2200" dirty="0"/>
              <a:t>Kvalita životního prostředí</a:t>
            </a:r>
          </a:p>
          <a:p>
            <a:pPr>
              <a:spcBef>
                <a:spcPts val="0"/>
              </a:spcBef>
            </a:pPr>
            <a:r>
              <a:rPr lang="cs-CZ" sz="2200" dirty="0"/>
              <a:t>Hodnocení inovačního potenciálu</a:t>
            </a:r>
          </a:p>
          <a:p>
            <a:pPr lvl="1">
              <a:spcBef>
                <a:spcPts val="0"/>
              </a:spcBef>
            </a:pPr>
            <a:r>
              <a:rPr lang="cs-CZ" sz="1900" dirty="0"/>
              <a:t>velikost výdajů na vědu a vývoj, podíl vědeckých pracovníků,</a:t>
            </a:r>
          </a:p>
          <a:p>
            <a:pPr lvl="1">
              <a:spcBef>
                <a:spcPts val="0"/>
              </a:spcBef>
            </a:pPr>
            <a:r>
              <a:rPr lang="cs-CZ" sz="1900" dirty="0"/>
              <a:t>počet podniků se samostatným výzkumem a vývojem, počet univerzit, růst přidané</a:t>
            </a:r>
          </a:p>
          <a:p>
            <a:pPr lvl="1">
              <a:spcBef>
                <a:spcPts val="0"/>
              </a:spcBef>
            </a:pPr>
            <a:r>
              <a:rPr lang="cs-CZ" sz="1900" dirty="0"/>
              <a:t>Klastry, vědeckotechnologické parky apod.</a:t>
            </a:r>
          </a:p>
          <a:p>
            <a:pPr>
              <a:spcBef>
                <a:spcPts val="0"/>
              </a:spcBef>
            </a:pPr>
            <a:r>
              <a:rPr lang="cs-CZ" sz="2200" dirty="0"/>
              <a:t>Jiné …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FE3F0A4-5715-49C2-94A5-7E1D12865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687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Ekonomická úroveň regionů a indikátory ekonomické úrovně regionů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518" y="1865745"/>
            <a:ext cx="11230378" cy="4848820"/>
          </a:xfrm>
        </p:spPr>
        <p:txBody>
          <a:bodyPr>
            <a:normAutofit fontScale="85000" lnSpcReduction="20000"/>
          </a:bodyPr>
          <a:lstStyle/>
          <a:p>
            <a:r>
              <a:rPr lang="cs-CZ" sz="2800" dirty="0"/>
              <a:t>Hodnocení a znalost ekonomické úrovně je důležité z mnoha důvodů:</a:t>
            </a:r>
          </a:p>
          <a:p>
            <a:pPr marL="838350" lvl="1" indent="-514350">
              <a:buFont typeface="+mj-lt"/>
              <a:buAutoNum type="arabicPeriod"/>
            </a:pPr>
            <a:r>
              <a:rPr lang="cs-CZ" sz="2600" dirty="0"/>
              <a:t>zainteresované subjekty musí znát objektivní stav a úroveň regionu v rámci </a:t>
            </a:r>
            <a:r>
              <a:rPr lang="cs-CZ" sz="2600" dirty="0" err="1"/>
              <a:t>nadregionu</a:t>
            </a:r>
            <a:endParaRPr lang="cs-CZ" sz="2600" dirty="0"/>
          </a:p>
          <a:p>
            <a:pPr marL="838350" lvl="1" indent="-514350">
              <a:buFont typeface="+mj-lt"/>
              <a:buAutoNum type="arabicPeriod"/>
            </a:pPr>
            <a:r>
              <a:rPr lang="cs-CZ" sz="2600" dirty="0"/>
              <a:t>jejich poznání je podnětem při stanovování národní regionální politiky</a:t>
            </a:r>
          </a:p>
          <a:p>
            <a:pPr marL="838350" lvl="1" indent="-514350">
              <a:buFont typeface="+mj-lt"/>
              <a:buAutoNum type="arabicPeriod"/>
            </a:pPr>
            <a:r>
              <a:rPr lang="cs-CZ" sz="2600" dirty="0"/>
              <a:t>regionální data tvoří souhrnné hodnoty makroekonomických ukazatelů</a:t>
            </a:r>
          </a:p>
          <a:p>
            <a:pPr marL="838350" lvl="1" indent="-514350">
              <a:buFont typeface="+mj-lt"/>
              <a:buAutoNum type="arabicPeriod"/>
            </a:pPr>
            <a:r>
              <a:rPr lang="cs-CZ" sz="2600" dirty="0"/>
              <a:t>zjištěná ekonomická úroveň je podkladem z hlediska poskytování dotací a finanční výpomoci z různých (evropských) fondů a programových schémat</a:t>
            </a:r>
          </a:p>
          <a:p>
            <a:r>
              <a:rPr lang="cs-CZ" sz="2800" dirty="0"/>
              <a:t>Ekonomická úroveň regionů závisí na celé řadě faktorů. Mezi základní faktory patří:</a:t>
            </a:r>
          </a:p>
          <a:p>
            <a:pPr lvl="1"/>
            <a:r>
              <a:rPr lang="cs-CZ" sz="2600" dirty="0"/>
              <a:t>lokalizace firem a jejich struktura</a:t>
            </a:r>
          </a:p>
          <a:p>
            <a:pPr lvl="1"/>
            <a:r>
              <a:rPr lang="cs-CZ" sz="2600" dirty="0"/>
              <a:t>intenzita </a:t>
            </a:r>
            <a:r>
              <a:rPr lang="cs-CZ" sz="2600" dirty="0" err="1"/>
              <a:t>vnitroregionálních</a:t>
            </a:r>
            <a:r>
              <a:rPr lang="cs-CZ" sz="2600" dirty="0"/>
              <a:t> vazeb</a:t>
            </a:r>
          </a:p>
          <a:p>
            <a:pPr lvl="1"/>
            <a:r>
              <a:rPr lang="cs-CZ" sz="2600" dirty="0"/>
              <a:t>organizační forma firem</a:t>
            </a:r>
          </a:p>
          <a:p>
            <a:pPr lvl="1"/>
            <a:r>
              <a:rPr lang="cs-CZ" sz="2600" dirty="0"/>
              <a:t>demografická situace, náhrady práce</a:t>
            </a:r>
          </a:p>
          <a:p>
            <a:pPr lvl="1"/>
            <a:r>
              <a:rPr lang="cs-CZ" sz="2600" dirty="0"/>
              <a:t>hospodářská politika státu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CB64A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8CB64A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221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Regionální ekonomické charakteristiky </a:t>
            </a:r>
            <a:br>
              <a:rPr lang="cs-CZ" sz="3600" b="1" dirty="0"/>
            </a:br>
            <a:r>
              <a:rPr lang="cs-CZ" sz="2700" dirty="0"/>
              <a:t>(ČSÚ: databáze regionálních účtů nebo vlastní propočty)</a:t>
            </a:r>
            <a:endParaRPr lang="cs-CZ" sz="3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CB64A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8CB64A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111FBD4-6A33-4C0A-8A20-8EA0735356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19835"/>
            <a:ext cx="12191999" cy="89854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cs-CZ" b="1" dirty="0"/>
              <a:t>Hrubá přidaná hodnota (HPH) </a:t>
            </a:r>
            <a:r>
              <a:rPr lang="cs-CZ" dirty="0"/>
              <a:t>představuje nově vytvořenou hodnotu, kterou získávají institucionální jednotky z používání svých výrobních kapacit. Je stanovena jako rozdíl mezi celkovou produkcí, oceněnou v základních cenách a mezispotřebou, oceněnou v kupních cenách. Souhrn hrubé přidané hodnoty za všechna odvětví v národním hospodářství plus čisté daně z produktů představuje </a:t>
            </a:r>
            <a:r>
              <a:rPr lang="cs-CZ" b="1" dirty="0"/>
              <a:t>Hrubý domácí produkt</a:t>
            </a:r>
            <a:r>
              <a:rPr lang="cs-CZ" dirty="0"/>
              <a:t>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7A5518D-C02E-449E-9754-B313CFE8C9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41" y="2718375"/>
            <a:ext cx="5750521" cy="411695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7424921B-2F83-4D2E-92FE-AEB6E13C56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7014" y="2718375"/>
            <a:ext cx="5379366" cy="411695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742226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Regionální ekonomické charakteristiky </a:t>
            </a:r>
            <a:br>
              <a:rPr lang="cs-CZ" sz="3600" b="1" dirty="0"/>
            </a:br>
            <a:r>
              <a:rPr lang="cs-CZ" sz="2700" dirty="0"/>
              <a:t>(ČSÚ: databáze regionálních účtů nebo vlastní propočty)</a:t>
            </a:r>
            <a:endParaRPr lang="cs-CZ" sz="3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CB64A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8CB64A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111FBD4-6A33-4C0A-8A20-8EA0735356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19835"/>
            <a:ext cx="12191999" cy="10138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cs-CZ" b="1" dirty="0"/>
              <a:t>Zaměstnanci</a:t>
            </a:r>
            <a:r>
              <a:rPr lang="cs-CZ" dirty="0"/>
              <a:t> jsou všechny osoby s formální vazbou k zaměstnání bez ohledu na to, zda v referenčním týdnu skutečně pracovaly či nikoliv.</a:t>
            </a:r>
          </a:p>
          <a:p>
            <a:pPr algn="just"/>
            <a:r>
              <a:rPr lang="cs-CZ" b="1" dirty="0"/>
              <a:t>Tvorba hrubého fixního kapitálu (THFK)</a:t>
            </a:r>
            <a:r>
              <a:rPr lang="cs-CZ" dirty="0"/>
              <a:t> představuje veškerá pořízení a úbytky hmotných i nehmotných fixních aktiv (nové investice, rekonstrukce, modernizace, nákupy stávajícího dlouhodobého majetku). Zahrnujeme zde také zvýšení hodnoty nevyráběných aktiv (půda, podzemní zdroje, patenty apod.). 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2798FAE3-0554-4FE8-B081-81126D1CEF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192" y="2875122"/>
            <a:ext cx="5507907" cy="3920123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FEBBB037-8A81-4E52-85DF-5F9717356A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6840" y="2875122"/>
            <a:ext cx="5178644" cy="3920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036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Regionální ekonomické charakteristiky </a:t>
            </a:r>
            <a:br>
              <a:rPr lang="cs-CZ" sz="3600" b="1" dirty="0"/>
            </a:br>
            <a:r>
              <a:rPr lang="cs-CZ" sz="2700" dirty="0"/>
              <a:t>(ČSÚ: databáze regionálních účtů nebo vlastní propočty)</a:t>
            </a:r>
            <a:endParaRPr lang="cs-CZ" sz="3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CB64A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8CB64A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EAA95F1-C3D8-4C67-A820-81B295E74F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870" y="1894914"/>
            <a:ext cx="11618260" cy="4891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005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čistý disponibilní důchod domácností na obyvatele</a:t>
            </a:r>
            <a:endParaRPr lang="cs-CZ" sz="3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8CB64A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8CB64A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19799F87-F32A-4BAD-91CB-72648A3E452E}"/>
              </a:ext>
            </a:extLst>
          </p:cNvPr>
          <p:cNvSpPr/>
          <p:nvPr/>
        </p:nvSpPr>
        <p:spPr>
          <a:xfrm>
            <a:off x="421341" y="1986154"/>
            <a:ext cx="11349318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b="1" dirty="0"/>
              <a:t>Čistý disponibilní důchod domácností</a:t>
            </a:r>
            <a:r>
              <a:rPr lang="cs-CZ" dirty="0"/>
              <a:t> představuje částku, kterou mohou domácnosti věnovat na konečnou spotřebu, na úspory ve formě finančních aktiv a na akumulaci hmotných a nehmotných aktiv.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761F6E1-F392-4933-812D-8AAF202F77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570" y="2750147"/>
            <a:ext cx="5781464" cy="3991311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395143FD-E469-4169-9D28-ED150E3B9B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7536" y="2750146"/>
            <a:ext cx="4791451" cy="399440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0891857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</TotalTime>
  <Words>1052</Words>
  <Application>Microsoft Office PowerPoint</Application>
  <PresentationFormat>Širokoúhlá obrazovka</PresentationFormat>
  <Paragraphs>99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Gill Sans MT</vt:lpstr>
      <vt:lpstr>Times New Roman</vt:lpstr>
      <vt:lpstr>Wingdings 2</vt:lpstr>
      <vt:lpstr>Dividenda</vt:lpstr>
      <vt:lpstr>Regionální ekonomika a politika</vt:lpstr>
      <vt:lpstr>Ekonomická struktura regionů</vt:lpstr>
      <vt:lpstr>Ekonomická úroveň regionů a indikátory ekonomické úrovně regionů</vt:lpstr>
      <vt:lpstr>Nejčastější ekonomické ukazatele pro vzájemnou komparaci (mezi regiony,  ve vztahu k průměru ČR ….):</vt:lpstr>
      <vt:lpstr>Ekonomická úroveň regionů a indikátory ekonomické úrovně regionů</vt:lpstr>
      <vt:lpstr>Regionální ekonomické charakteristiky  (ČSÚ: databáze regionálních účtů nebo vlastní propočty)</vt:lpstr>
      <vt:lpstr>Regionální ekonomické charakteristiky  (ČSÚ: databáze regionálních účtů nebo vlastní propočty)</vt:lpstr>
      <vt:lpstr>Regionální ekonomické charakteristiky  (ČSÚ: databáze regionálních účtů nebo vlastní propočty)</vt:lpstr>
      <vt:lpstr>čistý disponibilní důchod domácností na obyvatele</vt:lpstr>
      <vt:lpstr>Klassenova klasifikace ekonomických regionů</vt:lpstr>
      <vt:lpstr>Hooverova klasifikacE ekonomických regionů</vt:lpstr>
      <vt:lpstr>klasifikace ekonomických regionů dle I. Jáče (2010)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Regionální ekonomika a politika</dc:title>
  <dc:creator>kristyna.raczova7@gmail.com</dc:creator>
  <cp:lastModifiedBy>Kamila Turečková</cp:lastModifiedBy>
  <cp:revision>55</cp:revision>
  <dcterms:created xsi:type="dcterms:W3CDTF">2019-09-25T14:07:12Z</dcterms:created>
  <dcterms:modified xsi:type="dcterms:W3CDTF">2024-03-04T15:48:50Z</dcterms:modified>
</cp:coreProperties>
</file>