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20.2.2024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SPRÁVNÍ PRÁVO</a:t>
            </a:r>
            <a:br>
              <a:rPr lang="cs-CZ" b="1" dirty="0"/>
            </a:br>
            <a:r>
              <a:rPr lang="cs-CZ" b="1" dirty="0"/>
              <a:t>-PODMÍNKY PREZENČNÍ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Výuka předmětu správní právo – denní studium </a:t>
            </a:r>
          </a:p>
          <a:p>
            <a:r>
              <a:rPr lang="cs-CZ" sz="2400" b="1" u="sng" dirty="0"/>
              <a:t>Obsah přednášek </a:t>
            </a:r>
          </a:p>
          <a:p>
            <a:pPr algn="just"/>
            <a:r>
              <a:rPr lang="cs-CZ" sz="2000" b="1" dirty="0"/>
              <a:t>20. 02. 2024 - Úvod </a:t>
            </a:r>
          </a:p>
          <a:p>
            <a:pPr algn="just"/>
            <a:r>
              <a:rPr lang="cs-CZ" sz="2000" b="1" dirty="0"/>
              <a:t>27. 02. 2024 - Veřejná správa a správní správo</a:t>
            </a:r>
          </a:p>
          <a:p>
            <a:pPr algn="just"/>
            <a:r>
              <a:rPr lang="cs-CZ" sz="2000" b="1" dirty="0"/>
              <a:t>05. 03. 2024 - Správní právo – obecná charakteristika</a:t>
            </a:r>
          </a:p>
          <a:p>
            <a:pPr algn="just"/>
            <a:r>
              <a:rPr lang="cs-CZ" sz="2000" b="1" dirty="0"/>
              <a:t>12. 03. 2024 – Normy správního práva a prameny správního  </a:t>
            </a:r>
          </a:p>
          <a:p>
            <a:pPr algn="just"/>
            <a:r>
              <a:rPr lang="cs-CZ" sz="2000" b="1" dirty="0"/>
              <a:t>                          práva</a:t>
            </a:r>
          </a:p>
          <a:p>
            <a:pPr algn="just"/>
            <a:r>
              <a:rPr lang="cs-CZ" sz="2000" b="1" dirty="0"/>
              <a:t>19. 03. 2024 – Správně právní vztahy, subjekty správního práva</a:t>
            </a:r>
          </a:p>
          <a:p>
            <a:pPr algn="just"/>
            <a:r>
              <a:rPr lang="cs-CZ" sz="2000" b="1" dirty="0"/>
              <a:t>26. 03. 2024 – Základní principy veřejné správy </a:t>
            </a:r>
          </a:p>
          <a:p>
            <a:pPr algn="just"/>
            <a:r>
              <a:rPr lang="cs-CZ" sz="2000" b="1" dirty="0">
                <a:solidFill>
                  <a:srgbClr val="FF0000"/>
                </a:solidFill>
              </a:rPr>
              <a:t>                           ! Průběžný test!</a:t>
            </a:r>
            <a:endParaRPr lang="cs-CZ" sz="2000" b="1" dirty="0"/>
          </a:p>
          <a:p>
            <a:pPr algn="just"/>
            <a:r>
              <a:rPr lang="cs-CZ" sz="2000" b="1" dirty="0"/>
              <a:t>02. 04. 2024 – Správní trestání</a:t>
            </a:r>
          </a:p>
          <a:p>
            <a:pPr algn="just"/>
            <a:r>
              <a:rPr lang="cs-CZ" sz="2000" b="1" dirty="0"/>
              <a:t>09. 04. 2024 – Správní právo procesní I. zásady řízení, účastníci</a:t>
            </a:r>
          </a:p>
          <a:p>
            <a:pPr algn="just"/>
            <a:r>
              <a:rPr lang="cs-CZ" sz="2000" b="1" dirty="0"/>
              <a:t>16. 04. 2024-   Správní právo procesní II. zahájení, dokazování</a:t>
            </a:r>
          </a:p>
          <a:p>
            <a:pPr algn="just"/>
            <a:r>
              <a:rPr lang="cs-CZ" sz="2000" b="1" dirty="0"/>
              <a:t>23. 04. 2024 – Správní právo procesní III. správní rozhodnutí 30. 04. 2024 – Správní právo procesní IV. opravné prostředky</a:t>
            </a:r>
          </a:p>
          <a:p>
            <a:pPr algn="just"/>
            <a:r>
              <a:rPr lang="cs-CZ" sz="2000" b="1" dirty="0"/>
              <a:t>07. 05. 2024 – Správní právo procesní V. ostatní činnosti </a:t>
            </a:r>
            <a:r>
              <a:rPr lang="cs-CZ" sz="2000" b="1" dirty="0" err="1"/>
              <a:t>s.o</a:t>
            </a:r>
            <a:r>
              <a:rPr lang="cs-CZ" sz="2000" b="1" dirty="0"/>
              <a:t>.</a:t>
            </a:r>
          </a:p>
          <a:p>
            <a:pPr algn="just"/>
            <a:r>
              <a:rPr lang="cs-CZ" sz="2000" b="1" dirty="0"/>
              <a:t>14. 05. 2024 – Opakování </a:t>
            </a:r>
            <a:r>
              <a:rPr lang="cs-CZ" sz="2000" b="1" dirty="0">
                <a:solidFill>
                  <a:srgbClr val="FF0000"/>
                </a:solidFill>
              </a:rPr>
              <a:t>!Cvičný test!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/>
              <a:t>Zkouškový test, studenti mohou získat celkem </a:t>
            </a:r>
            <a:r>
              <a:rPr lang="cs-CZ" sz="2000" b="1" dirty="0"/>
              <a:t>30</a:t>
            </a:r>
            <a:r>
              <a:rPr lang="cs-CZ" sz="2000" dirty="0"/>
              <a:t> bodů, a to takto:</a:t>
            </a:r>
          </a:p>
          <a:p>
            <a:endParaRPr lang="cs-CZ" sz="2000" dirty="0"/>
          </a:p>
          <a:p>
            <a:r>
              <a:rPr lang="cs-CZ" sz="2000" dirty="0"/>
              <a:t>10 bodů za průběžný test</a:t>
            </a:r>
          </a:p>
          <a:p>
            <a:r>
              <a:rPr lang="cs-CZ" sz="2000" dirty="0"/>
              <a:t>20 bodů za zkouškový test</a:t>
            </a:r>
          </a:p>
          <a:p>
            <a:endParaRPr lang="cs-CZ" sz="2000" dirty="0"/>
          </a:p>
          <a:p>
            <a:r>
              <a:rPr lang="cs-CZ" sz="2000" dirty="0"/>
              <a:t>Průběžný test se skládá 10 uzavřených otázek a zkouškový test z 20 uzavřených otázek</a:t>
            </a:r>
          </a:p>
          <a:p>
            <a:r>
              <a:rPr lang="cs-CZ" sz="2000" b="1" u="sng" dirty="0">
                <a:highlight>
                  <a:srgbClr val="FFFF00"/>
                </a:highlight>
              </a:rPr>
              <a:t>výběr ze 4 možností, vždy jedna správná, každá správná odpověď hodnocena 1 bodem</a:t>
            </a:r>
          </a:p>
          <a:p>
            <a:endParaRPr lang="cs-CZ" sz="2000" dirty="0"/>
          </a:p>
          <a:p>
            <a:r>
              <a:rPr lang="cs-CZ" sz="1400" dirty="0"/>
              <a:t>30 - 28 ………………. </a:t>
            </a:r>
            <a:r>
              <a:rPr lang="cs-CZ" sz="1400" b="1" dirty="0"/>
              <a:t>A</a:t>
            </a:r>
          </a:p>
          <a:p>
            <a:r>
              <a:rPr lang="cs-CZ" sz="1400" dirty="0"/>
              <a:t>27 – 25 ………………  </a:t>
            </a:r>
            <a:r>
              <a:rPr lang="cs-CZ" sz="1400" b="1" dirty="0"/>
              <a:t>B</a:t>
            </a:r>
          </a:p>
          <a:p>
            <a:r>
              <a:rPr lang="cs-CZ" sz="1400" dirty="0"/>
              <a:t>24 – 22 ………………  </a:t>
            </a:r>
            <a:r>
              <a:rPr lang="cs-CZ" sz="1400" b="1" dirty="0"/>
              <a:t>C</a:t>
            </a:r>
          </a:p>
          <a:p>
            <a:r>
              <a:rPr lang="cs-CZ" sz="1400" dirty="0"/>
              <a:t>21 – 20 ………………  </a:t>
            </a:r>
            <a:r>
              <a:rPr lang="cs-CZ" sz="1400" b="1" dirty="0"/>
              <a:t>D</a:t>
            </a:r>
          </a:p>
          <a:p>
            <a:r>
              <a:rPr lang="cs-CZ" sz="1400" dirty="0"/>
              <a:t>19- 18   ………………  </a:t>
            </a:r>
            <a:r>
              <a:rPr lang="cs-CZ" sz="1400" b="1" dirty="0"/>
              <a:t>E</a:t>
            </a:r>
          </a:p>
          <a:p>
            <a:r>
              <a:rPr lang="cs-CZ" sz="1400" dirty="0"/>
              <a:t>17        ………………….</a:t>
            </a:r>
            <a:r>
              <a:rPr lang="cs-CZ" sz="1400" b="1" dirty="0"/>
              <a:t>F</a:t>
            </a:r>
          </a:p>
          <a:p>
            <a:r>
              <a:rPr lang="cs-CZ" sz="2000" b="1" dirty="0"/>
              <a:t>Literatura – povinná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zákon č. 500/2004 Sb., správní řád</a:t>
            </a:r>
          </a:p>
          <a:p>
            <a:r>
              <a:rPr lang="cs-CZ" sz="2000" b="1" u="sng" dirty="0"/>
              <a:t>Jako studijní materiály slouží rovněž prezentace z přednášek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335</Words>
  <Application>Microsoft Office PowerPoint</Application>
  <PresentationFormat>Předvádění na obrazovce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SPRÁVNÍ PRÁVO -PODMÍNKY PREZENČNÍ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113</cp:revision>
  <dcterms:created xsi:type="dcterms:W3CDTF">2015-09-08T17:35:18Z</dcterms:created>
  <dcterms:modified xsi:type="dcterms:W3CDTF">2024-02-20T14:27:22Z</dcterms:modified>
</cp:coreProperties>
</file>