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93" r:id="rId4"/>
    <p:sldId id="266" r:id="rId5"/>
    <p:sldId id="267" r:id="rId6"/>
    <p:sldId id="258" r:id="rId7"/>
    <p:sldId id="262" r:id="rId8"/>
    <p:sldId id="290" r:id="rId9"/>
    <p:sldId id="291" r:id="rId10"/>
    <p:sldId id="292" r:id="rId11"/>
    <p:sldId id="289" r:id="rId12"/>
    <p:sldId id="274" r:id="rId13"/>
    <p:sldId id="283" r:id="rId14"/>
    <p:sldId id="275" r:id="rId15"/>
    <p:sldId id="263" r:id="rId16"/>
    <p:sldId id="268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13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t>18.03.2024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2E643-44F2-4881-BB0F-7B1979C7BF3E}" type="datetime1">
              <a:rPr lang="cs-CZ" smtClean="0"/>
              <a:t>18.03.2024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Prameny správního práva,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56CA4-7E53-47CB-8EDE-582951269C73}" type="datetime1">
              <a:rPr lang="cs-CZ" smtClean="0"/>
              <a:t>18.03.2024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Prameny správního práva,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ACFF7-64E0-4046-8432-808E732AFAB2}" type="datetime1">
              <a:rPr lang="cs-CZ" smtClean="0"/>
              <a:t>18.03.2024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Prameny správního práva,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B0237-92D6-4B25-BD2E-F958A053D043}" type="datetime1">
              <a:rPr lang="cs-CZ" smtClean="0"/>
              <a:t>18.03.2024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Prameny správního práva,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450F9-E2CE-434D-8D31-F9DAFD30A4B2}" type="datetime1">
              <a:rPr lang="cs-CZ" smtClean="0"/>
              <a:t>18.03.2024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Prameny správního práva,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8070-1900-44CB-A8BD-6D31B1BF9E9E}" type="datetime1">
              <a:rPr lang="cs-CZ" smtClean="0"/>
              <a:t>18.03.2024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Prameny správního práva,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4223C-55A0-4F1C-907F-49C77151029A}" type="datetime1">
              <a:rPr lang="cs-CZ" smtClean="0"/>
              <a:t>18.03.2024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Prameny správního práva,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6FA14-FD67-47EF-ABDE-9F56103E7334}" type="datetime1">
              <a:rPr lang="cs-CZ" smtClean="0"/>
              <a:t>18.03.2024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Prameny správního práva,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CE083-1B96-49B8-88E7-1F3B55D23402}" type="datetime1">
              <a:rPr lang="cs-CZ" smtClean="0"/>
              <a:t>18.03.2024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Prameny správního práva,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F9047-1A06-4ACD-96CD-DBE2C8D54974}" type="datetime1">
              <a:rPr lang="cs-CZ" smtClean="0"/>
              <a:t>18.03.2024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Prameny správního práva,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C4903-ABF3-4E25-A546-7E8FC51CAD42}" type="datetime1">
              <a:rPr lang="cs-CZ" smtClean="0"/>
              <a:t>18.03.2024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Prameny správního práva,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BC913-8EE4-4DA2-B8ED-F56E053168C5}" type="datetime1">
              <a:rPr lang="cs-CZ" smtClean="0"/>
              <a:t>18.03.2024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/>
              <a:t>Prameny správního práva,  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vcr.cz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PRAMENY SPRÁVNÍHO PRÁVA</a:t>
            </a:r>
            <a:r>
              <a:rPr lang="cs-CZ" dirty="0"/>
              <a:t>	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JUDr. Michal </a:t>
            </a:r>
            <a:r>
              <a:rPr lang="cs-CZ" b="1" dirty="0" err="1">
                <a:solidFill>
                  <a:schemeClr val="tx1"/>
                </a:solidFill>
              </a:rPr>
              <a:t>Márton</a:t>
            </a:r>
            <a:r>
              <a:rPr lang="cs-CZ" b="1" dirty="0">
                <a:solidFill>
                  <a:schemeClr val="tx1"/>
                </a:solidFill>
              </a:rPr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Prameny správního práva, 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6409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Opatření obecné povahy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Bývají označována jako </a:t>
            </a:r>
            <a:r>
              <a:rPr lang="cs-CZ" b="1" dirty="0"/>
              <a:t>akty smíšené povahy </a:t>
            </a:r>
            <a:r>
              <a:rPr lang="cs-CZ" dirty="0"/>
              <a:t>vykazující některé znaky obecně závazných normativních aktů a některé znaky individuálních správních aktů.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Jde buď o řešení relativně konkrétní správní věci, avšak s dopadem na blíže neurčený okruh adresátů (to je častější případ), nebo půjde o řešení obecných otázek se vztahem ke jmenovitě individualizovanému adresátovi či adresátům.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Správní řád </a:t>
            </a:r>
            <a:r>
              <a:rPr lang="cs-CZ" b="1" dirty="0"/>
              <a:t>opatření obecné povahy</a:t>
            </a:r>
            <a:r>
              <a:rPr lang="cs-CZ" dirty="0"/>
              <a:t> definuje jako </a:t>
            </a:r>
            <a:r>
              <a:rPr lang="cs-CZ" b="1" dirty="0"/>
              <a:t>takový závazný akt orgánu veřejné správy, který není ani právním předpisem, ani rozhodnutím</a:t>
            </a:r>
            <a:r>
              <a:rPr lang="cs-CZ" dirty="0"/>
              <a:t>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Správní řád stanoví, že postup jím předvídaný se pro opatření obecné povahy uplatní tam, kde „zvláštní zákon ukládá vydat závazné opatření obecné povahy, které není právním předpisem ani rozhodnutím.“</a:t>
            </a:r>
          </a:p>
          <a:p>
            <a:pPr algn="just"/>
            <a:endParaRPr lang="cs-CZ" sz="1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6043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Prameny správního práva, 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394718"/>
            <a:ext cx="8363272" cy="596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400" b="1" dirty="0"/>
              <a:t>Zákon č. 309/1999 Sb., o Sbírce zákonů a o Sbírce mezinárodních smluv</a:t>
            </a:r>
          </a:p>
          <a:p>
            <a:endParaRPr lang="cs-CZ" altLang="cs-CZ" sz="1000" dirty="0">
              <a:solidFill>
                <a:srgbClr val="CC3300"/>
              </a:solidFill>
            </a:endParaRPr>
          </a:p>
          <a:p>
            <a:r>
              <a:rPr lang="cs-CZ" altLang="cs-CZ" dirty="0"/>
              <a:t>Ve Sbírce zákonů se vyhlašují uveřejněním jejich plného znění:</a:t>
            </a:r>
          </a:p>
          <a:p>
            <a:endParaRPr lang="cs-CZ" altLang="cs-CZ" sz="1000" dirty="0"/>
          </a:p>
          <a:p>
            <a:pPr marL="342900" indent="-342900">
              <a:buFont typeface="+mj-lt"/>
              <a:buAutoNum type="alphaLcParenR"/>
            </a:pPr>
            <a:r>
              <a:rPr lang="cs-CZ" altLang="cs-CZ" dirty="0"/>
              <a:t>ústavní zákony,</a:t>
            </a:r>
          </a:p>
          <a:p>
            <a:pPr marL="342900" indent="-342900">
              <a:buFont typeface="+mj-lt"/>
              <a:buAutoNum type="alphaLcParenR"/>
            </a:pPr>
            <a:r>
              <a:rPr lang="cs-CZ" altLang="cs-CZ" dirty="0"/>
              <a:t>zákony,</a:t>
            </a:r>
          </a:p>
          <a:p>
            <a:pPr marL="342900" indent="-342900">
              <a:buFont typeface="+mj-lt"/>
              <a:buAutoNum type="alphaLcParenR"/>
            </a:pPr>
            <a:r>
              <a:rPr lang="cs-CZ" altLang="cs-CZ" dirty="0"/>
              <a:t>zákonná opatření Senátu,</a:t>
            </a:r>
          </a:p>
          <a:p>
            <a:pPr marL="342900" indent="-342900">
              <a:buFont typeface="+mj-lt"/>
              <a:buAutoNum type="alphaLcParenR"/>
            </a:pPr>
            <a:r>
              <a:rPr lang="cs-CZ" altLang="cs-CZ" dirty="0"/>
              <a:t>nařízení vlády,</a:t>
            </a:r>
          </a:p>
          <a:p>
            <a:pPr marL="342900" indent="-342900" algn="just">
              <a:buFont typeface="+mj-lt"/>
              <a:buAutoNum type="alphaLcParenR"/>
            </a:pPr>
            <a:r>
              <a:rPr lang="cs-CZ" altLang="cs-CZ" dirty="0"/>
              <a:t>vyhlášky vydávané ministerstvy a ostatními ústředními správními úřady, příp. jinými úřady s celostátní působností</a:t>
            </a:r>
          </a:p>
          <a:p>
            <a:endParaRPr lang="cs-CZ" sz="1000" dirty="0"/>
          </a:p>
          <a:p>
            <a:pPr algn="just"/>
            <a:r>
              <a:rPr lang="cs-CZ" altLang="cs-CZ" dirty="0"/>
              <a:t>Ve Sbírce zákonů se dále vyhlašují např. </a:t>
            </a:r>
            <a:r>
              <a:rPr lang="cs-CZ" altLang="cs-CZ" b="1" dirty="0"/>
              <a:t>úplná znění zákonů a ústavních zákonů</a:t>
            </a:r>
            <a:r>
              <a:rPr lang="cs-CZ" altLang="cs-CZ" dirty="0"/>
              <a:t>, pokud je k vyhlášení jejich úplného znění zákonem zmocněn předseda vlády. Zveřejňují se zde např. také </a:t>
            </a:r>
            <a:r>
              <a:rPr lang="cs-CZ" altLang="cs-CZ" b="1" dirty="0"/>
              <a:t>některé typy nálezů Ústavního soudu</a:t>
            </a:r>
            <a:r>
              <a:rPr lang="cs-CZ" altLang="cs-CZ" dirty="0"/>
              <a:t>.</a:t>
            </a:r>
          </a:p>
          <a:p>
            <a:pPr algn="just"/>
            <a:endParaRPr lang="cs-CZ" altLang="cs-CZ" sz="1000" dirty="0"/>
          </a:p>
          <a:p>
            <a:pPr>
              <a:lnSpc>
                <a:spcPct val="90000"/>
              </a:lnSpc>
            </a:pPr>
            <a:r>
              <a:rPr lang="cs-CZ" altLang="cs-CZ" dirty="0"/>
              <a:t>Sbírku zákonů vydává, zajišťuje její tisk a distribuci Ministerstvo vnitra.</a:t>
            </a:r>
          </a:p>
          <a:p>
            <a:pPr>
              <a:lnSpc>
                <a:spcPct val="90000"/>
              </a:lnSpc>
            </a:pPr>
            <a:r>
              <a:rPr lang="cs-CZ" altLang="cs-CZ" dirty="0">
                <a:hlinkClick r:id="rId2"/>
              </a:rPr>
              <a:t>http://www.mvcr.cz/</a:t>
            </a:r>
            <a:r>
              <a:rPr lang="cs-CZ" altLang="cs-CZ" dirty="0"/>
              <a:t> - sekce Legislativa - Sbírka zákonů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 algn="just">
              <a:lnSpc>
                <a:spcPct val="90000"/>
              </a:lnSpc>
            </a:pPr>
            <a:r>
              <a:rPr lang="cs-CZ" altLang="cs-CZ" dirty="0"/>
              <a:t>Kraje a hlavní město Praha jsou povinny umožnit v pracovních dnech každému nahlížení do Sbírky zákonů, Sbírky mezinárodních smluv a Úředního věstníku Evropské unie. Ve vztahu ke Sbírce zákonů platí tato povinnosti také pro obce, městské obvody a městské části územně členěných statutárních měst.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5590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Prameny správního práva, 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8588" y="476672"/>
            <a:ext cx="813690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Normativní smlouvy</a:t>
            </a:r>
          </a:p>
          <a:p>
            <a:endParaRPr lang="cs-CZ" sz="1000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jsou mnohem méně častějším pramenem správního práva než obecně závazné normativní akty,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v podobě mezinárodních smluv jsou hlavním pramenem mezinárodního práva, přičemž mnohé z nich jsou současně nezastupitelným pramenem práva vnitrostátního.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Pramenem vnitrostátního práva se mezinárodní smlouva stává tehdy, jestliže jde o normativní smlouvu, která se považuje součást českého právního řádu, tzn. jestliže je způsobilá zavazovat subjekty českého práva.</a:t>
            </a:r>
          </a:p>
          <a:p>
            <a:pPr algn="just"/>
            <a:endParaRPr lang="cs-CZ" sz="1000" dirty="0"/>
          </a:p>
          <a:p>
            <a:pPr algn="just"/>
            <a:r>
              <a:rPr lang="cs-CZ" u="sng" dirty="0"/>
              <a:t>Čl. 10 Ústavy ČR</a:t>
            </a:r>
            <a:r>
              <a:rPr lang="cs-CZ" dirty="0"/>
              <a:t>: </a:t>
            </a:r>
            <a:r>
              <a:rPr lang="cs-CZ" i="1" dirty="0"/>
              <a:t>Vyhlášené mezinárodní smlouvy, k jejichž ratifikaci dal Parlament souhlas a jimiž je Česká republika vázána, jsou součástí právního řádu; stanoví-li mezinárodní smlouva něco jiného než zákon, použije se mezinárodní smlouva.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Čl. 1. odst. 2 Ústavy ČR: </a:t>
            </a:r>
            <a:r>
              <a:rPr lang="cs-CZ" i="1" dirty="0"/>
              <a:t>Česká republika dodržuje závazky, které pro ni vyplývají z mezinárodního práva.</a:t>
            </a:r>
          </a:p>
          <a:p>
            <a:pPr algn="just"/>
            <a:endParaRPr lang="cs-CZ" sz="1000" i="1" dirty="0"/>
          </a:p>
        </p:txBody>
      </p:sp>
    </p:spTree>
    <p:extLst>
      <p:ext uri="{BB962C8B-B14F-4D97-AF65-F5344CB8AC3E}">
        <p14:creationId xmlns:p14="http://schemas.microsoft.com/office/powerpoint/2010/main" val="2668691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Prameny správního práva, 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43528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Normativní smlouvy</a:t>
            </a:r>
          </a:p>
          <a:p>
            <a:endParaRPr lang="cs-CZ" dirty="0"/>
          </a:p>
          <a:p>
            <a:r>
              <a:rPr lang="cs-CZ" dirty="0"/>
              <a:t>Mezinárodní smlouvy </a:t>
            </a:r>
            <a:r>
              <a:rPr lang="cs-CZ" b="1" dirty="0"/>
              <a:t>podle čl. 10 Ústavy</a:t>
            </a:r>
            <a:r>
              <a:rPr lang="cs-CZ" dirty="0"/>
              <a:t> se vztahem k veřejné správě jsou např.:</a:t>
            </a:r>
          </a:p>
          <a:p>
            <a:endParaRPr lang="cs-CZ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Evropská charta místní samosprávy (publikována č. 181/1999 Sb.),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/>
              <a:t>Evropská úmluva o ochraně lidských práv a základních svobod (publikována pod č. 209/1992 Sb.).</a:t>
            </a:r>
          </a:p>
          <a:p>
            <a:pPr algn="just"/>
            <a:endParaRPr lang="cs-CZ" dirty="0"/>
          </a:p>
          <a:p>
            <a:pPr algn="just"/>
            <a:r>
              <a:rPr lang="cs-CZ" u="sng" dirty="0"/>
              <a:t>Čl. 10a Ústavy ČR</a:t>
            </a:r>
            <a:r>
              <a:rPr lang="cs-CZ" dirty="0"/>
              <a:t>: </a:t>
            </a:r>
            <a:r>
              <a:rPr lang="cs-CZ" i="1" dirty="0"/>
              <a:t>Mezinárodní smlouvou mohou být některé pravomoci orgánů České republiky přeneseny na mezinárodní organizaci nebo instituci. K ratifikaci mezinárodní smlouvy uvedené v odstavci 1 je třeba souhlasu Parlamentu, nestanoví-li ústavní zákon, že k ratifikaci je třeba souhlasu daného v referendu.</a:t>
            </a:r>
          </a:p>
          <a:p>
            <a:pPr algn="just"/>
            <a:endParaRPr lang="cs-CZ" i="1" dirty="0"/>
          </a:p>
          <a:p>
            <a:pPr algn="just"/>
            <a:endParaRPr lang="cs-CZ" i="1" dirty="0"/>
          </a:p>
          <a:p>
            <a:pPr algn="just"/>
            <a:endParaRPr lang="cs-CZ" i="1" dirty="0"/>
          </a:p>
          <a:p>
            <a:pPr algn="just"/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374078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Prameny správního práva, 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/>
              <a:t>Členění pramenů správního práva podle druhu orgánu, který je vydává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dirty="0"/>
              <a:t>Pravomoc k vydávání pramenů správního práva v ČR přísluší jednak vrcholnému zákonodárnému orgánu, dále ústředním orgánům státní správy a také příslušným samosprávným orgánům.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u="sng" dirty="0"/>
              <a:t>Prameny vydávané vrcholným zákonodárným sborem</a:t>
            </a:r>
            <a:r>
              <a:rPr lang="cs-CZ" dirty="0"/>
              <a:t>:</a:t>
            </a:r>
          </a:p>
          <a:p>
            <a:pPr lvl="0" algn="just"/>
            <a:endParaRPr lang="cs-CZ" sz="1000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/>
              <a:t>Ústava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/>
              <a:t>ústavní zákony,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/>
              <a:t>zákony,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/>
              <a:t>zákonná opatření.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u="sng" dirty="0"/>
              <a:t>Prameny vydávané ústředními orgány státní správy</a:t>
            </a:r>
            <a:r>
              <a:rPr lang="cs-CZ" dirty="0"/>
              <a:t>:</a:t>
            </a:r>
          </a:p>
          <a:p>
            <a:pPr lvl="0" algn="just"/>
            <a:endParaRPr lang="cs-CZ" sz="1000" dirty="0"/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/>
              <a:t>nařízení vlády (vydávají se k provádění zákonů a v jejich mezích, mají povahu prováděcího předpisu),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/>
              <a:t>obecně závazné právní předpisy ministerstev a jiných správních úřadů (vydávají se na základě a v mezích zákonů, mají povahu prováděcího předpisu).</a:t>
            </a:r>
          </a:p>
        </p:txBody>
      </p:sp>
    </p:spTree>
    <p:extLst>
      <p:ext uri="{BB962C8B-B14F-4D97-AF65-F5344CB8AC3E}">
        <p14:creationId xmlns:p14="http://schemas.microsoft.com/office/powerpoint/2010/main" val="3007911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Prameny správního práva, 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15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548680"/>
            <a:ext cx="8064896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/>
              <a:t>Členění pramenů správního práva podle druhu orgánu, který je vydává</a:t>
            </a:r>
          </a:p>
          <a:p>
            <a:pPr lvl="0" algn="just"/>
            <a:endParaRPr lang="cs-CZ" b="1" dirty="0"/>
          </a:p>
          <a:p>
            <a:pPr lvl="0" algn="just"/>
            <a:r>
              <a:rPr lang="cs-CZ" u="sng" dirty="0"/>
              <a:t>Prameny vydávané místními (územními) orgány</a:t>
            </a:r>
            <a:r>
              <a:rPr lang="cs-CZ" dirty="0"/>
              <a:t>:</a:t>
            </a:r>
          </a:p>
          <a:p>
            <a:pPr lvl="0" algn="just"/>
            <a:endParaRPr lang="cs-CZ" dirty="0"/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obecně závazné vyhlášky kraje v mezích samostatné působnosti (vydávají se na základě zmocnění; povinnosti lze jimi ukládat, jen stanoví-li tak zákon),</a:t>
            </a:r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nařízení kraje ve věcech přeneseného  výkonu státní správy (vydávají se na základě a v mezích zákona, při výslovném zákonném zmocnění),</a:t>
            </a:r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/>
              <a:t>obecně závazné vyhlášky obce v mezích samostatné působnosti (vydávají se na základě ústavního zmocnění; povinnosti lze jimi ukládat, jen stanoví-li tak zákon),</a:t>
            </a: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cs-CZ" dirty="0"/>
              <a:t>nařízení obce ve věcech přeneseného výkonu státní správy (vydávají se na základě zmocnění v zákoně a v jeho mezích). </a:t>
            </a:r>
          </a:p>
        </p:txBody>
      </p:sp>
    </p:spTree>
    <p:extLst>
      <p:ext uri="{BB962C8B-B14F-4D97-AF65-F5344CB8AC3E}">
        <p14:creationId xmlns:p14="http://schemas.microsoft.com/office/powerpoint/2010/main" val="20909414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Prameny správního práva, 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altLang="cs-CZ" sz="2400" b="1" dirty="0"/>
              <a:t>Členění pramenů správního práva podle stupně jejich právní síly</a:t>
            </a:r>
          </a:p>
          <a:p>
            <a:pPr>
              <a:lnSpc>
                <a:spcPct val="90000"/>
              </a:lnSpc>
            </a:pPr>
            <a:endParaRPr lang="cs-CZ" altLang="cs-CZ" dirty="0"/>
          </a:p>
          <a:p>
            <a:pPr algn="just">
              <a:lnSpc>
                <a:spcPct val="90000"/>
              </a:lnSpc>
            </a:pPr>
            <a:endParaRPr lang="cs-CZ" altLang="cs-CZ" dirty="0"/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cs-CZ" altLang="cs-CZ" sz="3200" dirty="0"/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3200" dirty="0"/>
              <a:t>Ústava + ústavní zákony (mezinárodní smlouvy)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3200" dirty="0"/>
              <a:t>zákony + zákonná opatření (mezinárodní smlouvy)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3200" dirty="0"/>
              <a:t>obecně závazné vyhlášky obcí a krajů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3200" dirty="0"/>
              <a:t>nařízení vlády 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3200" dirty="0"/>
              <a:t>obecně závazné právní předpisy ministerstev a jiných ústředních orgánů státní správy</a:t>
            </a:r>
          </a:p>
          <a:p>
            <a:pPr marL="457200" indent="-457200" algn="just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3200" dirty="0"/>
              <a:t>nařízení krajů a obcí</a:t>
            </a:r>
          </a:p>
        </p:txBody>
      </p:sp>
    </p:spTree>
    <p:extLst>
      <p:ext uri="{BB962C8B-B14F-4D97-AF65-F5344CB8AC3E}">
        <p14:creationId xmlns:p14="http://schemas.microsoft.com/office/powerpoint/2010/main" val="151299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Prameny správního práva,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Prameny práva obecně</a:t>
            </a:r>
          </a:p>
          <a:p>
            <a:endParaRPr lang="cs-CZ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dirty="0"/>
              <a:t>formy, ve kterých je obsaženo objektivní právo,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dirty="0"/>
              <a:t>forma, v níž jsou obsaženy právní normy. </a:t>
            </a:r>
          </a:p>
          <a:p>
            <a:pPr algn="just"/>
            <a:endParaRPr lang="cs-CZ" dirty="0"/>
          </a:p>
          <a:p>
            <a:pPr algn="just"/>
            <a:r>
              <a:rPr lang="cs-CZ" sz="2400" dirty="0"/>
              <a:t>Pramenem práva obvykle rozumíme objektivizaci (zachycení, zapsání, vydání) pravidel chování do právních pravidel vyjádřených v určité právní formě = </a:t>
            </a:r>
            <a:r>
              <a:rPr lang="cs-CZ" sz="2400" b="1" dirty="0"/>
              <a:t>pramen práva ve formálním smyslu.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400" dirty="0"/>
              <a:t>Pramen práva v </a:t>
            </a:r>
            <a:r>
              <a:rPr lang="cs-CZ" sz="2400" b="1" dirty="0"/>
              <a:t>materiálním smyslu</a:t>
            </a:r>
            <a:r>
              <a:rPr lang="cs-CZ" sz="2400" dirty="0"/>
              <a:t>: historické události, děje, skutečnosti, resp. jevy, které odůvodňují, že pramen práva je takový jaký je.</a:t>
            </a:r>
            <a:endParaRPr lang="cs-CZ" sz="2400" b="1" dirty="0"/>
          </a:p>
          <a:p>
            <a:endParaRPr lang="cs-CZ" sz="2400" b="1" dirty="0"/>
          </a:p>
          <a:p>
            <a:r>
              <a:rPr lang="cs-CZ" sz="2400" dirty="0"/>
              <a:t>České a obecně kontinentální právo je právem psaným.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/>
              <a:t>Prameny práva podle právní teorie</a:t>
            </a:r>
          </a:p>
          <a:p>
            <a:pPr algn="just"/>
            <a:r>
              <a:rPr lang="cs-CZ" b="1" dirty="0"/>
              <a:t>normativní právní akty </a:t>
            </a:r>
            <a:r>
              <a:rPr lang="cs-CZ" dirty="0"/>
              <a:t>= všeobecně závazné právní předpisy, které jsou výsledkem normotvorné činnosti subjektu tvorby práva</a:t>
            </a:r>
          </a:p>
          <a:p>
            <a:pPr algn="just"/>
            <a:r>
              <a:rPr lang="cs-CZ" b="1" dirty="0"/>
              <a:t>normativní smlouvy </a:t>
            </a:r>
            <a:r>
              <a:rPr lang="cs-CZ" dirty="0"/>
              <a:t>= mezinárodní smlouvy, které zavazují subjekty vnitrostátního práva</a:t>
            </a:r>
          </a:p>
          <a:p>
            <a:pPr algn="just"/>
            <a:r>
              <a:rPr lang="cs-CZ" b="1" dirty="0"/>
              <a:t>precedenty </a:t>
            </a:r>
            <a:r>
              <a:rPr lang="cs-CZ" dirty="0"/>
              <a:t>= soudní rozhodnutí „</a:t>
            </a:r>
            <a:r>
              <a:rPr lang="cs-CZ" dirty="0" err="1"/>
              <a:t>judge</a:t>
            </a:r>
            <a:r>
              <a:rPr lang="cs-CZ" dirty="0"/>
              <a:t> made </a:t>
            </a:r>
            <a:r>
              <a:rPr lang="cs-CZ" dirty="0" err="1"/>
              <a:t>law</a:t>
            </a:r>
            <a:r>
              <a:rPr lang="cs-CZ" dirty="0"/>
              <a:t>“</a:t>
            </a:r>
          </a:p>
          <a:p>
            <a:pPr algn="just"/>
            <a:r>
              <a:rPr lang="cs-CZ" b="1" dirty="0"/>
              <a:t>právní obyčeje </a:t>
            </a:r>
            <a:r>
              <a:rPr lang="cs-CZ" dirty="0"/>
              <a:t>= zvyklosti, podmínka je dlouhodobé chování se členů společnosti v souladu s těmito zvyklostmi, určitost práv a povinností, všeobecné přesvědčení o jejich závaznosti </a:t>
            </a:r>
            <a:r>
              <a:rPr lang="cs-CZ" i="1" dirty="0"/>
              <a:t>(anglo-americký systém)</a:t>
            </a:r>
          </a:p>
          <a:p>
            <a:pPr algn="just"/>
            <a:r>
              <a:rPr lang="cs-CZ" b="1" dirty="0"/>
              <a:t>jiné prameny práva </a:t>
            </a:r>
            <a:r>
              <a:rPr lang="cs-CZ" dirty="0"/>
              <a:t>= ostatní, např. právní nauka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Prameny správního práva, 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6159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Prameny správního práva, 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59532" y="620688"/>
            <a:ext cx="842493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400" b="1" dirty="0"/>
              <a:t>Prameny správního práva</a:t>
            </a:r>
          </a:p>
          <a:p>
            <a:endParaRPr lang="cs-CZ" altLang="cs-CZ" b="1" dirty="0"/>
          </a:p>
          <a:p>
            <a:r>
              <a:rPr lang="cs-CZ" altLang="cs-CZ" dirty="0"/>
              <a:t>Prameny českého správního práva, z hlediska jejich vnější formy, jsou především:</a:t>
            </a:r>
          </a:p>
          <a:p>
            <a:endParaRPr lang="cs-CZ" alt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b="1" dirty="0"/>
              <a:t>obecně závazné normativní akty</a:t>
            </a:r>
            <a:r>
              <a:rPr lang="cs-CZ" altLang="cs-CZ" dirty="0"/>
              <a:t> – působící ve sféře veřejné správy, které obsahuji pravidla obecně závazná pro každého, kdo se dostane do situace předvídané těmito akty,</a:t>
            </a:r>
          </a:p>
          <a:p>
            <a:pPr algn="just"/>
            <a:endParaRPr lang="cs-CZ" alt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b="1" dirty="0"/>
              <a:t>normativní smlouvy</a:t>
            </a:r>
            <a:r>
              <a:rPr lang="cs-CZ" altLang="cs-CZ" dirty="0"/>
              <a:t> – uzavírané za stanovených podmínek ve sféře veřejné správy a obsahující obecně závazná pravidla chování.</a:t>
            </a:r>
          </a:p>
          <a:p>
            <a:pPr algn="just"/>
            <a:endParaRPr lang="cs-CZ" altLang="cs-CZ" b="1" dirty="0"/>
          </a:p>
          <a:p>
            <a:pPr algn="just"/>
            <a:r>
              <a:rPr lang="cs-CZ" altLang="cs-CZ" dirty="0"/>
              <a:t>Mezi prameny českého správního práva (a českého práva obecně) fakticky </a:t>
            </a:r>
            <a:r>
              <a:rPr lang="cs-CZ" altLang="cs-CZ" b="1" u="sng" dirty="0"/>
              <a:t>nepatří</a:t>
            </a:r>
            <a:r>
              <a:rPr lang="cs-CZ" altLang="cs-CZ" dirty="0"/>
              <a:t>:</a:t>
            </a:r>
          </a:p>
          <a:p>
            <a:pPr algn="just"/>
            <a:endParaRPr lang="cs-CZ" alt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b="1" dirty="0"/>
              <a:t>právní precedenty </a:t>
            </a:r>
            <a:endParaRPr lang="cs-CZ" alt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b="1" dirty="0"/>
              <a:t>právní obyčeje</a:t>
            </a:r>
            <a:endParaRPr lang="cs-CZ" altLang="cs-CZ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altLang="cs-CZ" b="1" dirty="0"/>
              <a:t>právní nauka</a:t>
            </a:r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Prameny správního práva, 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Obecně závazné normativní akty</a:t>
            </a:r>
          </a:p>
          <a:p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jsou nejdůležitějším a nejčastějším právním nástrojem právní regulace společenských vztahů,</a:t>
            </a:r>
          </a:p>
          <a:p>
            <a:pPr algn="just"/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jsou výsledkem normotvorné činnosti orgánů veřejné moci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jejich souhrn je zpravidla ztotožňován s pojmem </a:t>
            </a:r>
            <a:r>
              <a:rPr lang="cs-CZ" b="1" dirty="0"/>
              <a:t>právní řád,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b="1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v praxi bývají označovány jako </a:t>
            </a:r>
            <a:r>
              <a:rPr lang="cs-CZ" b="1" dirty="0"/>
              <a:t>obecně závazné právní předpisy</a:t>
            </a:r>
            <a:r>
              <a:rPr lang="cs-CZ" dirty="0"/>
              <a:t>.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Prvotní normativní akty </a:t>
            </a:r>
            <a:r>
              <a:rPr lang="cs-CZ" dirty="0"/>
              <a:t>- upravují vztahy dosud právně neupravené, anebo již existující právní úpravu mění nebo ruší</a:t>
            </a:r>
          </a:p>
          <a:p>
            <a:pPr algn="just"/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Ústava a ústavní zákony (moc výkonná, čl. 36, čl. 37 Listiny)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zákon (kompetenční zákon č. 2/1969 Sb.)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zákonné opatření Senátu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obecně závazné vyhlášky obcí a krajů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Prameny správního práva, 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36712"/>
            <a:ext cx="79208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Obecně závazné normativní akty</a:t>
            </a:r>
          </a:p>
          <a:p>
            <a:endParaRPr lang="cs-CZ" sz="2400" b="1" dirty="0"/>
          </a:p>
          <a:p>
            <a:pPr algn="just"/>
            <a:r>
              <a:rPr lang="cs-CZ" sz="2400" b="1" dirty="0"/>
              <a:t>Odvozené normativní akty </a:t>
            </a:r>
            <a:r>
              <a:rPr lang="cs-CZ" sz="2400" dirty="0"/>
              <a:t>– </a:t>
            </a:r>
            <a:r>
              <a:rPr lang="cs-CZ" sz="2400" dirty="0">
                <a:highlight>
                  <a:srgbClr val="FFFF00"/>
                </a:highlight>
              </a:rPr>
              <a:t>konkretizují a provádějí prvotní normativní akty, jsou vydávány na základě zmocnění v nich obsažených</a:t>
            </a:r>
            <a:r>
              <a:rPr lang="cs-CZ" sz="2400" dirty="0"/>
              <a:t>, slouží k jejich provedení, musí s nimi být v souladu a nesmí jim odporovat.</a:t>
            </a:r>
          </a:p>
          <a:p>
            <a:pPr algn="just"/>
            <a:endParaRPr lang="cs-CZ" sz="24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nařízení vlády (čl. 78 Ústavy)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vyhlášky ministerstev (čl. 79 odst. 3 Ústavy)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nařízení kraje (čl. 79 odst. 3 Ústavy; 30 odst. 1 písm. a) zákona o krajích)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nařízení obce (čl. 79 odst. 3 Ústavy; § 11 odst. 1 zákona o obcích)</a:t>
            </a:r>
          </a:p>
        </p:txBody>
      </p:sp>
    </p:spTree>
    <p:extLst>
      <p:ext uri="{BB962C8B-B14F-4D97-AF65-F5344CB8AC3E}">
        <p14:creationId xmlns:p14="http://schemas.microsoft.com/office/powerpoint/2010/main" val="1297358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Prameny správního práva, 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95536" y="332656"/>
            <a:ext cx="8352928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Platnost a účinnost obecně závazných normativních aktů 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b="1" dirty="0"/>
              <a:t>Platnost </a:t>
            </a:r>
            <a:r>
              <a:rPr lang="cs-CZ" dirty="0"/>
              <a:t>normativních aktů souvisí s jejich publikací a nastává dnem jejich </a:t>
            </a:r>
            <a:r>
              <a:rPr lang="cs-CZ" b="1" dirty="0"/>
              <a:t>publikace</a:t>
            </a:r>
            <a:r>
              <a:rPr lang="cs-CZ" dirty="0"/>
              <a:t> provedené v předepsané (požadované) formě. </a:t>
            </a:r>
            <a:r>
              <a:rPr lang="cs-CZ" b="1" dirty="0"/>
              <a:t>(sbírka zákonů, věstník kraje, vyvěšením na úřední desce)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dirty="0"/>
              <a:t>Publikací se normativní akt stává součástí právního řádu. Normativní akt, který je publikován a je tedy platný, zavazuje příslušné orgány při tvorbě normativního aktu nižší právní síly.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b="1" dirty="0"/>
              <a:t>Platnost </a:t>
            </a:r>
            <a:r>
              <a:rPr lang="cs-CZ" dirty="0"/>
              <a:t>normativního aktu neznamená jeho </a:t>
            </a:r>
            <a:r>
              <a:rPr lang="cs-CZ" b="1" dirty="0"/>
              <a:t>závaznost</a:t>
            </a:r>
            <a:r>
              <a:rPr lang="cs-CZ" dirty="0"/>
              <a:t> pro veřejnost, ta nastává až nabytím </a:t>
            </a:r>
            <a:r>
              <a:rPr lang="cs-CZ" b="1" dirty="0"/>
              <a:t>účinnosti</a:t>
            </a:r>
            <a:r>
              <a:rPr lang="cs-CZ" dirty="0"/>
              <a:t> normativního aktu. </a:t>
            </a:r>
          </a:p>
          <a:p>
            <a:pPr lvl="0" algn="just"/>
            <a:endParaRPr lang="cs-CZ" sz="1000" dirty="0"/>
          </a:p>
          <a:p>
            <a:pPr lvl="0" algn="just"/>
            <a:r>
              <a:rPr lang="cs-CZ" b="1" dirty="0"/>
              <a:t>Účinnost</a:t>
            </a:r>
            <a:r>
              <a:rPr lang="cs-CZ" dirty="0"/>
              <a:t> normativního aktu je stav, který umožňuje jeho aplikací vytvářet příslušné právní vztahy. Většinou nastává dnem přímo uvedeným v konkrétním normativním aktu. Pokud zde takový konkrétní den uveden není, pak normativní akt nabývá účinnosti 15. dnem po vyhlášení (publikaci). V případech, kdy to vyžaduje naléhavý obecný zájem, lze výjimečně stanovit dřívější účinnost, nejdříve však shodnou se dnem vyhlášení (platnosti).</a:t>
            </a:r>
          </a:p>
          <a:p>
            <a:pPr lvl="0" algn="just"/>
            <a:endParaRPr lang="cs-CZ" sz="1000" b="1" dirty="0"/>
          </a:p>
          <a:p>
            <a:pPr lvl="0" algn="just"/>
            <a:r>
              <a:rPr lang="cs-CZ" dirty="0"/>
              <a:t>Normativní akty mohou působit výhradně jen </a:t>
            </a:r>
            <a:r>
              <a:rPr lang="cs-CZ" b="1" dirty="0"/>
              <a:t>do budoucna</a:t>
            </a:r>
            <a:r>
              <a:rPr lang="cs-CZ" dirty="0"/>
              <a:t>. Ukončení platnosti normativního aktu představuje ukončení jeho účinnosti. K ukončení platnosti normativního aktu může dojít buď uplynutím stanovené doby, anebo předepsaným způsobem provedeným zrušením aktu.</a:t>
            </a:r>
          </a:p>
        </p:txBody>
      </p:sp>
    </p:spTree>
    <p:extLst>
      <p:ext uri="{BB962C8B-B14F-4D97-AF65-F5344CB8AC3E}">
        <p14:creationId xmlns:p14="http://schemas.microsoft.com/office/powerpoint/2010/main" val="1730875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Prameny správního práva, 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64096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Vnitřní předpisy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Zvláštním případem normativních aktů ve veřejné správě jsou tzv. </a:t>
            </a:r>
            <a:r>
              <a:rPr lang="cs-CZ" b="1" dirty="0"/>
              <a:t>vnitřní předpisy</a:t>
            </a:r>
            <a:r>
              <a:rPr lang="cs-CZ" dirty="0"/>
              <a:t>, které nesměřují vůči subjektům stojícím vně systému vztahů organizační nadřízenosti a podřízenosti ve veřejné správě, ale naopak směřují vůči subjektům ovládaným organizační podřízeností ve vztahu ke správnímu orgánu, který tento normativní akt vydal. Zpravidla slouží k řízení podřízených pracovníků a orgánů. Jedná se o abstraktní formy vnitřní činnosti veřejné správy, s povahou interních normativních aktů » obvykle se označují jako </a:t>
            </a:r>
            <a:r>
              <a:rPr lang="cs-CZ" b="1" dirty="0"/>
              <a:t>interní normativní instrukce</a:t>
            </a:r>
            <a:r>
              <a:rPr lang="cs-CZ" dirty="0"/>
              <a:t>, </a:t>
            </a:r>
            <a:r>
              <a:rPr lang="cs-CZ" b="1" dirty="0"/>
              <a:t>pokyny</a:t>
            </a:r>
            <a:r>
              <a:rPr lang="cs-CZ" dirty="0"/>
              <a:t>, </a:t>
            </a:r>
            <a:r>
              <a:rPr lang="cs-CZ" b="1" dirty="0"/>
              <a:t>směrnice</a:t>
            </a:r>
            <a:r>
              <a:rPr lang="cs-CZ" dirty="0"/>
              <a:t> nebo </a:t>
            </a:r>
            <a:r>
              <a:rPr lang="cs-CZ" b="1" dirty="0"/>
              <a:t>normativní akty řízení</a:t>
            </a:r>
            <a:r>
              <a:rPr lang="cs-CZ" dirty="0"/>
              <a:t> apod.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Příkladem vnitřních předpisů ve veřejné správě jsou např. </a:t>
            </a:r>
            <a:r>
              <a:rPr lang="cs-CZ" b="1" dirty="0"/>
              <a:t>organizační řády, spisové řády, skartační řády, jednací řády </a:t>
            </a:r>
            <a:r>
              <a:rPr lang="cs-CZ" dirty="0"/>
              <a:t>kolegiálních orgánů. Vnitřním předpisem jsou např. také </a:t>
            </a:r>
            <a:r>
              <a:rPr lang="cs-CZ" b="1" dirty="0"/>
              <a:t>usnesení vlády</a:t>
            </a:r>
            <a:r>
              <a:rPr lang="cs-CZ" dirty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Vnitřní předpisy </a:t>
            </a:r>
            <a:r>
              <a:rPr lang="cs-CZ" b="1" dirty="0"/>
              <a:t>nejsou pramenem správního práva </a:t>
            </a:r>
            <a:r>
              <a:rPr lang="cs-CZ" dirty="0"/>
              <a:t>(ani pramenem práva obecně), jsou však závazné pro své adresáty. Nesmějí být v rozporu se zákonem.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2663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Prameny správního práva,  </a:t>
            </a:r>
          </a:p>
          <a:p>
            <a:r>
              <a:rPr lang="cs-CZ" dirty="0"/>
              <a:t>JUDr. Michal </a:t>
            </a:r>
            <a:r>
              <a:rPr lang="cs-CZ" dirty="0" err="1"/>
              <a:t>Márton</a:t>
            </a:r>
            <a:r>
              <a:rPr lang="cs-CZ" dirty="0"/>
              <a:t>, Ph.D.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568952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Statuty a statutární předpisy</a:t>
            </a:r>
          </a:p>
          <a:p>
            <a:endParaRPr lang="cs-CZ" b="1" dirty="0"/>
          </a:p>
          <a:p>
            <a:pPr algn="just"/>
            <a:r>
              <a:rPr lang="cs-CZ" dirty="0"/>
              <a:t>Povahu abstraktních aktů ve veřejné správě mají tzv. </a:t>
            </a:r>
            <a:r>
              <a:rPr lang="cs-CZ" b="1" dirty="0"/>
              <a:t>statuty</a:t>
            </a:r>
            <a:r>
              <a:rPr lang="cs-CZ" dirty="0"/>
              <a:t> či </a:t>
            </a:r>
            <a:r>
              <a:rPr lang="cs-CZ" b="1" dirty="0"/>
              <a:t>statutární předpisy</a:t>
            </a:r>
            <a:r>
              <a:rPr lang="cs-CZ" dirty="0"/>
              <a:t>. Jsou spojovány zejména se samosprávou, a to územní i zájmovou. Jedná se o abstraktní akty, které se vztahují ke jmenovitě neurčeným adresátům, mohou směřovat jen vůči okruhu osob v daném organizačním rámci – tzn. vůči členům příslušného samosprávného společenství.</a:t>
            </a:r>
          </a:p>
          <a:p>
            <a:pPr algn="just"/>
            <a:endParaRPr lang="cs-CZ" sz="1600" dirty="0"/>
          </a:p>
          <a:p>
            <a:pPr algn="just"/>
            <a:r>
              <a:rPr lang="cs-CZ" dirty="0"/>
              <a:t>Statutární předpisy upravují vnitřní vztahy v rámci daného statutárního společenství. V některých případech je jejich přijetí a vydání právní úpravou výslovně předpokládáno či předepisováno (např. statuty měst, statuty vysokých škol).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Statuty a statutární předpisy stojí na hraně obecně závazných právních aktů – některé z nich mají formu obecně závazného právního předpisu, jiné tuto formu nemají. Statutární předpisy u územní samosprávy se svou povahou značně </a:t>
            </a:r>
            <a:r>
              <a:rPr lang="cs-CZ" b="1" dirty="0"/>
              <a:t>blíží</a:t>
            </a:r>
            <a:r>
              <a:rPr lang="cs-CZ" dirty="0"/>
              <a:t> jejich samosprávným </a:t>
            </a:r>
            <a:r>
              <a:rPr lang="cs-CZ" b="1" dirty="0"/>
              <a:t>právním předpisům</a:t>
            </a:r>
            <a:r>
              <a:rPr lang="cs-CZ" dirty="0"/>
              <a:t>, tedy obecně závazným vyhláškám obcí a krajů vydávaným ve věcech samosprávy. Pro statutární předpisy územní samosprávy se také obvykle volí forma právního předpisu samosprávy.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72917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1901</TotalTime>
  <Words>1961</Words>
  <Application>Microsoft Office PowerPoint</Application>
  <PresentationFormat>Předvádění na obrazovce (4:3)</PresentationFormat>
  <Paragraphs>207</Paragraphs>
  <Slides>16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Motiv sady Office</vt:lpstr>
      <vt:lpstr>PRAMENY SPRÁVNÍHO PRÁVA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student</cp:lastModifiedBy>
  <cp:revision>153</cp:revision>
  <dcterms:created xsi:type="dcterms:W3CDTF">2015-09-08T17:35:18Z</dcterms:created>
  <dcterms:modified xsi:type="dcterms:W3CDTF">2024-03-18T16:00:08Z</dcterms:modified>
</cp:coreProperties>
</file>