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90" r:id="rId5"/>
    <p:sldId id="294" r:id="rId6"/>
    <p:sldId id="291" r:id="rId7"/>
    <p:sldId id="292" r:id="rId8"/>
    <p:sldId id="293" r:id="rId9"/>
    <p:sldId id="289" r:id="rId10"/>
    <p:sldId id="283" r:id="rId11"/>
    <p:sldId id="285" r:id="rId12"/>
    <p:sldId id="287" r:id="rId13"/>
    <p:sldId id="288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2.4.2024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37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B756C-919C-4514-A131-8717300A97CD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6D7F9-F58A-45F5-AB84-EC92265A2A9A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31F-B6A4-4061-B347-94F4A5AAB7F6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3058-4E50-4A9C-843E-19372B04C4A9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9284-B09D-473D-B786-0F89952B972D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E3056-8D02-4593-B5F6-B916B6014084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EEFD-423E-45B8-8669-F1A08ECFCCB6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9771-C977-4F05-ABE6-27B95DDF368B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E77-77E7-49E0-B226-EEAF1B51A113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2005-94E8-4756-ACA8-B54357929593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2E76-31E2-43FA-AFA7-90776DD4525A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42778-492B-4A56-A820-9435BD00DC88}" type="datetime1">
              <a:rPr lang="cs-CZ" smtClean="0"/>
              <a:t>2.4.2024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Základní principy veřejné správy,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ZÁKLADNÍ PRINCIPY VEŘEJNÉ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Zásada ochrany dobré víry a oprávněných zájmů</a:t>
            </a:r>
          </a:p>
          <a:p>
            <a:endParaRPr lang="cs-CZ" dirty="0"/>
          </a:p>
          <a:p>
            <a:pPr algn="just"/>
            <a:r>
              <a:rPr lang="cs-CZ" dirty="0"/>
              <a:t>Správní řád stanoví, že </a:t>
            </a:r>
            <a:r>
              <a:rPr lang="cs-CZ" b="1" dirty="0"/>
              <a:t>správní orgán má šetřit práva nabytá v dobré víře, jakož i oprávněné zájmy</a:t>
            </a:r>
            <a:r>
              <a:rPr lang="cs-CZ" dirty="0"/>
              <a:t> osob, jichž se činnost správního orgánu v jednotlivých případech dotýká, a do těchto práv může zasahovat jen za podmínek stanovených zákonem a v nezbytném rozsahu.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Dobrá víra </a:t>
            </a:r>
            <a:r>
              <a:rPr lang="cs-CZ" dirty="0"/>
              <a:t>= nezaviněná nevědomost o případných právních nedostatcích určitého právního stavu, přičemž se vychází z presumpce poctivosti dotčené osoby.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07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86076"/>
            <a:ext cx="84969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Zásada subsidiarity (zásada preference smírného odstranění rozporů)</a:t>
            </a:r>
          </a:p>
          <a:p>
            <a:endParaRPr lang="cs-CZ" dirty="0"/>
          </a:p>
          <a:p>
            <a:pPr algn="just"/>
            <a:r>
              <a:rPr lang="cs-CZ" dirty="0"/>
              <a:t>Správní orgán se má, dle dikce této zásady, pokusit o </a:t>
            </a:r>
            <a:r>
              <a:rPr lang="cs-CZ" b="1" dirty="0"/>
              <a:t>smírné odstranění rozporů, které brání řádnému projednání a rozhodnutí dané věci</a:t>
            </a:r>
            <a:r>
              <a:rPr lang="cs-CZ" dirty="0"/>
              <a:t>, pokud to povaha projednávané věci umožňuje (viz ust. § 5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Jde o stanovení limitovaného použití veřejné moci, resp. mocenského (autoritativního) řešení, jež se uplatní v případech, kde smírné řešení  rozporů nebylo účinné.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Musí se jednat o případy, kde to povaha věci umožňuje, což znamená, že smírné řešení není na úkor zákonnosti, ani není v rozporu s veřejným zájmem.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řád zná také </a:t>
            </a:r>
            <a:r>
              <a:rPr lang="cs-CZ" b="1" dirty="0"/>
              <a:t>smír jako způsob skončení formálního správního řízení</a:t>
            </a:r>
            <a:r>
              <a:rPr lang="cs-CZ" dirty="0"/>
              <a:t> – v § 141 odst. 8 je upraven účastenský smír ve sporu jako alternativní možnost vůči správnímu rozhodnutí. Takový smír podléhá pouze schválení správního orgánu. Správní orgán smír schválí, pokud neodporuje právním předpisům nebo veřejnému zájmu.</a:t>
            </a:r>
          </a:p>
        </p:txBody>
      </p:sp>
    </p:spTree>
    <p:extLst>
      <p:ext uri="{BB962C8B-B14F-4D97-AF65-F5344CB8AC3E}">
        <p14:creationId xmlns:p14="http://schemas.microsoft.com/office/powerpoint/2010/main" val="78396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632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Zásada materiální pravdy</a:t>
            </a:r>
          </a:p>
          <a:p>
            <a:endParaRPr lang="cs-CZ" dirty="0"/>
          </a:p>
          <a:p>
            <a:pPr algn="just"/>
            <a:r>
              <a:rPr lang="cs-CZ" dirty="0"/>
              <a:t>Správní řád v ust. § 3 stanoví, že nevyplývá-li ze zákona něco jiného, </a:t>
            </a:r>
            <a:r>
              <a:rPr lang="cs-CZ" b="1" dirty="0"/>
              <a:t>postupuje správní orgán tak, aby byl zjištěn stav věci, o němž nejsou důvodné pochybnosti</a:t>
            </a:r>
            <a:r>
              <a:rPr lang="cs-CZ" dirty="0"/>
              <a:t>, a to v rozsahu, který je nezbytný pro soulad jeho úkonu s požadavky uvedenými v § 2.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Tzn., že </a:t>
            </a:r>
            <a:r>
              <a:rPr lang="cs-CZ" b="1" dirty="0"/>
              <a:t>naplnění zásady materiální pravdy vyžaduje, aby skutková stránka věci byla zjištěna dostatečně </a:t>
            </a:r>
            <a:r>
              <a:rPr lang="cs-CZ" dirty="0"/>
              <a:t>ve vztahu k řádnému posouzení a uplatnění zejména zásady legality, zásady přiměřenosti (včetně ochrany práv a zájmů jednotlivců před nadměrným nebo neúčelným zasahováním), zásady předvídatelnosti a řešení věci v souladu s veřejným zájmem.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=neznamená to, že musí být skutkový stav postaven absolutně </a:t>
            </a:r>
            <a:r>
              <a:rPr lang="cs-CZ" b="1" dirty="0"/>
              <a:t>najisto, </a:t>
            </a:r>
            <a:r>
              <a:rPr lang="cs-CZ" dirty="0"/>
              <a:t>ale nesmí být důvodná pochybnost = důkazní nouze (dvě protichůdné výpovědi a žádný jiný důkaz není)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10168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632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Zásada procesní rovnosti a nestrannosti postupů správních orgánů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Zaručuje pro tzv. dotčené osoby (tedy osoby, jichž se činnost správního orgánu v jednotlivém případě dotýká) rovné postavení při uplatňování práv.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Správní orgán má postupovat vůči dotčeným osobám nestranně a vyžaduje od všech dotčených osob plnění jejich procesních povinností rovnou měrou. </a:t>
            </a:r>
            <a:r>
              <a:rPr lang="cs-CZ" dirty="0"/>
              <a:t>Tam, kde by rovnost dotčených osob mohla být ohrožena, správní orgán učiní opatření potřebná k jejímu zajištění (viz § 7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Zásada procesní rovnosti neznamená, že nebude respektováno částečně rozdílné postavení </a:t>
            </a:r>
            <a:r>
              <a:rPr lang="cs-CZ" b="1" dirty="0"/>
              <a:t>účastníků hlavních </a:t>
            </a:r>
            <a:r>
              <a:rPr lang="cs-CZ" dirty="0"/>
              <a:t>(tzv. nepominutelných) a </a:t>
            </a:r>
            <a:r>
              <a:rPr lang="cs-CZ" b="1" dirty="0"/>
              <a:t>účastníků ostatních</a:t>
            </a:r>
            <a:r>
              <a:rPr lang="cs-CZ" dirty="0"/>
              <a:t> (dalších dotčených osob), jak vyplývá z ust. § 27 správního řádu.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Zásada míří k tomu, </a:t>
            </a:r>
            <a:r>
              <a:rPr lang="cs-CZ" b="1" dirty="0"/>
              <a:t>aby nedocházelo k jakékoliv diskriminaci dotčených osob</a:t>
            </a:r>
            <a:r>
              <a:rPr lang="cs-CZ" dirty="0"/>
              <a:t>. V činnosti orgánů veřejné správy je třeba zajistit takové podmínky, včetně organizačních a technických prostředků, aby osoby procesně způsobilé mohly řádně uplatňovat svá práva, a to bez ohledu např. na zdravotní postižení.</a:t>
            </a:r>
          </a:p>
        </p:txBody>
      </p:sp>
    </p:spTree>
    <p:extLst>
      <p:ext uri="{BB962C8B-B14F-4D97-AF65-F5344CB8AC3E}">
        <p14:creationId xmlns:p14="http://schemas.microsoft.com/office/powerpoint/2010/main" val="1825551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632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Zásada veřejné správy jako služby a ochrany práv dotčených osob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Z ústavní zásady služební povahy veřejné moci vůči občanům (viz čl. 2 odst. 3 Ústavy ČR) lze dovodit základ pro zásadu veřejné správy jako služby veřejnosti (viz § 4 odst. 1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řád stanoví, že </a:t>
            </a:r>
            <a:r>
              <a:rPr lang="cs-CZ" b="1" dirty="0"/>
              <a:t>veřejná správa je službou veřejnosti</a:t>
            </a:r>
            <a:r>
              <a:rPr lang="cs-CZ" dirty="0"/>
              <a:t>. Každý, kdo plní úkoly vyplývající z působnosti správního orgánu, má povinnost se k dotčeným osobám chovat zdvořile a podle možností jim vycházet vstříc.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u="sng" dirty="0"/>
              <a:t>Další součástí této zásady jsou</a:t>
            </a:r>
            <a:r>
              <a:rPr lang="cs-CZ" dirty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 poučovací povinnost správního orgánu,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uvědomovací povinnost správního orgánu, 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povinnost správního orgánu umožnit dotčeným osobám uplatňovat jejich práva a oprávněné zájmy,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garance práva na spravedlivý proces.</a:t>
            </a:r>
          </a:p>
        </p:txBody>
      </p:sp>
    </p:spTree>
    <p:extLst>
      <p:ext uri="{BB962C8B-B14F-4D97-AF65-F5344CB8AC3E}">
        <p14:creationId xmlns:p14="http://schemas.microsoft.com/office/powerpoint/2010/main" val="2446010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0648"/>
            <a:ext cx="836327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Zásada spolupráce správních orgánů a souladnosti postupů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Součástí principů dobré správy je </a:t>
            </a:r>
            <a:r>
              <a:rPr lang="cs-CZ" b="1" dirty="0"/>
              <a:t>zajištění jednotného, systematického a koordinovaného postupu správních orgánů vůči dotčeným osobám</a:t>
            </a:r>
            <a:r>
              <a:rPr lang="cs-CZ" dirty="0"/>
              <a:t>, což má mj. posilovat důvěryhodnost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orgány mají dbát vzájemného souladu všech postupů, které probíhají současně a souvisejí s týmiž právy nebo povinnostmi dotčené osoby (viz § 8 odst. 1 správního řádu). Dotčená osoba zde má naopak stanovenu povinnost bezodkladně upozornit na to, že současně probíhá vůči ní více takových postupů u různých správních orgánů.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Součástí této zásady je i povinnost správních orgánů </a:t>
            </a:r>
            <a:r>
              <a:rPr lang="cs-CZ" b="1" dirty="0"/>
              <a:t>vzájemně</a:t>
            </a:r>
            <a:r>
              <a:rPr lang="cs-CZ" dirty="0"/>
              <a:t> </a:t>
            </a:r>
            <a:r>
              <a:rPr lang="cs-CZ" b="1" dirty="0"/>
              <a:t>spolupracovat v zájmu dobré správy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Spolupráce správních orgánů dle správního řádu má také určitou rovinu upozorňovací (signalizační)</a:t>
            </a:r>
            <a:r>
              <a:rPr lang="cs-CZ" dirty="0"/>
              <a:t> v případě zjištění postupů či rozhodnutí jiných správních orgánů, které jsou v rozporu s právními předpisy (např. v případě dožádání – viz § 13 odst. 4 a 5, v případě závazných stanovisek správních orgánů – viz § 149 nebo v případě tzv. nicotných rozhodnutí – viz § 78 odst. 3).</a:t>
            </a:r>
          </a:p>
        </p:txBody>
      </p:sp>
    </p:spTree>
    <p:extLst>
      <p:ext uri="{BB962C8B-B14F-4D97-AF65-F5344CB8AC3E}">
        <p14:creationId xmlns:p14="http://schemas.microsoft.com/office/powerpoint/2010/main" val="2309205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0648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Zásada rychlosti a hospodárnosti postupů (procesní ekonomie)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Souvisí s obecným požadavkem na efektivnost výkonu veřejné správy. V intencích této zásady </a:t>
            </a:r>
            <a:r>
              <a:rPr lang="cs-CZ" b="1" dirty="0"/>
              <a:t>správní orgán vyřizuje věci bez zbytečných průtahů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Nečiní-li správní orgán úkony v zákonem stanovené lhůtě nebo ve lhůtě přiměřené (není-li zákonná lhůta stanovena), použijí se ustanovení o </a:t>
            </a:r>
            <a:r>
              <a:rPr lang="cs-CZ" b="1" dirty="0"/>
              <a:t>ochraně před nečinností</a:t>
            </a:r>
            <a:r>
              <a:rPr lang="cs-CZ" dirty="0"/>
              <a:t>, jež mají zajistit nápravu tohoto nezákonného stavu (viz § 6 odst. 1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orgán postupuje tak, </a:t>
            </a:r>
            <a:r>
              <a:rPr lang="cs-CZ" b="1" dirty="0"/>
              <a:t>aby nikomu nevznikaly zbytečné náklady</a:t>
            </a:r>
            <a:r>
              <a:rPr lang="cs-CZ" dirty="0"/>
              <a:t>, a dotčené osoby co možná nejméně zatěžuje. Podklady od dotčené osoby vyžaduje jen, vyžaduje-li to právní předpis. Pokud je možné potřebné údaje získat z úřední evidence, kterou správní orgán sám vede, a pokud o to dotčená osoba požádá, je správní orgán povinen jejich obstarání zajistit.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Při opatřování údajů podle tohoto ustanovení má správní orgán vůči třetím osobám, jichž se tyto údaje mohou týkat, stejné postavení jako dotčená osoba, na jejíž požádání údaje opatřuje (viz § 6 odst. 2 správního řádu).</a:t>
            </a:r>
          </a:p>
        </p:txBody>
      </p:sp>
    </p:spTree>
    <p:extLst>
      <p:ext uri="{BB962C8B-B14F-4D97-AF65-F5344CB8AC3E}">
        <p14:creationId xmlns:p14="http://schemas.microsoft.com/office/powerpoint/2010/main" val="187342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Obecně k základním principům veřejné správy</a:t>
            </a:r>
          </a:p>
          <a:p>
            <a:endParaRPr lang="cs-CZ" b="1" dirty="0"/>
          </a:p>
          <a:p>
            <a:pPr algn="just"/>
            <a:r>
              <a:rPr lang="cs-CZ" b="1" dirty="0"/>
              <a:t>Základní zásady </a:t>
            </a:r>
            <a:r>
              <a:rPr lang="cs-CZ" dirty="0"/>
              <a:t>(principy činnosti), jejichž pomocí je interpretován zákon, jsou </a:t>
            </a:r>
            <a:r>
              <a:rPr lang="pt-BR" b="1" dirty="0"/>
              <a:t>interpretační pravidla </a:t>
            </a:r>
            <a:r>
              <a:rPr lang="pt-BR" dirty="0"/>
              <a:t>a souvisejí s </a:t>
            </a:r>
            <a:r>
              <a:rPr lang="cs-CZ" dirty="0"/>
              <a:t>aplikací práva</a:t>
            </a:r>
            <a:r>
              <a:rPr lang="pt-BR" dirty="0"/>
              <a:t>.</a:t>
            </a:r>
          </a:p>
          <a:p>
            <a:endParaRPr lang="cs-CZ" dirty="0"/>
          </a:p>
          <a:p>
            <a:pPr algn="just"/>
            <a:r>
              <a:rPr lang="cs-CZ" dirty="0"/>
              <a:t>Jednotlivé zásady nestojí samy o sobě izolovaně, vnitřně spolu souvisí, vzájemně se doplňují a v určitých fázích řízení se prolínají. Každé správní řízení je jiné a proto se mohou uplatňovat s různou intenzitou, dokonce i v protikladech.</a:t>
            </a:r>
          </a:p>
          <a:p>
            <a:endParaRPr lang="cs-CZ" dirty="0"/>
          </a:p>
          <a:p>
            <a:pPr algn="just"/>
            <a:r>
              <a:rPr lang="cs-CZ" dirty="0"/>
              <a:t>Účelem a cílem nastavení základních zásad činnosti správních orgánů, s jejich široce založenou působností (vlivem) na výkon veřejné správy, je </a:t>
            </a:r>
            <a:r>
              <a:rPr lang="cs-CZ" b="1" dirty="0"/>
              <a:t>vytvoření a garance předpokladů a podmínek pro řádný výkon veřejné správy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Principy veřejné správy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principy dobré správy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zásady činnosti správních orgánů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zásady správního řízení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Principy dobré správy</a:t>
            </a:r>
          </a:p>
          <a:p>
            <a:endParaRPr lang="cs-CZ" b="1" dirty="0"/>
          </a:p>
          <a:p>
            <a:pPr algn="just"/>
            <a:r>
              <a:rPr lang="cs-CZ" dirty="0"/>
              <a:t>= obecný pojem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ČR se takový </a:t>
            </a:r>
            <a:r>
              <a:rPr lang="cs-CZ" b="1" dirty="0"/>
              <a:t>kodex principů dobré správy </a:t>
            </a:r>
            <a:r>
              <a:rPr lang="cs-CZ" dirty="0"/>
              <a:t>pokusil definovat veřejný ochránce práv, který rovněž tyto principy vymezil obecně:</a:t>
            </a:r>
          </a:p>
          <a:p>
            <a:pPr algn="just"/>
            <a:endParaRPr lang="cs-CZ" dirty="0"/>
          </a:p>
          <a:p>
            <a:pPr algn="just"/>
            <a:r>
              <a:rPr lang="cs-CZ" i="1" dirty="0"/>
              <a:t>Je zřejmé, že jde o </a:t>
            </a:r>
            <a:r>
              <a:rPr lang="cs-CZ" b="1" i="1" dirty="0"/>
              <a:t>neformální zásady kvalitního spravování věcí veřejných</a:t>
            </a:r>
            <a:r>
              <a:rPr lang="cs-CZ" i="1" dirty="0"/>
              <a:t>, které vycházejí z ústavních zásad, z obecných právních principů, z morálních pravidel i z legitimních společenských očekávání. </a:t>
            </a:r>
            <a:r>
              <a:rPr lang="cs-CZ" i="1" dirty="0">
                <a:highlight>
                  <a:srgbClr val="FFFF00"/>
                </a:highlight>
              </a:rPr>
              <a:t>Dobrá správa tedy označuje takový postup úřadu, který je nejen v souladu se zákonem, ale zároveň mu nelze vytknout svévoli, účelovost, vyhýbavost, neefektivnost, liknavost a jiné nežádoucí znaky.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Ochránce vymezil a definoval následující </a:t>
            </a:r>
            <a:r>
              <a:rPr lang="cs-CZ" b="1" dirty="0"/>
              <a:t>konkrétní principy dobré správy</a:t>
            </a:r>
            <a:r>
              <a:rPr lang="cs-CZ" dirty="0"/>
              <a:t>: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/>
              <a:t>soulad s právem, nestrannost, včasnost, předvídatelnost, přesvědčivost, přiměřenost, efektivnost, odpovědnost, vstřícnost, otevřenost</a:t>
            </a:r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Zásady činnosti správních orgánů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Konkrétní promítnutí výše uvedených obecných či evropských principů veřejné správy a taktéž principů dobré správy nalezneme v českém právním řádu především v </a:t>
            </a:r>
            <a:r>
              <a:rPr lang="cs-CZ" b="1" dirty="0"/>
              <a:t>zákoně č. 500/2004 Sb., </a:t>
            </a:r>
            <a:r>
              <a:rPr lang="cs-CZ" b="1" dirty="0">
                <a:highlight>
                  <a:srgbClr val="FFFF00"/>
                </a:highlight>
              </a:rPr>
              <a:t>správní řád, ve znění pozdějších předpisů</a:t>
            </a:r>
            <a:r>
              <a:rPr lang="cs-CZ" dirty="0">
                <a:highlight>
                  <a:srgbClr val="FFFF00"/>
                </a:highlight>
              </a:rPr>
              <a:t>, a to zejména v jeho ustanoveních § 2 - § 8.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Nejde však pouze o zásady procesní či zásady použitelné jen v rámci </a:t>
            </a:r>
            <a:r>
              <a:rPr lang="cs-CZ" b="1" dirty="0"/>
              <a:t>správního řádu</a:t>
            </a:r>
            <a:r>
              <a:rPr lang="cs-CZ" dirty="0"/>
              <a:t>. Základní zásady obsažené v úvodních ustanoveních správního řádu je třeba chápat a používat v obecnější rovině jako </a:t>
            </a:r>
            <a:r>
              <a:rPr lang="cs-CZ" b="1" dirty="0"/>
              <a:t>zásady činnosti správních orgánů</a:t>
            </a:r>
            <a:r>
              <a:rPr lang="cs-CZ" dirty="0"/>
              <a:t>. Tyto zásady vytvářejí základní osnovu, jíž se musí správní orgány při své činnosti bezvýjimečně držet.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Působnost základních zásad plně dopadá na všechny formy činnosti veřejné správy</a:t>
            </a:r>
            <a:r>
              <a:rPr lang="cs-CZ" dirty="0"/>
              <a:t>, které správní řád upravuje, tedy vedle samotného správního řízení také na postupy podle části čtvrté (vydávání vyjádření, osvědčení a sdělení), na veřejnoprávní smlouvy podle části páté, na vydávání opatření obecné povahy podle části šesté a také na řešení stížností dle části sedmé.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Základní zásady obsažené ve správním řádu však mají široký přesah i mimo hranice veřejnosprávní činnosti vymezené samotným správním řádem. </a:t>
            </a:r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Zásady činnosti správních orgánů</a:t>
            </a:r>
          </a:p>
          <a:p>
            <a:endParaRPr lang="cs-CZ" dirty="0"/>
          </a:p>
          <a:p>
            <a:pPr algn="just"/>
            <a:r>
              <a:rPr lang="cs-CZ" dirty="0"/>
              <a:t>Přesah základních zásad mimo hranice správního řádu do veškeré činnosti veřejné správy vyplývá z ust. § 177 odst. 1 správního řádu:</a:t>
            </a:r>
          </a:p>
          <a:p>
            <a:endParaRPr lang="cs-CZ" dirty="0"/>
          </a:p>
          <a:p>
            <a:pPr algn="just"/>
            <a:r>
              <a:rPr lang="cs-CZ" i="1" dirty="0">
                <a:highlight>
                  <a:srgbClr val="FFFF00"/>
                </a:highlight>
              </a:rPr>
              <a:t>Základní zásady činnosti správních orgánů uvedené v § 2 až 8 se použijí </a:t>
            </a:r>
            <a:r>
              <a:rPr lang="cs-CZ" b="1" i="1" dirty="0">
                <a:highlight>
                  <a:srgbClr val="FFFF00"/>
                </a:highlight>
              </a:rPr>
              <a:t>při výkonu veřejné správy</a:t>
            </a:r>
            <a:r>
              <a:rPr lang="cs-CZ" i="1" dirty="0">
                <a:highlight>
                  <a:srgbClr val="FFFF00"/>
                </a:highlight>
              </a:rPr>
              <a:t> i v případech, kdy zvláštní zákon stanoví, že se správní řád nepoužije, ale sám úpravu odpovídající těmto zásadám neobsahuje.</a:t>
            </a:r>
          </a:p>
          <a:p>
            <a:pPr algn="just"/>
            <a:r>
              <a:rPr lang="cs-CZ" i="1" dirty="0"/>
              <a:t> </a:t>
            </a:r>
          </a:p>
          <a:p>
            <a:pPr algn="just"/>
            <a:r>
              <a:rPr lang="cs-CZ" dirty="0"/>
              <a:t>Základní zásady činnosti správních orgánů dle správního řádu tak připadají v úvahu jako závazná vodítka také pro formy činnosti správních orgánů ve správním řádu výslovně neupravené (např. normotvorná činnost obcí a krajů, daňové řízení …).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Zásada legality a legitimity veřejné správy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Správní právo jako nedílná součást právního řádu představuje objektivizované vyjádření veřejných zájmů a v podmínkách současného kontinentálně evropského pojetí právního státu je správní právo v návaznosti na princip ústavnosti, důsledně ovládáno </a:t>
            </a:r>
            <a:r>
              <a:rPr lang="cs-CZ" b="1" dirty="0"/>
              <a:t>zásadami legality a legitimity veřejné správy</a:t>
            </a:r>
            <a:r>
              <a:rPr lang="cs-CZ" dirty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Zásada legality (zákonnosti) </a:t>
            </a:r>
            <a:r>
              <a:rPr lang="cs-CZ" dirty="0"/>
              <a:t>vyjadřuje vázanost správy zákony a dalšími obecně závaznými právními předpisy vydávanými na základě zákonů a k jejich provedení. Správní právo v tomto smyslu vyjadřuje a garantuje:</a:t>
            </a:r>
          </a:p>
          <a:p>
            <a:pPr lvl="0" algn="just"/>
            <a:endParaRPr lang="cs-CZ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dirty="0"/>
              <a:t>bezvýjimečnou vázanost správních orgánů zákony, vymezujícími jejich postavení a pravomoci (správní orgán může jen to, co je u zákonem přikázáno nebo dovoleno),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dirty="0"/>
              <a:t>vázanost právního postavení a chování fyzických i právnických osob, vůči nimž je veřejná správa vykonávána, prostřednictvím příslušných právně závazných aktů (tyto subjekty mohou vše, co jim není právními normami a na jejich základě vydanými správními akty zakázáno).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Zásada legitimity </a:t>
            </a:r>
            <a:r>
              <a:rPr lang="cs-CZ" dirty="0"/>
              <a:t>vyjadřuje ústavně a následně zákonem specifikované uznání oprávnění správních orgánů k výkonu příslušného zaměření a rozsahu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3917291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Zásada legality (§ 2 odst. 1 </a:t>
            </a:r>
            <a:r>
              <a:rPr lang="cs-CZ" sz="2400" b="1" dirty="0" err="1"/>
              <a:t>s.ř</a:t>
            </a:r>
            <a:r>
              <a:rPr lang="cs-CZ" sz="2400" b="1" dirty="0"/>
              <a:t>.)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K naplnění zásady zákonnosti správní řád ukládá správním orgánům </a:t>
            </a:r>
            <a:r>
              <a:rPr lang="cs-CZ" b="1" dirty="0"/>
              <a:t>postupovat v souladu se zákony a ostatními právními předpisy</a:t>
            </a:r>
            <a:r>
              <a:rPr lang="cs-CZ" dirty="0"/>
              <a:t>, jakož i s mezinárodními smlouvami, které jsou součástí právního řádu (viz ust. § 2 odst. 1 správního řádu).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Zásada zákonnosti je zásadou nejdůležitější, neboť pro veřejnou správu vykonávanou v podmínkách právního státu </a:t>
            </a:r>
            <a:r>
              <a:rPr lang="cs-CZ" b="1" dirty="0"/>
              <a:t>určuje podmínky, meze a způsob výkonu</a:t>
            </a:r>
            <a:r>
              <a:rPr lang="cs-CZ" dirty="0"/>
              <a:t> jejích </a:t>
            </a:r>
            <a:r>
              <a:rPr lang="cs-CZ" b="1" dirty="0"/>
              <a:t>pravomocí </a:t>
            </a:r>
            <a:r>
              <a:rPr lang="cs-CZ" dirty="0"/>
              <a:t>zejména vůči spravovaným osobám.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soulad</a:t>
            </a:r>
            <a:r>
              <a:rPr lang="cs-CZ" dirty="0"/>
              <a:t> postupu správních orgánů </a:t>
            </a:r>
            <a:r>
              <a:rPr lang="cs-CZ" b="1" dirty="0"/>
              <a:t>s předpisy procesními</a:t>
            </a:r>
            <a:endParaRPr lang="cs-CZ" dirty="0"/>
          </a:p>
          <a:p>
            <a:pPr algn="just"/>
            <a:r>
              <a:rPr lang="cs-CZ" b="1" dirty="0"/>
              <a:t>hmotněprávními</a:t>
            </a:r>
            <a:r>
              <a:rPr lang="cs-CZ" dirty="0"/>
              <a:t> (vymezení oprávnění a povinností, o nichž se rozhoduje)a </a:t>
            </a:r>
            <a:r>
              <a:rPr lang="cs-CZ" b="1" dirty="0"/>
              <a:t>kompetenčními</a:t>
            </a:r>
            <a:r>
              <a:rPr lang="cs-CZ" dirty="0"/>
              <a:t> (otázka pravomoci a působnosti správních orgánů).</a:t>
            </a:r>
          </a:p>
          <a:p>
            <a:pPr algn="just"/>
            <a:endParaRPr lang="cs-CZ" dirty="0"/>
          </a:p>
          <a:p>
            <a:pPr algn="just"/>
            <a:r>
              <a:rPr lang="cs-CZ" sz="2000" b="1" dirty="0"/>
              <a:t>Zásada legitimního očekávání (§ 2 odst. 4 </a:t>
            </a:r>
            <a:r>
              <a:rPr lang="cs-CZ" sz="2000" b="1" dirty="0" err="1"/>
              <a:t>s.ř</a:t>
            </a:r>
            <a:r>
              <a:rPr lang="cs-CZ" sz="2000" b="1" dirty="0"/>
              <a:t>.)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= správní orgán dbá na to, aby přijaté rozhodnutí bylo v souladu s veřejným zájmem, odpovídalo okolnostem případu, jakož i to, aby při </a:t>
            </a:r>
            <a:r>
              <a:rPr lang="cs-CZ" sz="2000" b="1" dirty="0">
                <a:highlight>
                  <a:srgbClr val="FFFF00"/>
                </a:highlight>
              </a:rPr>
              <a:t>rozhodování skutkově shodných nebo podobných případů nevznikaly nedůvodné rozdíly</a:t>
            </a:r>
            <a:r>
              <a:rPr lang="cs-CZ" sz="2000" b="1" dirty="0"/>
              <a:t>.</a:t>
            </a:r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Zásada proporcionality (přiměřenosti)</a:t>
            </a:r>
          </a:p>
          <a:p>
            <a:endParaRPr lang="cs-CZ" sz="1000" b="1" dirty="0"/>
          </a:p>
          <a:p>
            <a:pPr algn="just"/>
            <a:r>
              <a:rPr lang="cs-CZ" dirty="0"/>
              <a:t>Je jednou ze zásad, která </a:t>
            </a:r>
            <a:r>
              <a:rPr lang="cs-CZ" b="1" dirty="0"/>
              <a:t>míří k obsahové stránce rozhodnutí </a:t>
            </a:r>
            <a:r>
              <a:rPr lang="cs-CZ" dirty="0"/>
              <a:t>či dalších úkonů a také ke </a:t>
            </a:r>
            <a:r>
              <a:rPr lang="cs-CZ" b="1" dirty="0"/>
              <a:t>způsobu uplatňování jednotlivých procesních forem </a:t>
            </a:r>
            <a:r>
              <a:rPr lang="cs-CZ" dirty="0"/>
              <a:t>a obecně ke </a:t>
            </a:r>
            <a:r>
              <a:rPr lang="cs-CZ" b="1" dirty="0"/>
              <a:t>způsobu výkonu veřejné moci</a:t>
            </a:r>
            <a:r>
              <a:rPr lang="cs-CZ" dirty="0"/>
              <a:t> v oblasti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Jde o zásadu ústavní a mezinárodně uznávanou, bývá označována přímo jako princip.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Ve správním řádu je </a:t>
            </a:r>
            <a:r>
              <a:rPr lang="cs-CZ" b="1" dirty="0"/>
              <a:t>princip proporcionality </a:t>
            </a:r>
            <a:r>
              <a:rPr lang="cs-CZ" dirty="0"/>
              <a:t>vyjádřen pomocí několika dílčích zásad: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zásada zákazu zneužití správního uvážení (ust. § 2 odst. 2 správního řádu),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zásada ochrany dobré víry a oprávněných zájmů (ust. § 2 odst. 3 správního řádu),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zásada subsidiarity a nutnost nalézt řešení odpovídající okolnostem daného případu (ust. § 2 odst. 4 správního řádu).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74524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Základní principy veřejné správy,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Zákaz zneužití správního uvážení (§ 2 odst. 2 </a:t>
            </a:r>
            <a:r>
              <a:rPr lang="cs-CZ" altLang="cs-CZ" sz="2400" b="1" dirty="0" err="1"/>
              <a:t>s.ř</a:t>
            </a:r>
            <a:r>
              <a:rPr lang="cs-CZ" altLang="cs-CZ" sz="2400" b="1" dirty="0"/>
              <a:t>.)</a:t>
            </a:r>
          </a:p>
          <a:p>
            <a:endParaRPr lang="cs-CZ" altLang="cs-CZ" sz="1000" dirty="0">
              <a:solidFill>
                <a:srgbClr val="CC3300"/>
              </a:solidFill>
            </a:endParaRPr>
          </a:p>
          <a:p>
            <a:r>
              <a:rPr lang="cs-CZ" altLang="cs-CZ" dirty="0"/>
              <a:t>Účelem je zajistit, aby pravomoc správních orgánů nebyla zneužita a byla vykonávána řádným, přiměřeným a rozumným způsobem.</a:t>
            </a:r>
          </a:p>
          <a:p>
            <a:endParaRPr lang="cs-CZ" altLang="cs-CZ" sz="1000" dirty="0"/>
          </a:p>
          <a:p>
            <a:pPr algn="just"/>
            <a:r>
              <a:rPr lang="cs-CZ" altLang="cs-CZ" dirty="0"/>
              <a:t>Správní řád zásadu formuluje tak, že </a:t>
            </a:r>
            <a:r>
              <a:rPr lang="cs-CZ" altLang="cs-CZ" b="1" dirty="0"/>
              <a:t>správní orgán uplatňuje svou pravomoc pouze k těm účelům, k nimž mu byla zákonem nebo na základě zákona svěřena, a v rozsahu, v jakém mu byla svěřena</a:t>
            </a:r>
            <a:r>
              <a:rPr lang="cs-CZ" altLang="cs-CZ" dirty="0"/>
              <a:t>. Tato zásada se uplatňuje zejména v případech, kdy je správnímu orgánu ponechána zákonem možnost (a zároveň povinnost) zvolit jedno z více řešení.</a:t>
            </a:r>
          </a:p>
          <a:p>
            <a:pPr algn="just"/>
            <a:endParaRPr lang="cs-CZ" altLang="cs-CZ" sz="1000" dirty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2729</TotalTime>
  <Words>2344</Words>
  <Application>Microsoft Office PowerPoint</Application>
  <PresentationFormat>Předvádění na obrazovce (4:3)</PresentationFormat>
  <Paragraphs>190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Motiv sady Office</vt:lpstr>
      <vt:lpstr>ZÁKLADNÍ PRINCIPY VEŘEJNÉ SPRÁVY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254</cp:revision>
  <dcterms:created xsi:type="dcterms:W3CDTF">2015-09-08T17:35:18Z</dcterms:created>
  <dcterms:modified xsi:type="dcterms:W3CDTF">2024-04-02T09:49:56Z</dcterms:modified>
</cp:coreProperties>
</file>