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9" r:id="rId12"/>
    <p:sldId id="275" r:id="rId13"/>
    <p:sldId id="274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C07A6-B80C-412C-99B4-18510909BD24}" type="datetimeFigureOut">
              <a:rPr lang="cs-CZ" smtClean="0"/>
              <a:t>16.4.2024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64C4E-8241-416E-A50C-94EA560E30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68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64C4E-8241-416E-A50C-94EA560E30D3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382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D6F2-1E54-4AE5-A749-7AD6E270BAEB}" type="datetimeFigureOut">
              <a:rPr lang="cs-CZ" smtClean="0"/>
              <a:t>16.4.2024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4B2A-D466-4BE2-9A46-123CAB4B9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20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D6F2-1E54-4AE5-A749-7AD6E270BAEB}" type="datetimeFigureOut">
              <a:rPr lang="cs-CZ" smtClean="0"/>
              <a:t>16.4.2024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4B2A-D466-4BE2-9A46-123CAB4B9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505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D6F2-1E54-4AE5-A749-7AD6E270BAEB}" type="datetimeFigureOut">
              <a:rPr lang="cs-CZ" smtClean="0"/>
              <a:t>16.4.2024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4B2A-D466-4BE2-9A46-123CAB4B9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590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D6F2-1E54-4AE5-A749-7AD6E270BAEB}" type="datetimeFigureOut">
              <a:rPr lang="cs-CZ" smtClean="0"/>
              <a:t>16.4.2024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4B2A-D466-4BE2-9A46-123CAB4B9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03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D6F2-1E54-4AE5-A749-7AD6E270BAEB}" type="datetimeFigureOut">
              <a:rPr lang="cs-CZ" smtClean="0"/>
              <a:t>16.4.2024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4B2A-D466-4BE2-9A46-123CAB4B9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683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D6F2-1E54-4AE5-A749-7AD6E270BAEB}" type="datetimeFigureOut">
              <a:rPr lang="cs-CZ" smtClean="0"/>
              <a:t>16.4.2024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4B2A-D466-4BE2-9A46-123CAB4B9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85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D6F2-1E54-4AE5-A749-7AD6E270BAEB}" type="datetimeFigureOut">
              <a:rPr lang="cs-CZ" smtClean="0"/>
              <a:t>16.4.2024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4B2A-D466-4BE2-9A46-123CAB4B9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098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D6F2-1E54-4AE5-A749-7AD6E270BAEB}" type="datetimeFigureOut">
              <a:rPr lang="cs-CZ" smtClean="0"/>
              <a:t>16.4.2024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4B2A-D466-4BE2-9A46-123CAB4B9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804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D6F2-1E54-4AE5-A749-7AD6E270BAEB}" type="datetimeFigureOut">
              <a:rPr lang="cs-CZ" smtClean="0"/>
              <a:t>16.4.2024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4B2A-D466-4BE2-9A46-123CAB4B9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855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D6F2-1E54-4AE5-A749-7AD6E270BAEB}" type="datetimeFigureOut">
              <a:rPr lang="cs-CZ" smtClean="0"/>
              <a:t>16.4.2024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4B2A-D466-4BE2-9A46-123CAB4B9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623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D6F2-1E54-4AE5-A749-7AD6E270BAEB}" type="datetimeFigureOut">
              <a:rPr lang="cs-CZ" smtClean="0"/>
              <a:t>16.4.2024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4B2A-D466-4BE2-9A46-123CAB4B9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819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5D6F2-1E54-4AE5-A749-7AD6E270BAEB}" type="datetimeFigureOut">
              <a:rPr lang="cs-CZ" smtClean="0"/>
              <a:t>16.4.2024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94B2A-D466-4BE2-9A46-123CAB4B9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483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SPRÁVNÍ PRÁVO PROCESNÍ</a:t>
            </a:r>
            <a:r>
              <a:rPr lang="cs-CZ" dirty="0"/>
              <a:t>	I.</a:t>
            </a:r>
            <a:br>
              <a:rPr lang="cs-CZ" dirty="0"/>
            </a:br>
            <a:r>
              <a:rPr lang="cs-CZ" dirty="0"/>
              <a:t>účastníci řízení</a:t>
            </a:r>
            <a:br>
              <a:rPr lang="cs-CZ" dirty="0"/>
            </a:br>
            <a:r>
              <a:rPr lang="cs-CZ" dirty="0"/>
              <a:t>komunikace se správním orgánem</a:t>
            </a:r>
            <a:br>
              <a:rPr lang="cs-CZ" dirty="0"/>
            </a:br>
            <a:r>
              <a:rPr lang="cs-CZ" dirty="0"/>
              <a:t>zahájení řízení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JUDr. Michal </a:t>
            </a:r>
            <a:r>
              <a:rPr lang="cs-CZ" b="1" dirty="0" err="1">
                <a:solidFill>
                  <a:schemeClr val="tx1"/>
                </a:solidFill>
              </a:rPr>
              <a:t>Márton</a:t>
            </a:r>
            <a:r>
              <a:rPr lang="cs-CZ" b="1" dirty="0">
                <a:solidFill>
                  <a:schemeClr val="tx1"/>
                </a:solidFill>
              </a:rPr>
              <a:t>, Ph.D..</a:t>
            </a:r>
          </a:p>
        </p:txBody>
      </p:sp>
    </p:spTree>
    <p:extLst>
      <p:ext uri="{BB962C8B-B14F-4D97-AF65-F5344CB8AC3E}">
        <p14:creationId xmlns:p14="http://schemas.microsoft.com/office/powerpoint/2010/main" val="3530857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procesní,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476672"/>
            <a:ext cx="799288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Komunikace se správním orgánem</a:t>
            </a:r>
          </a:p>
          <a:p>
            <a:endParaRPr lang="cs-CZ" b="1" dirty="0"/>
          </a:p>
          <a:p>
            <a:pPr algn="just"/>
            <a:r>
              <a:rPr lang="cs-CZ" b="1" dirty="0"/>
              <a:t>Doručování veřejnou vyhláškou </a:t>
            </a:r>
            <a:r>
              <a:rPr lang="cs-CZ" dirty="0"/>
              <a:t>představuje formu doručení nikoliv prostřednictvím doručovatele, ale pomocí úřední desky. Doručení tímto způsobem zákon umožňuje v případě, že se jedná o:</a:t>
            </a:r>
          </a:p>
          <a:p>
            <a:pPr algn="just"/>
            <a:endParaRPr lang="cs-CZ" dirty="0"/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cs-CZ" dirty="0"/>
              <a:t>osobu neznámého pobytu,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cs-CZ" dirty="0"/>
              <a:t>osobu, které se prokazatelně nedaří doručovat,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cs-CZ" dirty="0"/>
              <a:t>osobu, která není správnímu orgánu známa,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cs-CZ" dirty="0"/>
              <a:t>pokud tak stanoví zákon (např. v řízení s velkým počtem účastníků).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Doručení veřejnou vyhláškou </a:t>
            </a:r>
            <a:r>
              <a:rPr lang="cs-CZ" dirty="0"/>
              <a:t>se provede tak, že se písemnost, popřípadě oznámení o možnosti převzít písemnost, vyvěsí na úřední desce správního orgánu, který písemnost doručuje; na písemnosti se vyznačí den vyvěšení. Písemnost nebo oznámení se zveřejní též způsobem umožňujícím dálkový přístup. Patnáctým dnem po vyvěšení se písemnost považuje za doručenou, byla-li v této lhůtě splněna i povinnost zveřejnění způsobem umožňujícím dálkový přístup. </a:t>
            </a:r>
          </a:p>
        </p:txBody>
      </p:sp>
    </p:spTree>
    <p:extLst>
      <p:ext uri="{BB962C8B-B14F-4D97-AF65-F5344CB8AC3E}">
        <p14:creationId xmlns:p14="http://schemas.microsoft.com/office/powerpoint/2010/main" val="714456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475656" y="-402818"/>
            <a:ext cx="6912768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r>
              <a:rPr lang="cs-CZ" sz="2400" b="1" dirty="0"/>
              <a:t>Komunikace se správním orgánem</a:t>
            </a:r>
          </a:p>
          <a:p>
            <a:endParaRPr lang="cs-CZ" b="1" dirty="0"/>
          </a:p>
          <a:p>
            <a:pPr algn="just"/>
            <a:r>
              <a:rPr lang="cs-CZ" b="1" dirty="0"/>
              <a:t>Kam správní orgán doručuje?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Právnická osoba – datová schránka, právnické osoby jsou povinny zřídit datovou schránku, na ty, jež se zákonná povinnost nevztahuje na adresu jejich sídla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Fyzická osoba</a:t>
            </a:r>
          </a:p>
          <a:p>
            <a:pPr algn="just"/>
            <a:endParaRPr lang="cs-CZ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Má-li zřízenu datovou schránku, pak datová schránka (absolutní přednost)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adresa sdělená účastníkem (i email, je-li do 3 dnů potvrzen se zaručeným elektronickým podpisem)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Adresa pro doručování uvedená v ISEO (informační systém evidence obyvatel) = na bázi dobrovolnosti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Adresa trvalého pobytu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Kdekoli bude zastižena</a:t>
            </a:r>
          </a:p>
        </p:txBody>
      </p:sp>
    </p:spTree>
    <p:extLst>
      <p:ext uri="{BB962C8B-B14F-4D97-AF65-F5344CB8AC3E}">
        <p14:creationId xmlns:p14="http://schemas.microsoft.com/office/powerpoint/2010/main" val="3600357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ighlight>
                  <a:srgbClr val="FFFF00"/>
                </a:highlight>
              </a:rPr>
              <a:t>Fáze správního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běžné správní řízení má v </a:t>
            </a:r>
            <a:r>
              <a:rPr lang="cs-CZ" dirty="0">
                <a:highlight>
                  <a:srgbClr val="FFFF00"/>
                </a:highlight>
              </a:rPr>
              <a:t>I. stupni </a:t>
            </a:r>
            <a:r>
              <a:rPr lang="cs-CZ" dirty="0"/>
              <a:t>následující fáze</a:t>
            </a:r>
          </a:p>
          <a:p>
            <a:pPr marL="514350" indent="-514350">
              <a:buAutoNum type="alphaLcParenR"/>
            </a:pPr>
            <a:r>
              <a:rPr lang="cs-CZ" dirty="0"/>
              <a:t>zahájení</a:t>
            </a:r>
          </a:p>
          <a:p>
            <a:pPr marL="514350" indent="-514350">
              <a:buAutoNum type="alphaLcParenR"/>
            </a:pPr>
            <a:r>
              <a:rPr lang="cs-CZ" dirty="0"/>
              <a:t>projednání (součástí bývá dokazování)</a:t>
            </a:r>
          </a:p>
          <a:p>
            <a:pPr marL="514350" indent="-514350">
              <a:buAutoNum type="alphaLcParenR"/>
            </a:pPr>
            <a:r>
              <a:rPr lang="cs-CZ" dirty="0"/>
              <a:t>rozhodnutí</a:t>
            </a:r>
          </a:p>
          <a:p>
            <a:pPr marL="514350" indent="-51435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897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Zahájení správního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2 způsoby</a:t>
            </a:r>
          </a:p>
          <a:p>
            <a:pPr marL="457200" indent="-457200" algn="just">
              <a:buAutoNum type="alphaLcParenR"/>
            </a:pPr>
            <a:r>
              <a:rPr lang="cs-CZ" sz="2400" dirty="0"/>
              <a:t>na návrh = okamžikem, kdy návrh (žádost) dojde (napadne na správní orgán) – den, který na podání vyznačí podatelna správního orgánu</a:t>
            </a:r>
          </a:p>
          <a:p>
            <a:pPr marL="457200" indent="-457200" algn="just">
              <a:buAutoNum type="alphaLcParenR"/>
            </a:pPr>
            <a:r>
              <a:rPr lang="cs-CZ" sz="2400" dirty="0"/>
              <a:t>z moci úřední = okamžikem, kdy je zahájení řízení účastníkovi oznámeno (přítomnému ústně, nepřítomnému doručením oznámení)</a:t>
            </a:r>
          </a:p>
        </p:txBody>
      </p:sp>
    </p:spTree>
    <p:extLst>
      <p:ext uri="{BB962C8B-B14F-4D97-AF65-F5344CB8AC3E}">
        <p14:creationId xmlns:p14="http://schemas.microsoft.com/office/powerpoint/2010/main" val="3881257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procesní,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POJEM A PODSTATA SPRÁVNÍHO PRÁVA PROCESNÍHO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Správní právo procesní </a:t>
            </a:r>
            <a:r>
              <a:rPr lang="cs-CZ" dirty="0"/>
              <a:t>= upravuje procesněprávní postavení subjektů tzv. správního řízení, jakož i vlastní procesněprávní postup při rozhodování o právech, právem chráněných zájmů a povinnostech účastníků správního řízení konaného před orgány veřejné správy.</a:t>
            </a:r>
          </a:p>
          <a:p>
            <a:pPr algn="just"/>
            <a:endParaRPr lang="cs-CZ" b="1" dirty="0"/>
          </a:p>
          <a:p>
            <a:pPr algn="just"/>
            <a:r>
              <a:rPr lang="cs-CZ" dirty="0"/>
              <a:t>Právní úprava zahrnující regulaci správního práva procesního je v rozhodující míře upravena </a:t>
            </a:r>
            <a:r>
              <a:rPr lang="cs-CZ" b="1" dirty="0"/>
              <a:t>v zákoně č. 500/2004 Sb., správní řád</a:t>
            </a:r>
            <a:r>
              <a:rPr lang="cs-CZ" dirty="0"/>
              <a:t>, ve znění pozdějších předpisů.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Správní právo procesní v širším slova smyslu = zákonem stanovený postup správních orgánů, vztahuje se na jakoukoli činnost správního orgánu, a to i mimo správní řízení, např. vyřizování stížností dle § 175 správního řádu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Správní právo procesní v užším slova smyslu = zákonem stanovený postup vedení správního řízení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692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procesní,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POJEM A PODSTATA SPRÁVNÍHO PRÁVA PROCESNÍHO</a:t>
            </a:r>
          </a:p>
          <a:p>
            <a:endParaRPr lang="cs-CZ" b="1" dirty="0"/>
          </a:p>
          <a:p>
            <a:pPr algn="just"/>
            <a:r>
              <a:rPr lang="cs-CZ" dirty="0"/>
              <a:t>Text </a:t>
            </a:r>
            <a:r>
              <a:rPr lang="cs-CZ" b="1" dirty="0"/>
              <a:t>zákona č. 500/2004 Sb., správní řád</a:t>
            </a:r>
            <a:r>
              <a:rPr lang="cs-CZ" dirty="0"/>
              <a:t>, ve znění pozdějších předpisů, je členěn do </a:t>
            </a:r>
            <a:r>
              <a:rPr lang="cs-CZ" b="1" dirty="0"/>
              <a:t>8 částí</a:t>
            </a:r>
            <a:r>
              <a:rPr lang="cs-CZ" dirty="0"/>
              <a:t>:</a:t>
            </a:r>
          </a:p>
          <a:p>
            <a:pPr algn="just"/>
            <a:endParaRPr lang="cs-CZ" sz="1000" dirty="0"/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cs-CZ" dirty="0"/>
              <a:t>úvodní ustanovení (§ 1 – 8),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cs-CZ" dirty="0"/>
              <a:t>obecná ustanovení o správním řízení (§ 9 – 129),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cs-CZ" dirty="0"/>
              <a:t>zvláštní ustanovení o správním řízení (§ 130 – 153),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cs-CZ" dirty="0"/>
              <a:t>vyjádření, osvědčení, sdělení (§ 154 – 158),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cs-CZ" dirty="0"/>
              <a:t>veřejnoprávní smlouvy (§ 159 – 170),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cs-CZ" dirty="0"/>
              <a:t>opatření obecné povahy (§ 171 – 174),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cs-CZ" dirty="0"/>
              <a:t>společná, přechodná a závěrečná ustanovení (§ 175 – 183),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cs-CZ" dirty="0"/>
              <a:t>účinnost (§ 184).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Těžiště úpravy je obsaženo v části 2. a 3., které jsou ještě dále výrazně podrobně členěny.</a:t>
            </a:r>
          </a:p>
          <a:p>
            <a:pPr algn="just"/>
            <a:endParaRPr lang="cs-CZ" sz="1000" dirty="0"/>
          </a:p>
          <a:p>
            <a:pPr algn="just"/>
            <a:r>
              <a:rPr lang="cs-CZ" b="1" dirty="0"/>
              <a:t>Předmětem správního řízení </a:t>
            </a:r>
            <a:r>
              <a:rPr lang="cs-CZ" dirty="0"/>
              <a:t>je rozhodovací činnost orgánů veřejné správy, jejímž účelem je vydání rozhodnutí, jímž se v určité konkrétní věci zakládají, mění nebo ruší práva anebo povinnosti jmenovitě určené osoby nebo jimiž se v určité věci autoritativně prohlašuje, že taková osoba práva nebo povinnosti má nebo nemá (§ 9 správního řádu)</a:t>
            </a:r>
          </a:p>
        </p:txBody>
      </p:sp>
    </p:spTree>
    <p:extLst>
      <p:ext uri="{BB962C8B-B14F-4D97-AF65-F5344CB8AC3E}">
        <p14:creationId xmlns:p14="http://schemas.microsoft.com/office/powerpoint/2010/main" val="1123265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procesní,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36712"/>
            <a:ext cx="79208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POJEM A PODSTATA SPRÁVNÍHO PRÁVA PROCESNÍHO</a:t>
            </a:r>
          </a:p>
          <a:p>
            <a:endParaRPr lang="cs-CZ" b="1" dirty="0"/>
          </a:p>
          <a:p>
            <a:r>
              <a:rPr lang="cs-CZ" dirty="0"/>
              <a:t>Správní řízení se obvykle člení na tzv. </a:t>
            </a:r>
            <a:r>
              <a:rPr lang="cs-CZ" b="1" dirty="0"/>
              <a:t>správní řízení obecné </a:t>
            </a:r>
            <a:r>
              <a:rPr lang="cs-CZ" dirty="0"/>
              <a:t>a </a:t>
            </a:r>
            <a:r>
              <a:rPr lang="cs-CZ" b="1" dirty="0"/>
              <a:t>správní řízení zvláštní</a:t>
            </a:r>
            <a:r>
              <a:rPr lang="cs-CZ" dirty="0"/>
              <a:t>.</a:t>
            </a:r>
          </a:p>
          <a:p>
            <a:endParaRPr lang="cs-CZ" dirty="0"/>
          </a:p>
          <a:p>
            <a:pPr algn="just"/>
            <a:r>
              <a:rPr lang="cs-CZ" b="1" dirty="0"/>
              <a:t>Obecné správní řízení </a:t>
            </a:r>
            <a:r>
              <a:rPr lang="cs-CZ" dirty="0"/>
              <a:t>je upraveno ve správním řádu a představuje postup správních orgánů, který přichází v úvahu při rozhodování jak prakticky na šech úsecích státní správy, tak rovněž v oblasti územní samosprávy. Tato  úprava je jmenovitě obsažena v části 2. správního řádu – „Obecná ustanovení o správním řízení“, a to společně s částí 3. správního řádu – „Zvláštní ustanovení o správním řízení“. 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Zvláštní správní řízení</a:t>
            </a:r>
            <a:r>
              <a:rPr lang="cs-CZ" dirty="0"/>
              <a:t> představuje ta správní řízení, jejichž úprava je výrazem kombinace obecné úpravy správního řízení a odchylek od něj, s předností úpravy zvláštní a tzv. subsidiárním (podpůrným) použitím správního řádu. Odchylky od obecné úpravy se nejčastěji týkají příp. specifikace vymezení účastníků správního řízení, náležitostí návrhů na zahájení řízení, specifikace obsahu správního rozhodnutí apod. </a:t>
            </a:r>
            <a:r>
              <a:rPr lang="cs-CZ" b="1" dirty="0"/>
              <a:t>(řízení o přestupcích, stavební řízení)</a:t>
            </a:r>
          </a:p>
        </p:txBody>
      </p:sp>
    </p:spTree>
    <p:extLst>
      <p:ext uri="{BB962C8B-B14F-4D97-AF65-F5344CB8AC3E}">
        <p14:creationId xmlns:p14="http://schemas.microsoft.com/office/powerpoint/2010/main" val="4188301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procesní,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623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sz="2400" b="1" dirty="0"/>
              <a:t>SUBJEKY SPRÁVNÍHO ŘÍZENÍ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Hlavní </a:t>
            </a:r>
            <a:r>
              <a:rPr lang="cs-CZ" altLang="cs-CZ" b="1" dirty="0"/>
              <a:t>subjekty správního řízení </a:t>
            </a:r>
            <a:r>
              <a:rPr lang="cs-CZ" altLang="cs-CZ" dirty="0"/>
              <a:t>jsou: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 marL="742950" lvl="1" indent="-285750" algn="just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altLang="cs-CZ" dirty="0"/>
              <a:t>na jedné straně procesněprávního vztahu </a:t>
            </a:r>
            <a:r>
              <a:rPr lang="cs-CZ" altLang="cs-CZ" b="1" dirty="0"/>
              <a:t>správní orgány</a:t>
            </a:r>
            <a:r>
              <a:rPr lang="cs-CZ" altLang="cs-CZ" dirty="0"/>
              <a:t>, které vystupují jako subjekty veřejné správy vybavené odpovídající pravomocí,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na druhé straně </a:t>
            </a:r>
            <a:r>
              <a:rPr lang="cs-CZ" altLang="cs-CZ" b="1" dirty="0"/>
              <a:t>účastníci řízení</a:t>
            </a:r>
            <a:r>
              <a:rPr lang="cs-CZ" altLang="cs-CZ" dirty="0"/>
              <a:t>, vůči nimž je tato pravomoc vykonávána a o jejichž záležitostech je ve správním řízení rozhodováno (adresáti veřejnoprávního působení).</a:t>
            </a:r>
          </a:p>
          <a:p>
            <a:pPr algn="just">
              <a:lnSpc>
                <a:spcPct val="90000"/>
              </a:lnSpc>
            </a:pPr>
            <a:endParaRPr lang="cs-CZ" altLang="cs-CZ" dirty="0"/>
          </a:p>
          <a:p>
            <a:pPr algn="just">
              <a:lnSpc>
                <a:spcPct val="90000"/>
              </a:lnSpc>
            </a:pPr>
            <a:r>
              <a:rPr lang="cs-CZ" altLang="cs-CZ" dirty="0"/>
              <a:t>Vedle těchto základních skupin subjektů správního řízení mohou ve správním řízení ve specifickém postavení vystupovat ještě další subjekty – zejména tzv. </a:t>
            </a:r>
            <a:r>
              <a:rPr lang="cs-CZ" altLang="cs-CZ" b="1" dirty="0"/>
              <a:t>dotčené orgány</a:t>
            </a:r>
            <a:r>
              <a:rPr lang="cs-CZ" altLang="cs-CZ" dirty="0"/>
              <a:t>, jimi mohou být některé odborné orgány nebo jednotky územní samosprávy. </a:t>
            </a:r>
          </a:p>
          <a:p>
            <a:pPr algn="just">
              <a:lnSpc>
                <a:spcPct val="90000"/>
              </a:lnSpc>
            </a:pPr>
            <a:endParaRPr lang="cs-CZ" altLang="cs-CZ" dirty="0"/>
          </a:p>
          <a:p>
            <a:pPr algn="just">
              <a:lnSpc>
                <a:spcPct val="90000"/>
              </a:lnSpc>
            </a:pPr>
            <a:r>
              <a:rPr lang="cs-CZ" altLang="cs-CZ" dirty="0"/>
              <a:t>Ve správním řízení vystupují i další osoby, které mají svou specifikovanou úlohu – tzv. </a:t>
            </a:r>
            <a:r>
              <a:rPr lang="cs-CZ" altLang="cs-CZ" b="1" dirty="0"/>
              <a:t>osoby na řízení zúčastněné</a:t>
            </a:r>
            <a:r>
              <a:rPr lang="cs-CZ" altLang="cs-CZ" dirty="0"/>
              <a:t>. Těmi mohou být svědci, znalci, tlumočníci …</a:t>
            </a:r>
          </a:p>
          <a:p>
            <a:pPr algn="just">
              <a:lnSpc>
                <a:spcPct val="90000"/>
              </a:lnSpc>
            </a:pPr>
            <a:endParaRPr lang="cs-CZ" altLang="cs-CZ" dirty="0"/>
          </a:p>
          <a:p>
            <a:pPr algn="just">
              <a:lnSpc>
                <a:spcPct val="90000"/>
              </a:lnSpc>
            </a:pPr>
            <a:r>
              <a:rPr lang="cs-CZ" altLang="cs-CZ" i="1" dirty="0"/>
              <a:t>Př. Osoba se na předvolání ke správnímu orgánu dostaví jako svědek, tzn. aby vypověděla o skutečnostech důležitých pro rozhodnutí ve věci účastníka řízení. Nemá tedy práva účastníka řízení, ale povinnost svědčit. Svědkovi však v rámci dostavení se k podání svědecké výpovědi vzniká právo na tzv. svědečné (náhrada ušlého výdělku a cestovného ke správnímu orgánu), o kterém správní orgán rozhoduje. V tomto případě vzniká svědkovi účast na řízení, ale pouze v rámci přiznání svědečného.</a:t>
            </a:r>
          </a:p>
          <a:p>
            <a:pPr algn="just">
              <a:lnSpc>
                <a:spcPct val="9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97656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 procesní,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394718"/>
            <a:ext cx="836327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ÚČASTNÍCI ŘÍZENÍ (§ 27 a 28 správního řádu)</a:t>
            </a:r>
          </a:p>
          <a:p>
            <a:endParaRPr lang="cs-CZ" sz="2400" b="1" dirty="0"/>
          </a:p>
          <a:p>
            <a:pPr marL="457200" indent="-457200">
              <a:buAutoNum type="arabicParenR"/>
            </a:pPr>
            <a:r>
              <a:rPr lang="cs-CZ" sz="2400" b="1" dirty="0"/>
              <a:t>účastníci v řízení o žádosti = žadatel + osoby, na které se pro společenství práv s žadatelem musí vztahovat rozhodnutí správního orgánu</a:t>
            </a:r>
          </a:p>
          <a:p>
            <a:pPr algn="just"/>
            <a:r>
              <a:rPr lang="cs-CZ" sz="2400" b="1" i="1" dirty="0"/>
              <a:t>Př. řízení se týká pozemku a účastníkem je jeho vlastník, pokud k pozemku existuje spoluvlastnictví, jsou ostatní spoluvlastníci osobami, na které se musí vztahovat rozhodnutí správního orgánu</a:t>
            </a:r>
          </a:p>
          <a:p>
            <a:pPr algn="just"/>
            <a:endParaRPr lang="cs-CZ" sz="2400" b="1" i="1" dirty="0"/>
          </a:p>
          <a:p>
            <a:r>
              <a:rPr lang="cs-CZ" sz="2400" b="1" dirty="0"/>
              <a:t>2) účastníci řízení z moci úřední = správní orgán s nimi vede řízení z úřední povinnosti (nikoli na žádost)</a:t>
            </a:r>
          </a:p>
          <a:p>
            <a:endParaRPr lang="cs-CZ" sz="2400" b="1" i="1" dirty="0"/>
          </a:p>
          <a:p>
            <a:pPr algn="just"/>
            <a:endParaRPr lang="cs-CZ" sz="2400" b="1" dirty="0"/>
          </a:p>
          <a:p>
            <a:endParaRPr lang="cs-CZ" altLang="cs-CZ" sz="1000" dirty="0">
              <a:solidFill>
                <a:srgbClr val="CC3300"/>
              </a:solidFill>
            </a:endParaRPr>
          </a:p>
          <a:p>
            <a:endParaRPr lang="cs-CZ" altLang="cs-CZ" sz="1000" dirty="0">
              <a:solidFill>
                <a:srgbClr val="CC3300"/>
              </a:solidFill>
            </a:endParaRPr>
          </a:p>
          <a:p>
            <a:endParaRPr lang="cs-CZ" altLang="cs-CZ" sz="1000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574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Správní právo procesní, JUDr. Michal Márton,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7544" y="1720840"/>
            <a:ext cx="77048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3) dotčené osoby, které mohou být rozhodnutím dotčeny na svých právech (např. vlastník sousedního pozemku, kde se rozhoduje o zřízení  stavby na pozemku účastníka řízení)</a:t>
            </a:r>
          </a:p>
          <a:p>
            <a:endParaRPr lang="cs-CZ" sz="2400" b="1" dirty="0"/>
          </a:p>
          <a:p>
            <a:endParaRPr lang="cs-CZ" sz="2400" b="1" dirty="0"/>
          </a:p>
          <a:p>
            <a:r>
              <a:rPr lang="cs-CZ" sz="2400" b="1" dirty="0"/>
              <a:t>4) osoby, o nichž to stanoví zvláštní zákon (může jít o další správní orgán, ekologické sdružení atp.), zákon jim přiznává postavení účastníků řízení</a:t>
            </a:r>
          </a:p>
        </p:txBody>
      </p:sp>
    </p:spTree>
    <p:extLst>
      <p:ext uri="{BB962C8B-B14F-4D97-AF65-F5344CB8AC3E}">
        <p14:creationId xmlns:p14="http://schemas.microsoft.com/office/powerpoint/2010/main" val="535699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procesní,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76672"/>
            <a:ext cx="8352928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Komunikace se správním orgánem</a:t>
            </a:r>
          </a:p>
          <a:p>
            <a:r>
              <a:rPr lang="cs-CZ" b="1" dirty="0"/>
              <a:t>Od účastníka ke správnímu orgánu</a:t>
            </a:r>
          </a:p>
          <a:p>
            <a:pPr algn="just"/>
            <a:r>
              <a:rPr lang="cs-CZ" b="1" dirty="0"/>
              <a:t>Děje se podáním</a:t>
            </a:r>
          </a:p>
          <a:p>
            <a:pPr algn="just"/>
            <a:r>
              <a:rPr lang="cs-CZ" b="1" dirty="0"/>
              <a:t>Podání </a:t>
            </a:r>
            <a:r>
              <a:rPr lang="cs-CZ" dirty="0"/>
              <a:t>je možno učinit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písemně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ústně do protokolu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v elektronické podobě podepsané uznávaným elektronickým podpisem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jinou formou, je-li do 5 dnů potvrzeno (např. faxem, prostým emailem)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Od správního orgánu k účastníku řízení</a:t>
            </a:r>
          </a:p>
          <a:p>
            <a:pPr algn="just"/>
            <a:endParaRPr lang="cs-CZ" dirty="0"/>
          </a:p>
          <a:p>
            <a:pPr algn="just">
              <a:spcAft>
                <a:spcPts val="600"/>
              </a:spcAft>
            </a:pPr>
            <a:r>
              <a:rPr lang="cs-CZ" sz="1600" b="1" dirty="0"/>
              <a:t>Doručování</a:t>
            </a:r>
            <a:r>
              <a:rPr lang="cs-CZ" sz="1600" dirty="0"/>
              <a:t> představuje způsob komunikace a kontaktu mezi správním orgánem a subjekty zúčastněnými na řízení. Správní orgán, který písemnost vyhotovil, je oprávněn zvolit způsob jejího doručení. Zákon rozlišuje následující možnosti: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sz="1600" dirty="0"/>
              <a:t>doručování správním orgánem samotným,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sz="1600" dirty="0"/>
              <a:t>doručování prostřednictvím provozovatele poštovních služeb,</a:t>
            </a:r>
          </a:p>
          <a:p>
            <a:pPr marL="742950" lvl="1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/>
              <a:t>v případech, kdy tak stanoví  zákon: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cs-CZ" sz="1600" dirty="0"/>
              <a:t>doručování prostřednictvím obecní policie či policejního orgánu příslušného podle místa doručení (např. při předvedení),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cs-CZ" sz="1600" dirty="0"/>
              <a:t>doručování prostřednictvím obecního úřadu či správního orgánu jemu postavenému naroveň (např. úřad městského obvodu)</a:t>
            </a:r>
          </a:p>
        </p:txBody>
      </p:sp>
    </p:spTree>
    <p:extLst>
      <p:ext uri="{BB962C8B-B14F-4D97-AF65-F5344CB8AC3E}">
        <p14:creationId xmlns:p14="http://schemas.microsoft.com/office/powerpoint/2010/main" val="1975478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procesní,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476672"/>
            <a:ext cx="7992888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NĚKTERÉ PROCESNÍ POJMY A INSTITUTY</a:t>
            </a:r>
          </a:p>
          <a:p>
            <a:endParaRPr lang="cs-CZ" b="1" dirty="0"/>
          </a:p>
          <a:p>
            <a:pPr algn="just">
              <a:spcAft>
                <a:spcPts val="600"/>
              </a:spcAft>
            </a:pPr>
            <a:r>
              <a:rPr lang="cs-CZ" dirty="0"/>
              <a:t>Správní řád také rozlišuje jednotlivé </a:t>
            </a:r>
            <a:r>
              <a:rPr lang="cs-CZ" b="1" dirty="0"/>
              <a:t>typy doručování</a:t>
            </a:r>
            <a:r>
              <a:rPr lang="cs-CZ" dirty="0"/>
              <a:t>, a to v závislosti na jejich formě: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cs-CZ" dirty="0"/>
              <a:t>doručování prosté,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cs-CZ" dirty="0"/>
              <a:t>doručování doporučené,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cs-CZ" dirty="0"/>
              <a:t>doručování do vlastních rukou,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cs-CZ" dirty="0"/>
              <a:t>doručování elektronickou formou.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Institut </a:t>
            </a:r>
            <a:r>
              <a:rPr lang="cs-CZ" b="1" dirty="0"/>
              <a:t>uložení písemnosti </a:t>
            </a:r>
            <a:r>
              <a:rPr lang="cs-CZ" dirty="0"/>
              <a:t>se využívá v případě, že se písemnost nepodařilo adresátovi doručit přímo ani jiným vhodným způsobem předpokládaným zákonem. V takovém případě se písemnost ukládá u správního orgánu, který ji vyhotovil, nebo  u obecního úřadu nebo v provozovně provozovatele poštovních služeb, pokud se doručuje jejich prostřednictvím. O uložení písemnosti je účastník uvědomen oznámením o jejím neúspěšném doručení a uložení a současně je vyzván k jejímu převzetí.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S tím úzce souvisí institut tzv. </a:t>
            </a:r>
            <a:r>
              <a:rPr lang="cs-CZ" b="1" dirty="0"/>
              <a:t>fikce doručení </a:t>
            </a:r>
            <a:r>
              <a:rPr lang="cs-CZ" dirty="0"/>
              <a:t>- jestliže si adresát uložené písemnosti písemnost ve lhůtě 10 dnů ode dne, kdy byla k vyzvednutí připravena, nevyzvedne, písemnost se považuje za doručenou posledním dnem této lhůty.</a:t>
            </a:r>
          </a:p>
        </p:txBody>
      </p:sp>
    </p:spTree>
    <p:extLst>
      <p:ext uri="{BB962C8B-B14F-4D97-AF65-F5344CB8AC3E}">
        <p14:creationId xmlns:p14="http://schemas.microsoft.com/office/powerpoint/2010/main" val="29231252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1542</Words>
  <Application>Microsoft Office PowerPoint</Application>
  <PresentationFormat>Předvádění na obrazovce (4:3)</PresentationFormat>
  <Paragraphs>155</Paragraphs>
  <Slides>13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Courier New</vt:lpstr>
      <vt:lpstr>Wingdings</vt:lpstr>
      <vt:lpstr>Motiv systému Office</vt:lpstr>
      <vt:lpstr>SPRÁVNÍ PRÁVO PROCESNÍ I. účastníci řízení komunikace se správním orgánem zahájení řízení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Fáze správního řízení</vt:lpstr>
      <vt:lpstr>Zahájení správního řízení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PRÁVO PROCESNÍ</dc:title>
  <dc:creator>Michal Márton</dc:creator>
  <cp:lastModifiedBy>Márton Michal JUDr., Ph.D.</cp:lastModifiedBy>
  <cp:revision>9</cp:revision>
  <dcterms:created xsi:type="dcterms:W3CDTF">2018-04-03T16:38:28Z</dcterms:created>
  <dcterms:modified xsi:type="dcterms:W3CDTF">2024-04-16T13:14:38Z</dcterms:modified>
</cp:coreProperties>
</file>