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0" r:id="rId2"/>
    <p:sldId id="327" r:id="rId3"/>
    <p:sldId id="328" r:id="rId4"/>
    <p:sldId id="329" r:id="rId5"/>
    <p:sldId id="33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5022CD-DE55-47EB-A483-E50DEF56F872}" type="datetimeFigureOut">
              <a:rPr lang="cs-CZ" smtClean="0"/>
              <a:t>23.4.2024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8D0DCF-A1CC-4803-B900-D20DF656CA3D}" type="slidenum">
              <a:rPr lang="cs-CZ" smtClean="0"/>
              <a:t>‹#›</a:t>
            </a:fld>
            <a:endParaRPr lang="cs-CZ"/>
          </a:p>
        </p:txBody>
      </p:sp>
    </p:spTree>
    <p:extLst>
      <p:ext uri="{BB962C8B-B14F-4D97-AF65-F5344CB8AC3E}">
        <p14:creationId xmlns:p14="http://schemas.microsoft.com/office/powerpoint/2010/main" val="787690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12</a:t>
            </a:fld>
            <a:endParaRPr lang="cs-CZ"/>
          </a:p>
        </p:txBody>
      </p:sp>
    </p:spTree>
    <p:extLst>
      <p:ext uri="{BB962C8B-B14F-4D97-AF65-F5344CB8AC3E}">
        <p14:creationId xmlns:p14="http://schemas.microsoft.com/office/powerpoint/2010/main" val="327238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694AC-8A08-2868-5357-EEF0DA24F2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83991D5-2822-BAFE-E30D-9E7489590B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FDDBF9B-868A-8012-6E3B-5E1B4C9C2272}"/>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5" name="Zástupný symbol pro zápatí 4">
            <a:extLst>
              <a:ext uri="{FF2B5EF4-FFF2-40B4-BE49-F238E27FC236}">
                <a16:creationId xmlns:a16="http://schemas.microsoft.com/office/drawing/2014/main" id="{B3B191FE-9674-62F6-3431-5405755DE8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534488C-651A-B7F3-5B2F-12C9265E91F6}"/>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1528585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B4957B-AE2F-CEEC-C7E1-39DDB3F6879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99803F8-C2F3-8292-DF81-45B43D2ABBB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3A03357-663F-8A84-BD2B-1480684FDA0A}"/>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5" name="Zástupný symbol pro zápatí 4">
            <a:extLst>
              <a:ext uri="{FF2B5EF4-FFF2-40B4-BE49-F238E27FC236}">
                <a16:creationId xmlns:a16="http://schemas.microsoft.com/office/drawing/2014/main" id="{0655F0CE-4404-3DD0-6B1A-91BBF699AE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DA573A4-405E-657C-5B5E-38DEC19210EE}"/>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165948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E8DE2ED-E355-A187-7F1F-6013EC11C19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14F0203-CC5E-8A2E-D082-4B647BA7289B}"/>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8DCFABE-8A45-4BE5-5521-5487A803A1EA}"/>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5" name="Zástupný symbol pro zápatí 4">
            <a:extLst>
              <a:ext uri="{FF2B5EF4-FFF2-40B4-BE49-F238E27FC236}">
                <a16:creationId xmlns:a16="http://schemas.microsoft.com/office/drawing/2014/main" id="{1F420A4B-FBFC-E943-6E9F-9AE8C5595A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3CBCC3C-D661-258F-C940-90A50BFBB399}"/>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246318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5E182-B32C-14D2-7A84-9E75E7D3A2A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3D9191C-6BC2-F463-77C4-B70957043BE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F7CC88-E31E-166B-6D8C-EBEB57DEE465}"/>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5" name="Zástupný symbol pro zápatí 4">
            <a:extLst>
              <a:ext uri="{FF2B5EF4-FFF2-40B4-BE49-F238E27FC236}">
                <a16:creationId xmlns:a16="http://schemas.microsoft.com/office/drawing/2014/main" id="{0A4A676C-DCF6-BB02-2F48-199D63D402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E5BCAB-20CA-5BA6-2089-FA90C3BCEB9F}"/>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193560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72535-6DAA-FA22-98E8-75B1E654579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C1DB0FE-9F22-5509-6D9B-8257A8CC51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E264BDA-626C-5EA4-0694-8E8036C2E564}"/>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5" name="Zástupný symbol pro zápatí 4">
            <a:extLst>
              <a:ext uri="{FF2B5EF4-FFF2-40B4-BE49-F238E27FC236}">
                <a16:creationId xmlns:a16="http://schemas.microsoft.com/office/drawing/2014/main" id="{F07939CE-8F6A-6EE7-3FF4-A0F4BF6D440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90F1692-89B7-7B2F-3095-ADD57233CC30}"/>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2215251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55DDCD-5437-695D-9887-3A2A013DA21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CD35565-FFA1-C679-E34C-CC5BDB4E882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44774016-658C-AA45-5068-5A8169774A4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FEC8E10-736A-0EA3-21CA-049D5F460FE5}"/>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6" name="Zástupný symbol pro zápatí 5">
            <a:extLst>
              <a:ext uri="{FF2B5EF4-FFF2-40B4-BE49-F238E27FC236}">
                <a16:creationId xmlns:a16="http://schemas.microsoft.com/office/drawing/2014/main" id="{9E8D9EF1-AB21-FD3A-8647-DD1AA233DB8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707F0A5-272E-C5C7-6A30-349D7B9CF9E5}"/>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262567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C16DED-4B64-150D-4BB1-82071E962C3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600C13C-EBF5-3D7D-F49A-C9D63F977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67D25AC-8287-D227-D483-5722774047F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7FDA60F-8C8B-03BC-3DAB-8A75143BA3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773A320-7BF5-2A6D-E91F-E4F86E9226C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70E4A02-BA70-D617-4D26-15854F79149B}"/>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8" name="Zástupný symbol pro zápatí 7">
            <a:extLst>
              <a:ext uri="{FF2B5EF4-FFF2-40B4-BE49-F238E27FC236}">
                <a16:creationId xmlns:a16="http://schemas.microsoft.com/office/drawing/2014/main" id="{973EFFA8-0E10-4382-9506-465DBB772E9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1716020-23C5-2EE8-F91F-4D628CACBB70}"/>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1790990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5C2AE-DCF9-8DF7-246F-C5975E887D8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5037B4C-4C45-C40F-6976-A1EB3131AC65}"/>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4" name="Zástupný symbol pro zápatí 3">
            <a:extLst>
              <a:ext uri="{FF2B5EF4-FFF2-40B4-BE49-F238E27FC236}">
                <a16:creationId xmlns:a16="http://schemas.microsoft.com/office/drawing/2014/main" id="{95334451-DCFB-D693-356C-FD0DB05D123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4ECBFA13-9EFC-D297-E50C-78B2F7F48AAB}"/>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3045299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13868D9-71A3-471E-130E-7864E7ACC65B}"/>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3" name="Zástupný symbol pro zápatí 2">
            <a:extLst>
              <a:ext uri="{FF2B5EF4-FFF2-40B4-BE49-F238E27FC236}">
                <a16:creationId xmlns:a16="http://schemas.microsoft.com/office/drawing/2014/main" id="{10157F7C-8F2E-7F9F-1BF5-F3369FAB487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87FF437-691E-FBB8-FD23-6C6F6F803158}"/>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79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12BCAD-7ED6-81F2-86B4-CFBFD05E05A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CE1AE11-AAA3-0B7C-42B2-93D8963437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1883B50-88DB-B1F5-399E-ED25E3EBE2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3B5A32F-93B7-637F-C1C3-47924C106283}"/>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6" name="Zástupný symbol pro zápatí 5">
            <a:extLst>
              <a:ext uri="{FF2B5EF4-FFF2-40B4-BE49-F238E27FC236}">
                <a16:creationId xmlns:a16="http://schemas.microsoft.com/office/drawing/2014/main" id="{8171524D-37FE-4F14-9E7F-BD4128686CD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E5FC24D-CE35-FEFD-48D7-1C4FC1E63DD6}"/>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47701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5B06A1-8C60-324B-FB1A-64CED0F6172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AB4738B-31AA-F339-C703-F9D5779A42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C74CC0C-1F86-1679-6660-27F50DAFDE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62D0887-15B1-5E5B-311C-2229A9A718E0}"/>
              </a:ext>
            </a:extLst>
          </p:cNvPr>
          <p:cNvSpPr>
            <a:spLocks noGrp="1"/>
          </p:cNvSpPr>
          <p:nvPr>
            <p:ph type="dt" sz="half" idx="10"/>
          </p:nvPr>
        </p:nvSpPr>
        <p:spPr/>
        <p:txBody>
          <a:bodyPr/>
          <a:lstStyle/>
          <a:p>
            <a:fld id="{28D6AC67-BC7E-4B73-88FB-5034B45AE433}" type="datetimeFigureOut">
              <a:rPr lang="cs-CZ" smtClean="0"/>
              <a:t>23.4.2024</a:t>
            </a:fld>
            <a:endParaRPr lang="cs-CZ"/>
          </a:p>
        </p:txBody>
      </p:sp>
      <p:sp>
        <p:nvSpPr>
          <p:cNvPr id="6" name="Zástupný symbol pro zápatí 5">
            <a:extLst>
              <a:ext uri="{FF2B5EF4-FFF2-40B4-BE49-F238E27FC236}">
                <a16:creationId xmlns:a16="http://schemas.microsoft.com/office/drawing/2014/main" id="{70E07F0C-76B3-6E60-50FD-9D1255181B8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82BB09B-F7AA-C2D3-82F1-E35CAFE0BC7A}"/>
              </a:ext>
            </a:extLst>
          </p:cNvPr>
          <p:cNvSpPr>
            <a:spLocks noGrp="1"/>
          </p:cNvSpPr>
          <p:nvPr>
            <p:ph type="sldNum" sz="quarter" idx="12"/>
          </p:nvPr>
        </p:nvSpPr>
        <p:spPr/>
        <p:txBody>
          <a:bodyPr/>
          <a:lstStyle/>
          <a:p>
            <a:fld id="{26CD752A-4F26-4B17-A554-F189A651385B}" type="slidenum">
              <a:rPr lang="cs-CZ" smtClean="0"/>
              <a:t>‹#›</a:t>
            </a:fld>
            <a:endParaRPr lang="cs-CZ"/>
          </a:p>
        </p:txBody>
      </p:sp>
    </p:spTree>
    <p:extLst>
      <p:ext uri="{BB962C8B-B14F-4D97-AF65-F5344CB8AC3E}">
        <p14:creationId xmlns:p14="http://schemas.microsoft.com/office/powerpoint/2010/main" val="2697193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B849AD8-0F8C-DD56-3332-425CFB68BA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A0DD8A1-1BAA-C71D-FE26-C4EB1627D2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9DD3F66-F020-0BE6-5B1E-525244F74E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6AC67-BC7E-4B73-88FB-5034B45AE433}" type="datetimeFigureOut">
              <a:rPr lang="cs-CZ" smtClean="0"/>
              <a:t>23.4.2024</a:t>
            </a:fld>
            <a:endParaRPr lang="cs-CZ"/>
          </a:p>
        </p:txBody>
      </p:sp>
      <p:sp>
        <p:nvSpPr>
          <p:cNvPr id="5" name="Zástupný symbol pro zápatí 4">
            <a:extLst>
              <a:ext uri="{FF2B5EF4-FFF2-40B4-BE49-F238E27FC236}">
                <a16:creationId xmlns:a16="http://schemas.microsoft.com/office/drawing/2014/main" id="{3F87E57F-3036-082D-574E-B1EE3C4ED3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C77CAD6-0DE5-1C40-665E-B9D4B11B96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D752A-4F26-4B17-A554-F189A651385B}" type="slidenum">
              <a:rPr lang="cs-CZ" smtClean="0"/>
              <a:t>‹#›</a:t>
            </a:fld>
            <a:endParaRPr lang="cs-CZ"/>
          </a:p>
        </p:txBody>
      </p:sp>
    </p:spTree>
    <p:extLst>
      <p:ext uri="{BB962C8B-B14F-4D97-AF65-F5344CB8AC3E}">
        <p14:creationId xmlns:p14="http://schemas.microsoft.com/office/powerpoint/2010/main" val="11501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Projednání věci a rozhodnutí</a:t>
            </a:r>
            <a:br>
              <a:rPr lang="cs-CZ" b="1" dirty="0"/>
            </a:br>
            <a:r>
              <a:rPr lang="cs-CZ" b="1" dirty="0"/>
              <a:t>ve správním právu procesním</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Tree>
    <p:extLst>
      <p:ext uri="{BB962C8B-B14F-4D97-AF65-F5344CB8AC3E}">
        <p14:creationId xmlns:p14="http://schemas.microsoft.com/office/powerpoint/2010/main" val="1069317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1847528" y="394718"/>
            <a:ext cx="8363272" cy="6647974"/>
          </a:xfrm>
          <a:prstGeom prst="rect">
            <a:avLst/>
          </a:prstGeom>
          <a:noFill/>
        </p:spPr>
        <p:txBody>
          <a:bodyPr wrap="square" rtlCol="0">
            <a:spAutoFit/>
          </a:bodyPr>
          <a:lstStyle/>
          <a:p>
            <a:r>
              <a:rPr lang="cs-CZ" sz="2400" b="1" dirty="0"/>
              <a:t>Poučení</a:t>
            </a:r>
          </a:p>
          <a:p>
            <a:endParaRPr lang="cs-CZ" altLang="cs-CZ" sz="2400" b="1" dirty="0">
              <a:solidFill>
                <a:srgbClr val="CC3300"/>
              </a:solidFill>
            </a:endParaRPr>
          </a:p>
          <a:p>
            <a:pPr algn="just"/>
            <a:r>
              <a:rPr lang="cs-CZ" altLang="cs-CZ" sz="2400" dirty="0"/>
              <a:t>-zda je možné proti rozhodnutí podat odvolání, v jaké lhůtě, od kterého dne se lhůta počítá, který správní orgán o odvolání rozhoduje a ke kterému správnímu orgánu se podává</a:t>
            </a:r>
          </a:p>
          <a:p>
            <a:pPr algn="just"/>
            <a:endParaRPr lang="cs-CZ" altLang="cs-CZ" sz="2400" dirty="0"/>
          </a:p>
          <a:p>
            <a:pPr algn="just"/>
            <a:r>
              <a:rPr lang="cs-CZ" altLang="cs-CZ" sz="2400" dirty="0"/>
              <a:t>Př. odvolání je přípustné</a:t>
            </a:r>
          </a:p>
          <a:p>
            <a:pPr algn="just"/>
            <a:endParaRPr lang="cs-CZ" altLang="cs-CZ" sz="2400" dirty="0"/>
          </a:p>
          <a:p>
            <a:pPr algn="just"/>
            <a:r>
              <a:rPr lang="cs-CZ" altLang="cs-CZ" sz="2400" i="1" dirty="0"/>
              <a:t>„Proti tomuto rozhodnutí lze podat odvolání ve lhůtě 15 dnů ode dne jeho doručení (dnem doručení se rozumí den převzetí zásilky obsahující rozhodnutí nebo uplynutím 10 dne ode dne jejího uložení v případě nezastižení adresáta a rovněž den, kdy adresát odmítne zásilku převzít) prostřednictvím zdejšího správního orgánu ke Krajskému úřadu Moravskoslezského kraje.“</a:t>
            </a:r>
          </a:p>
          <a:p>
            <a:pPr algn="just"/>
            <a:endParaRPr lang="cs-CZ" altLang="cs-CZ" sz="2400" dirty="0"/>
          </a:p>
          <a:p>
            <a:pPr algn="just"/>
            <a:endParaRPr lang="cs-CZ" altLang="cs-CZ" sz="2400" dirty="0"/>
          </a:p>
          <a:p>
            <a:endParaRPr lang="cs-CZ" altLang="cs-CZ" sz="2400" dirty="0">
              <a:solidFill>
                <a:srgbClr val="CC3300"/>
              </a:solidFill>
            </a:endParaRPr>
          </a:p>
          <a:p>
            <a:endParaRPr lang="cs-CZ" altLang="cs-CZ" dirty="0">
              <a:solidFill>
                <a:srgbClr val="FF0000"/>
              </a:solidFill>
            </a:endParaRPr>
          </a:p>
        </p:txBody>
      </p:sp>
    </p:spTree>
    <p:extLst>
      <p:ext uri="{BB962C8B-B14F-4D97-AF65-F5344CB8AC3E}">
        <p14:creationId xmlns:p14="http://schemas.microsoft.com/office/powerpoint/2010/main" val="375771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1847528" y="394718"/>
            <a:ext cx="8363272" cy="6093976"/>
          </a:xfrm>
          <a:prstGeom prst="rect">
            <a:avLst/>
          </a:prstGeom>
          <a:noFill/>
        </p:spPr>
        <p:txBody>
          <a:bodyPr wrap="square" rtlCol="0">
            <a:spAutoFit/>
          </a:bodyPr>
          <a:lstStyle/>
          <a:p>
            <a:r>
              <a:rPr lang="cs-CZ" sz="2400" b="1" dirty="0"/>
              <a:t>Poučení</a:t>
            </a:r>
          </a:p>
          <a:p>
            <a:endParaRPr lang="cs-CZ" sz="2400" b="1" dirty="0"/>
          </a:p>
          <a:p>
            <a:r>
              <a:rPr lang="cs-CZ" sz="2400" dirty="0"/>
              <a:t>Př. Odvolání není přípustné.</a:t>
            </a:r>
          </a:p>
          <a:p>
            <a:endParaRPr lang="cs-CZ" sz="2400" dirty="0"/>
          </a:p>
          <a:p>
            <a:r>
              <a:rPr lang="cs-CZ" sz="2400" i="1" dirty="0"/>
              <a:t>„Proti tomuto rozhodnutí se nelze odvolat.“</a:t>
            </a:r>
          </a:p>
          <a:p>
            <a:endParaRPr lang="cs-CZ" sz="2400" dirty="0"/>
          </a:p>
          <a:p>
            <a:r>
              <a:rPr lang="cs-CZ" sz="2400" b="1" dirty="0"/>
              <a:t>Náležitosti písemného vyhotovení rozhodnutí</a:t>
            </a:r>
          </a:p>
          <a:p>
            <a:r>
              <a:rPr lang="cs-CZ" sz="2400" dirty="0"/>
              <a:t>-označení „rozhodnutí“</a:t>
            </a:r>
          </a:p>
          <a:p>
            <a:r>
              <a:rPr lang="cs-CZ" sz="2400" dirty="0"/>
              <a:t>-označení správního orgánu, který rozhodnutí vydal</a:t>
            </a:r>
          </a:p>
          <a:p>
            <a:r>
              <a:rPr lang="cs-CZ" sz="2400" dirty="0"/>
              <a:t>-číslo jednací</a:t>
            </a:r>
          </a:p>
          <a:p>
            <a:r>
              <a:rPr lang="cs-CZ" sz="2400" dirty="0"/>
              <a:t>-datum vyhotovení</a:t>
            </a:r>
          </a:p>
          <a:p>
            <a:r>
              <a:rPr lang="cs-CZ" sz="2400" dirty="0"/>
              <a:t>-otisk úředního razítka</a:t>
            </a:r>
          </a:p>
          <a:p>
            <a:r>
              <a:rPr lang="cs-CZ" sz="2400" dirty="0"/>
              <a:t>-označení úřední osoby</a:t>
            </a:r>
          </a:p>
          <a:p>
            <a:endParaRPr lang="cs-CZ" sz="2400" b="1" i="1" dirty="0"/>
          </a:p>
          <a:p>
            <a:pPr algn="just"/>
            <a:endParaRPr lang="cs-CZ" sz="2400" b="1" dirty="0"/>
          </a:p>
          <a:p>
            <a:endParaRPr lang="cs-CZ" altLang="cs-CZ" sz="1000" dirty="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909772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1847528" y="476673"/>
            <a:ext cx="8352928" cy="4370427"/>
          </a:xfrm>
          <a:prstGeom prst="rect">
            <a:avLst/>
          </a:prstGeom>
          <a:noFill/>
        </p:spPr>
        <p:txBody>
          <a:bodyPr wrap="square" rtlCol="0">
            <a:spAutoFit/>
          </a:bodyPr>
          <a:lstStyle/>
          <a:p>
            <a:r>
              <a:rPr lang="cs-CZ" sz="2800" b="1" dirty="0"/>
              <a:t>Oznamování rozhodnutí</a:t>
            </a:r>
          </a:p>
          <a:p>
            <a:endParaRPr lang="cs-CZ" sz="2800" b="1" dirty="0"/>
          </a:p>
          <a:p>
            <a:pPr marL="457200" indent="-457200">
              <a:buFont typeface="Arial" panose="020B0604020202020204" pitchFamily="34" charset="0"/>
              <a:buChar char="•"/>
            </a:pPr>
            <a:r>
              <a:rPr lang="cs-CZ" sz="2800" dirty="0"/>
              <a:t>Ústním vyhlášením = na místě, účinky má pouze tehdy, vzdá-li se účastní práva na doručení písemného vyhotovení rozhodnutí</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Doručením stejnopisu písemného vyhotovení do vlastních rukou (viz doručování a jeho účinky)</a:t>
            </a:r>
          </a:p>
          <a:p>
            <a:endParaRPr lang="cs-CZ" b="1" dirty="0"/>
          </a:p>
          <a:p>
            <a:endParaRPr lang="cs-CZ" b="1" dirty="0"/>
          </a:p>
          <a:p>
            <a:endParaRPr lang="cs-CZ" b="1" dirty="0"/>
          </a:p>
        </p:txBody>
      </p:sp>
    </p:spTree>
    <p:extLst>
      <p:ext uri="{BB962C8B-B14F-4D97-AF65-F5344CB8AC3E}">
        <p14:creationId xmlns:p14="http://schemas.microsoft.com/office/powerpoint/2010/main" val="3548151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5" name="TextovéPole 4"/>
          <p:cNvSpPr txBox="1"/>
          <p:nvPr/>
        </p:nvSpPr>
        <p:spPr>
          <a:xfrm>
            <a:off x="2135560" y="476672"/>
            <a:ext cx="7992888" cy="5170646"/>
          </a:xfrm>
          <a:prstGeom prst="rect">
            <a:avLst/>
          </a:prstGeom>
          <a:noFill/>
        </p:spPr>
        <p:txBody>
          <a:bodyPr wrap="square" rtlCol="0">
            <a:spAutoFit/>
          </a:bodyPr>
          <a:lstStyle/>
          <a:p>
            <a:r>
              <a:rPr lang="cs-CZ" sz="2400" b="1" dirty="0"/>
              <a:t>Právní moc rozhodnutí</a:t>
            </a:r>
          </a:p>
          <a:p>
            <a:endParaRPr lang="cs-CZ" sz="2400" b="1" dirty="0"/>
          </a:p>
          <a:p>
            <a:pPr algn="just"/>
            <a:r>
              <a:rPr lang="cs-CZ" sz="2400" dirty="0"/>
              <a:t>= formální právní moc – rozhodnutí již nelze napadnout opravným prostředkem</a:t>
            </a:r>
          </a:p>
          <a:p>
            <a:pPr algn="just"/>
            <a:r>
              <a:rPr lang="cs-CZ" sz="2400" dirty="0"/>
              <a:t>slovy zákona je vyjádřena v ustanovení § 73 odst. 1 správního řádu: </a:t>
            </a:r>
            <a:r>
              <a:rPr lang="cs-CZ" sz="2400" i="1" dirty="0"/>
              <a:t>nestanoví-li zákon jinak, je v právní moci rozhodnutí, které bylo oznámeno a proti kterému nelze podat odvolání.</a:t>
            </a:r>
          </a:p>
          <a:p>
            <a:pPr algn="just"/>
            <a:endParaRPr lang="cs-CZ" sz="2400" i="1" dirty="0"/>
          </a:p>
          <a:p>
            <a:pPr algn="just"/>
            <a:r>
              <a:rPr lang="cs-CZ" sz="2400" i="1" dirty="0"/>
              <a:t>= </a:t>
            </a:r>
            <a:r>
              <a:rPr lang="cs-CZ" sz="2400" dirty="0"/>
              <a:t>materiální právní moc – vyjadřuje závaznost a nezměnitelnost rozhodnutí (rozhodnutí je závazné pro účastníky řízení a správní orgány – věc rozhodnutá, o osobním stavu je pak závazné pro každého)</a:t>
            </a:r>
            <a:endParaRPr lang="cs-CZ" sz="2400" i="1" dirty="0"/>
          </a:p>
          <a:p>
            <a:pPr algn="just"/>
            <a:endParaRPr lang="cs-CZ" sz="2400" dirty="0"/>
          </a:p>
          <a:p>
            <a:pPr algn="just"/>
            <a:endParaRPr lang="cs-CZ" dirty="0"/>
          </a:p>
        </p:txBody>
      </p:sp>
    </p:spTree>
    <p:extLst>
      <p:ext uri="{BB962C8B-B14F-4D97-AF65-F5344CB8AC3E}">
        <p14:creationId xmlns:p14="http://schemas.microsoft.com/office/powerpoint/2010/main" val="2233965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5" name="TextovéPole 4"/>
          <p:cNvSpPr txBox="1"/>
          <p:nvPr/>
        </p:nvSpPr>
        <p:spPr>
          <a:xfrm>
            <a:off x="2135560" y="476672"/>
            <a:ext cx="7992888" cy="5170646"/>
          </a:xfrm>
          <a:prstGeom prst="rect">
            <a:avLst/>
          </a:prstGeom>
          <a:noFill/>
        </p:spPr>
        <p:txBody>
          <a:bodyPr wrap="square" rtlCol="0">
            <a:spAutoFit/>
          </a:bodyPr>
          <a:lstStyle/>
          <a:p>
            <a:r>
              <a:rPr lang="cs-CZ" sz="2400" b="1" dirty="0"/>
              <a:t>Vykonatelnost rozhodnutí</a:t>
            </a:r>
          </a:p>
          <a:p>
            <a:endParaRPr lang="cs-CZ" b="1" dirty="0"/>
          </a:p>
          <a:p>
            <a:pPr algn="just"/>
            <a:r>
              <a:rPr lang="cs-CZ" b="1" dirty="0"/>
              <a:t>=povinnost (právo) rozhodnutím přiznané může být vynuceno za použití státního donucení</a:t>
            </a:r>
          </a:p>
          <a:p>
            <a:pPr algn="just"/>
            <a:endParaRPr lang="cs-CZ" b="1" dirty="0"/>
          </a:p>
          <a:p>
            <a:pPr marL="285750" indent="-285750" algn="just">
              <a:buFont typeface="Arial" panose="020B0604020202020204" pitchFamily="34" charset="0"/>
              <a:buChar char="•"/>
            </a:pPr>
            <a:r>
              <a:rPr lang="cs-CZ" sz="2000" b="1" dirty="0"/>
              <a:t>ve většině případů vykonatelnost splývá s právní mocí = pravomocné rozhodnutí je zároveň vykonatelné</a:t>
            </a:r>
          </a:p>
          <a:p>
            <a:pPr marL="285750" indent="-285750" algn="just">
              <a:buFont typeface="Arial" panose="020B0604020202020204" pitchFamily="34" charset="0"/>
              <a:buChar char="•"/>
            </a:pPr>
            <a:r>
              <a:rPr lang="cs-CZ" sz="2000" b="1" dirty="0"/>
              <a:t>je-li stanovena lhůta k plnění povinnosti (tzv. </a:t>
            </a:r>
            <a:r>
              <a:rPr lang="cs-CZ" sz="2000" b="1" dirty="0" err="1"/>
              <a:t>pariční</a:t>
            </a:r>
            <a:r>
              <a:rPr lang="cs-CZ" sz="2000" b="1" dirty="0"/>
              <a:t> lhůta „… je povinen do 30 dnů ode dne právní moci rozhodnutí vyklidit pozemek…“), pak je rozhodnutí vykonatelné po uplynutí lhůty k plnění</a:t>
            </a:r>
          </a:p>
          <a:p>
            <a:pPr marL="285750" indent="-285750" algn="just">
              <a:buFont typeface="Arial" panose="020B0604020202020204" pitchFamily="34" charset="0"/>
              <a:buChar char="•"/>
            </a:pPr>
            <a:r>
              <a:rPr lang="cs-CZ" sz="2000" b="1" dirty="0"/>
              <a:t>předběžná vykonatelnost – v případě, že odvolání nemá odkladný účinek, resp. rozhodnutí je vykonatelné bez ohledu na právní moc, a to již okamžikem jeho oznámení (tam, kde hrozí závažná újma některému z účastníků)</a:t>
            </a:r>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951415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999656" y="-402818"/>
            <a:ext cx="6912768" cy="4524315"/>
          </a:xfrm>
          <a:prstGeom prst="rect">
            <a:avLst/>
          </a:prstGeom>
        </p:spPr>
        <p:txBody>
          <a:bodyPr wrap="square">
            <a:spAutoFit/>
          </a:bodyPr>
          <a:lstStyle/>
          <a:p>
            <a:endParaRPr lang="cs-CZ" sz="2400" b="1" dirty="0"/>
          </a:p>
          <a:p>
            <a:endParaRPr lang="cs-CZ" sz="2400" b="1" dirty="0"/>
          </a:p>
          <a:p>
            <a:endParaRPr lang="cs-CZ" sz="2400" b="1" dirty="0"/>
          </a:p>
          <a:p>
            <a:r>
              <a:rPr lang="cs-CZ" sz="2400" b="1" dirty="0"/>
              <a:t>Druhy rozhodnutí (dle správního řádu)</a:t>
            </a:r>
          </a:p>
          <a:p>
            <a:endParaRPr lang="cs-CZ" sz="2400" b="1" dirty="0"/>
          </a:p>
          <a:p>
            <a:pPr marL="342900" indent="-342900">
              <a:buFont typeface="Arial" panose="020B0604020202020204" pitchFamily="34" charset="0"/>
              <a:buChar char="•"/>
            </a:pPr>
            <a:r>
              <a:rPr lang="cs-CZ" sz="2400" b="1" dirty="0"/>
              <a:t>rozhodnutí ve věci </a:t>
            </a:r>
          </a:p>
          <a:p>
            <a:pPr marL="342900" indent="-342900">
              <a:buFont typeface="Arial" panose="020B0604020202020204" pitchFamily="34" charset="0"/>
              <a:buChar char="•"/>
            </a:pPr>
            <a:r>
              <a:rPr lang="cs-CZ" sz="2400" b="1" dirty="0"/>
              <a:t>usnesení</a:t>
            </a:r>
          </a:p>
          <a:p>
            <a:pPr marL="342900" indent="-342900">
              <a:buFont typeface="Arial" panose="020B0604020202020204" pitchFamily="34" charset="0"/>
              <a:buChar char="•"/>
            </a:pPr>
            <a:r>
              <a:rPr lang="cs-CZ" sz="2400" b="1" dirty="0"/>
              <a:t>příkaz (příkaz na místě)</a:t>
            </a:r>
          </a:p>
          <a:p>
            <a:pPr marL="342900" indent="-342900">
              <a:buFont typeface="Arial" panose="020B0604020202020204" pitchFamily="34" charset="0"/>
              <a:buChar char="•"/>
            </a:pPr>
            <a:r>
              <a:rPr lang="cs-CZ" sz="2400" b="1" dirty="0"/>
              <a:t>exekuční příkaz</a:t>
            </a:r>
          </a:p>
          <a:p>
            <a:endParaRPr lang="cs-CZ" sz="2400" b="1" dirty="0"/>
          </a:p>
          <a:p>
            <a:endParaRPr lang="cs-CZ" sz="2400" b="1" dirty="0"/>
          </a:p>
          <a:p>
            <a:endParaRPr lang="cs-CZ" sz="2400" b="1" dirty="0"/>
          </a:p>
        </p:txBody>
      </p:sp>
    </p:spTree>
    <p:extLst>
      <p:ext uri="{BB962C8B-B14F-4D97-AF65-F5344CB8AC3E}">
        <p14:creationId xmlns:p14="http://schemas.microsoft.com/office/powerpoint/2010/main" val="2595512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Příkaz</a:t>
            </a:r>
          </a:p>
        </p:txBody>
      </p:sp>
      <p:sp>
        <p:nvSpPr>
          <p:cNvPr id="3" name="Zástupný symbol pro obsah 2"/>
          <p:cNvSpPr>
            <a:spLocks noGrp="1"/>
          </p:cNvSpPr>
          <p:nvPr>
            <p:ph idx="1"/>
          </p:nvPr>
        </p:nvSpPr>
        <p:spPr/>
        <p:txBody>
          <a:bodyPr>
            <a:normAutofit/>
          </a:bodyPr>
          <a:lstStyle/>
          <a:p>
            <a:pPr marL="0" indent="0" algn="just">
              <a:buNone/>
            </a:pPr>
            <a:r>
              <a:rPr lang="cs-CZ" dirty="0"/>
              <a:t>Zjednodušené rozhodnutí podle § 150 správního řádu, označení, že jde o „příkaz“</a:t>
            </a:r>
          </a:p>
          <a:p>
            <a:pPr algn="just"/>
            <a:r>
              <a:rPr lang="cs-CZ" dirty="0"/>
              <a:t>je-li vydáván v rámci řízení, nemusí obsahovat odůvodnění, je-li však prvním úkonem ve věci, odůvodnění obsahovat musí</a:t>
            </a:r>
          </a:p>
          <a:p>
            <a:pPr algn="just"/>
            <a:r>
              <a:rPr lang="cs-CZ" dirty="0"/>
              <a:t>opravným prostředkem je odpor </a:t>
            </a:r>
          </a:p>
          <a:p>
            <a:pPr marL="514350" indent="-514350">
              <a:buAutoNum type="alphaLcParenR"/>
            </a:pPr>
            <a:endParaRPr lang="cs-CZ" dirty="0"/>
          </a:p>
        </p:txBody>
      </p:sp>
    </p:spTree>
    <p:extLst>
      <p:ext uri="{BB962C8B-B14F-4D97-AF65-F5344CB8AC3E}">
        <p14:creationId xmlns:p14="http://schemas.microsoft.com/office/powerpoint/2010/main" val="1109792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Příkaz na místě</a:t>
            </a:r>
          </a:p>
        </p:txBody>
      </p:sp>
      <p:sp>
        <p:nvSpPr>
          <p:cNvPr id="3" name="Zástupný symbol pro obsah 2"/>
          <p:cNvSpPr>
            <a:spLocks noGrp="1"/>
          </p:cNvSpPr>
          <p:nvPr>
            <p:ph idx="1"/>
          </p:nvPr>
        </p:nvSpPr>
        <p:spPr/>
        <p:txBody>
          <a:bodyPr>
            <a:normAutofit/>
          </a:bodyPr>
          <a:lstStyle/>
          <a:p>
            <a:r>
              <a:rPr lang="cs-CZ" sz="2400" dirty="0"/>
              <a:t>dříve „bloková pokuta“</a:t>
            </a:r>
          </a:p>
          <a:p>
            <a:r>
              <a:rPr lang="cs-CZ" sz="2400" dirty="0"/>
              <a:t>zjednodušená forma rozhodnutí, v podobě příkazového bloku</a:t>
            </a:r>
          </a:p>
          <a:p>
            <a:r>
              <a:rPr lang="cs-CZ" sz="2400" dirty="0"/>
              <a:t>při řešení přestupků</a:t>
            </a:r>
          </a:p>
          <a:p>
            <a:r>
              <a:rPr lang="cs-CZ" sz="2400" dirty="0"/>
              <a:t>podmínkou je souhlas osoby, jíž je ukládán s jeho vydáním, který ztvrzuje vlastnoručním podpisem</a:t>
            </a:r>
          </a:p>
          <a:p>
            <a:r>
              <a:rPr lang="cs-CZ" sz="2400" dirty="0"/>
              <a:t>pravomocný a vykonatelný udělením souhlasu (nejsou přípustné opravné prostředky)</a:t>
            </a:r>
          </a:p>
        </p:txBody>
      </p:sp>
    </p:spTree>
    <p:extLst>
      <p:ext uri="{BB962C8B-B14F-4D97-AF65-F5344CB8AC3E}">
        <p14:creationId xmlns:p14="http://schemas.microsoft.com/office/powerpoint/2010/main" val="3536567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Exekuční příkaz</a:t>
            </a:r>
          </a:p>
        </p:txBody>
      </p:sp>
      <p:sp>
        <p:nvSpPr>
          <p:cNvPr id="3" name="Zástupný symbol pro obsah 2"/>
          <p:cNvSpPr>
            <a:spLocks noGrp="1"/>
          </p:cNvSpPr>
          <p:nvPr>
            <p:ph idx="1"/>
          </p:nvPr>
        </p:nvSpPr>
        <p:spPr/>
        <p:txBody>
          <a:bodyPr>
            <a:normAutofit/>
          </a:bodyPr>
          <a:lstStyle/>
          <a:p>
            <a:pPr algn="just"/>
            <a:r>
              <a:rPr lang="cs-CZ" sz="2400" dirty="0"/>
              <a:t>zvláštní forma usnesení vydávaná v rámci správní exekuce</a:t>
            </a:r>
          </a:p>
          <a:p>
            <a:pPr algn="just"/>
            <a:r>
              <a:rPr lang="cs-CZ" sz="2400" dirty="0"/>
              <a:t>není přípustné odvolání</a:t>
            </a:r>
          </a:p>
          <a:p>
            <a:pPr algn="just"/>
            <a:r>
              <a:rPr lang="cs-CZ" sz="2400" dirty="0"/>
              <a:t>zvláštní náležitosti dle § 111 odst. 1 písm. a) – e) </a:t>
            </a:r>
            <a:r>
              <a:rPr lang="cs-CZ" sz="2400" dirty="0" err="1"/>
              <a:t>s.ř</a:t>
            </a:r>
            <a:r>
              <a:rPr lang="cs-CZ" sz="2400" dirty="0"/>
              <a:t>. s ohledem na skutečnost, že je vydáván v rámci správní exekuce</a:t>
            </a:r>
          </a:p>
          <a:p>
            <a:pPr marL="0" indent="0" algn="just">
              <a:buNone/>
            </a:pPr>
            <a:endParaRPr lang="cs-CZ" sz="2400" dirty="0"/>
          </a:p>
        </p:txBody>
      </p:sp>
    </p:spTree>
    <p:extLst>
      <p:ext uri="{BB962C8B-B14F-4D97-AF65-F5344CB8AC3E}">
        <p14:creationId xmlns:p14="http://schemas.microsoft.com/office/powerpoint/2010/main" val="101445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Projednání věci</a:t>
            </a:r>
          </a:p>
        </p:txBody>
      </p:sp>
      <p:sp>
        <p:nvSpPr>
          <p:cNvPr id="3" name="Zástupný symbol pro obsah 2"/>
          <p:cNvSpPr>
            <a:spLocks noGrp="1"/>
          </p:cNvSpPr>
          <p:nvPr>
            <p:ph idx="1"/>
          </p:nvPr>
        </p:nvSpPr>
        <p:spPr/>
        <p:txBody>
          <a:bodyPr>
            <a:normAutofit/>
          </a:bodyPr>
          <a:lstStyle/>
          <a:p>
            <a:pPr marL="0" indent="0" algn="just">
              <a:buNone/>
            </a:pPr>
            <a:r>
              <a:rPr lang="cs-CZ" sz="2400" dirty="0"/>
              <a:t>Správní orgán zpravidla nařídí k projednání věci </a:t>
            </a:r>
            <a:r>
              <a:rPr lang="cs-CZ" sz="2400" b="1" dirty="0"/>
              <a:t>ústní jednání</a:t>
            </a:r>
            <a:r>
              <a:rPr lang="cs-CZ" sz="2400" dirty="0"/>
              <a:t>, pokud neprovádí dokazování a vychází toliko z podkladů pro rozhodnutí, nenařizuje ústní jednání, vždy však musí dát účastníkovi možnost, aby se před vydáním rozhodnutí seznámil s podklady pro jeho vydání a měl možnost se k nim vyjádřit (§ 36 odst. 3 správního řádu).</a:t>
            </a:r>
          </a:p>
          <a:p>
            <a:pPr marL="0" indent="0" algn="just">
              <a:buNone/>
            </a:pPr>
            <a:endParaRPr lang="cs-CZ" sz="2400" dirty="0"/>
          </a:p>
          <a:p>
            <a:pPr marL="0" indent="0" algn="just">
              <a:buNone/>
            </a:pPr>
            <a:r>
              <a:rPr lang="cs-CZ" sz="2400" dirty="0"/>
              <a:t>Podklady pro rozhodnutí = podklad pro rozhodnutí je širší pojem než důkaz (demonstrativně jsou podklady vyjmenovány v § 50 odst. 1 správního řádu: návrhy účastníků, </a:t>
            </a:r>
            <a:r>
              <a:rPr lang="cs-CZ" sz="2400" b="1" dirty="0"/>
              <a:t>důkazy</a:t>
            </a:r>
            <a:r>
              <a:rPr lang="cs-CZ" sz="2400" dirty="0"/>
              <a:t>, skutečnosti známé správnímu orgánu z jeho činnosti, podklady od jiných správních orgánu, skutečnosti obecně známé)</a:t>
            </a:r>
          </a:p>
        </p:txBody>
      </p:sp>
    </p:spTree>
    <p:extLst>
      <p:ext uri="{BB962C8B-B14F-4D97-AF65-F5344CB8AC3E}">
        <p14:creationId xmlns:p14="http://schemas.microsoft.com/office/powerpoint/2010/main" val="4017722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Dokazování</a:t>
            </a:r>
          </a:p>
        </p:txBody>
      </p:sp>
      <p:sp>
        <p:nvSpPr>
          <p:cNvPr id="3" name="Zástupný symbol pro obsah 2"/>
          <p:cNvSpPr>
            <a:spLocks noGrp="1"/>
          </p:cNvSpPr>
          <p:nvPr>
            <p:ph idx="1"/>
          </p:nvPr>
        </p:nvSpPr>
        <p:spPr/>
        <p:txBody>
          <a:bodyPr>
            <a:normAutofit/>
          </a:bodyPr>
          <a:lstStyle/>
          <a:p>
            <a:pPr marL="0" indent="0" algn="just">
              <a:buNone/>
            </a:pPr>
            <a:r>
              <a:rPr lang="cs-CZ" b="1" dirty="0"/>
              <a:t>Dokazovaná skutečnost </a:t>
            </a:r>
            <a:r>
              <a:rPr lang="cs-CZ" dirty="0"/>
              <a:t>= to, co je nutno prokázat (přestupek spočívající v jízdě na červenou)</a:t>
            </a:r>
          </a:p>
          <a:p>
            <a:pPr marL="0" indent="0" algn="just">
              <a:buNone/>
            </a:pPr>
            <a:r>
              <a:rPr lang="cs-CZ" b="1" dirty="0"/>
              <a:t>Důkazní prostředek </a:t>
            </a:r>
            <a:r>
              <a:rPr lang="cs-CZ" dirty="0"/>
              <a:t>= to, z čeho lze získat poznatek k dokazované skutečnosti (policista, který přestupek viděl, fotodokumentace)</a:t>
            </a:r>
          </a:p>
          <a:p>
            <a:pPr marL="0" indent="0" algn="just">
              <a:buNone/>
            </a:pPr>
            <a:r>
              <a:rPr lang="cs-CZ" b="1" dirty="0"/>
              <a:t>Důkaz</a:t>
            </a:r>
            <a:r>
              <a:rPr lang="cs-CZ" dirty="0"/>
              <a:t> = výsledek procesu dokazování (svědecká výpověď policisty, fotodokumentace provedená jako listinný důkaz)</a:t>
            </a:r>
          </a:p>
        </p:txBody>
      </p:sp>
    </p:spTree>
    <p:extLst>
      <p:ext uri="{BB962C8B-B14F-4D97-AF65-F5344CB8AC3E}">
        <p14:creationId xmlns:p14="http://schemas.microsoft.com/office/powerpoint/2010/main" val="3265447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Dokazování</a:t>
            </a:r>
          </a:p>
        </p:txBody>
      </p:sp>
      <p:sp>
        <p:nvSpPr>
          <p:cNvPr id="3" name="Zástupný symbol pro obsah 2"/>
          <p:cNvSpPr>
            <a:spLocks noGrp="1"/>
          </p:cNvSpPr>
          <p:nvPr>
            <p:ph idx="1"/>
          </p:nvPr>
        </p:nvSpPr>
        <p:spPr/>
        <p:txBody>
          <a:bodyPr/>
          <a:lstStyle/>
          <a:p>
            <a:pPr marL="0" indent="0">
              <a:buNone/>
            </a:pPr>
            <a:r>
              <a:rPr lang="cs-CZ" dirty="0"/>
              <a:t>Důkaz</a:t>
            </a:r>
          </a:p>
          <a:p>
            <a:r>
              <a:rPr lang="cs-CZ" sz="2000" dirty="0"/>
              <a:t>Svědeckou výpovědí = osoba, která dokazovanou skutečnost pozorovala se po řádném poučení vyslechne k tomu, co vnímala svými smysly</a:t>
            </a:r>
          </a:p>
          <a:p>
            <a:r>
              <a:rPr lang="cs-CZ" sz="2000" dirty="0"/>
              <a:t>Listinou = za přítomnosti účastníků se sdělí obsah listiny nebo se přečte</a:t>
            </a:r>
          </a:p>
          <a:p>
            <a:r>
              <a:rPr lang="cs-CZ" sz="2000" dirty="0"/>
              <a:t>Ohledáním = přímé pozorování skutečnosti (věci, situace, místa) správním orgánem, které je řádně zachyceno a popsáno</a:t>
            </a:r>
          </a:p>
          <a:p>
            <a:r>
              <a:rPr lang="cs-CZ" sz="2000" dirty="0"/>
              <a:t>Znaleckým posudkem = otázka, pro jejichž zodpovězení je potřeba odborných znalostí</a:t>
            </a:r>
          </a:p>
          <a:p>
            <a:pPr marL="0" indent="0">
              <a:buNone/>
            </a:pPr>
            <a:endParaRPr lang="cs-CZ" sz="2000" dirty="0"/>
          </a:p>
          <a:p>
            <a:pPr marL="0" indent="0">
              <a:buNone/>
            </a:pPr>
            <a:r>
              <a:rPr lang="cs-CZ" sz="2000" dirty="0"/>
              <a:t>Provedené důkazy následně správní orgán hodnotí, přičemž posuzuje minimálně následující kritéria</a:t>
            </a:r>
          </a:p>
        </p:txBody>
      </p:sp>
    </p:spTree>
    <p:extLst>
      <p:ext uri="{BB962C8B-B14F-4D97-AF65-F5344CB8AC3E}">
        <p14:creationId xmlns:p14="http://schemas.microsoft.com/office/powerpoint/2010/main" val="2597615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Dokazování</a:t>
            </a:r>
          </a:p>
        </p:txBody>
      </p:sp>
      <p:sp>
        <p:nvSpPr>
          <p:cNvPr id="3" name="Zástupný symbol pro obsah 2"/>
          <p:cNvSpPr>
            <a:spLocks noGrp="1"/>
          </p:cNvSpPr>
          <p:nvPr>
            <p:ph idx="1"/>
          </p:nvPr>
        </p:nvSpPr>
        <p:spPr/>
        <p:txBody>
          <a:bodyPr/>
          <a:lstStyle/>
          <a:p>
            <a:pPr algn="just"/>
            <a:r>
              <a:rPr lang="cs-CZ" dirty="0"/>
              <a:t>vztah k dokazované skutečnosti (svědek na místě skutečně byl)</a:t>
            </a:r>
          </a:p>
          <a:p>
            <a:pPr algn="just"/>
            <a:r>
              <a:rPr lang="cs-CZ" dirty="0"/>
              <a:t>pravdivost (svědek mluvil pravdu)</a:t>
            </a:r>
          </a:p>
          <a:p>
            <a:pPr algn="just"/>
            <a:r>
              <a:rPr lang="cs-CZ" dirty="0"/>
              <a:t>věrohodnost (100 let stará listina je na „čistém papíru“)</a:t>
            </a:r>
          </a:p>
          <a:p>
            <a:pPr marL="0" indent="0" algn="just">
              <a:buNone/>
            </a:pPr>
            <a:r>
              <a:rPr lang="cs-CZ" dirty="0"/>
              <a:t>= na základě hodnocení důkazů, jakož i dalších podkladů si správní orgán učiní závěr o zjištěném skutkovém stavu a rozhodne</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73828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5" name="TextovéPole 4"/>
          <p:cNvSpPr txBox="1"/>
          <p:nvPr/>
        </p:nvSpPr>
        <p:spPr>
          <a:xfrm>
            <a:off x="1775520" y="188640"/>
            <a:ext cx="8568952" cy="6832640"/>
          </a:xfrm>
          <a:prstGeom prst="rect">
            <a:avLst/>
          </a:prstGeom>
          <a:noFill/>
        </p:spPr>
        <p:txBody>
          <a:bodyPr wrap="square" rtlCol="0">
            <a:spAutoFit/>
          </a:bodyPr>
          <a:lstStyle/>
          <a:p>
            <a:r>
              <a:rPr lang="cs-CZ" sz="2400" b="1" dirty="0"/>
              <a:t>Rozhodnutí pojem</a:t>
            </a:r>
          </a:p>
          <a:p>
            <a:pPr algn="just"/>
            <a:endParaRPr lang="cs-CZ" dirty="0"/>
          </a:p>
          <a:p>
            <a:pPr algn="just"/>
            <a:r>
              <a:rPr lang="cs-CZ" dirty="0"/>
              <a:t>Rozhodnutím správní orgán v určité věci zakládá, mění nebo ruší práva anebo povinnosti jmenovitě určené osoby nebo v určité věci prohlašuje, že taková osoba práva nebo povinnosti má anebo nemá a v zákonem stanovených případech rozhoduje o procesních otázkách (67 odst. 1 správního řádu)</a:t>
            </a:r>
          </a:p>
          <a:p>
            <a:pPr algn="just"/>
            <a:endParaRPr lang="cs-CZ" dirty="0"/>
          </a:p>
          <a:p>
            <a:pPr algn="just"/>
            <a:r>
              <a:rPr lang="cs-CZ" dirty="0"/>
              <a:t>Rozlišují se tedy rozhodnutí </a:t>
            </a:r>
          </a:p>
          <a:p>
            <a:pPr algn="just"/>
            <a:endParaRPr lang="cs-CZ" dirty="0"/>
          </a:p>
          <a:p>
            <a:pPr marL="342900" indent="-342900" algn="just">
              <a:buAutoNum type="alphaLcParenR"/>
            </a:pPr>
            <a:r>
              <a:rPr lang="cs-CZ" dirty="0"/>
              <a:t>konstitutivní (právotvorná) – správní orgán autoritativně stanoví práva (stavební povolení) nebo povinnosti (uložení sankce za přestupek)</a:t>
            </a:r>
          </a:p>
          <a:p>
            <a:pPr marL="342900" indent="-342900" algn="just">
              <a:buAutoNum type="alphaLcParenR"/>
            </a:pPr>
            <a:r>
              <a:rPr lang="cs-CZ" dirty="0"/>
              <a:t>deklaratorní (osvědčující) – osvědčují již existující právní stav (zbrojní průkaz je stále platný)</a:t>
            </a:r>
          </a:p>
          <a:p>
            <a:pPr algn="just"/>
            <a:endParaRPr lang="cs-CZ" dirty="0"/>
          </a:p>
          <a:p>
            <a:pPr algn="just"/>
            <a:r>
              <a:rPr lang="cs-CZ" dirty="0"/>
              <a:t>rozhodnutí se týká individuálně určených osob, jde tedy o </a:t>
            </a:r>
            <a:r>
              <a:rPr lang="cs-CZ" b="1" dirty="0"/>
              <a:t>individuální správní akt</a:t>
            </a:r>
          </a:p>
          <a:p>
            <a:pPr algn="just"/>
            <a:r>
              <a:rPr lang="cs-CZ" dirty="0"/>
              <a:t>čímž se liší od normativního správního aktu – je určen neurčitému okruhu adresátů (právní předpis – vyhláška nařízení) a od opatření obecné povahy, které není ani rozhodnutím ani právním předpisem</a:t>
            </a:r>
          </a:p>
          <a:p>
            <a:pPr algn="just"/>
            <a:endParaRPr lang="cs-CZ" b="1" dirty="0"/>
          </a:p>
          <a:p>
            <a:pPr algn="just"/>
            <a:endParaRPr lang="cs-CZ" dirty="0"/>
          </a:p>
          <a:p>
            <a:pPr algn="just"/>
            <a:endParaRPr lang="cs-CZ" dirty="0"/>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255871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1991544" y="620689"/>
            <a:ext cx="8208912" cy="5632311"/>
          </a:xfrm>
          <a:prstGeom prst="rect">
            <a:avLst/>
          </a:prstGeom>
          <a:noFill/>
        </p:spPr>
        <p:txBody>
          <a:bodyPr wrap="square" rtlCol="0">
            <a:spAutoFit/>
          </a:bodyPr>
          <a:lstStyle/>
          <a:p>
            <a:r>
              <a:rPr lang="cs-CZ" sz="2400" b="1" dirty="0"/>
              <a:t>Forma rozhodnutí (§ 67 odst. 2 správního řádu)</a:t>
            </a:r>
          </a:p>
          <a:p>
            <a:endParaRPr lang="cs-CZ" sz="2400" b="1" dirty="0"/>
          </a:p>
          <a:p>
            <a:r>
              <a:rPr lang="cs-CZ" sz="2400" b="1" dirty="0"/>
              <a:t>je písemná, i když správní řád stanoví možnost jej nevyhotovit za určitých podmínek písemně, jeho obsah a náležitosti musí být zachyceny ve spisu (§ 72 odst. 2 </a:t>
            </a:r>
            <a:r>
              <a:rPr lang="cs-CZ" sz="2400" b="1" dirty="0" err="1"/>
              <a:t>s.ř</a:t>
            </a:r>
            <a:r>
              <a:rPr lang="cs-CZ" sz="2400" b="1" dirty="0"/>
              <a:t>.)</a:t>
            </a:r>
          </a:p>
          <a:p>
            <a:endParaRPr lang="cs-CZ" sz="2400" b="1" dirty="0"/>
          </a:p>
          <a:p>
            <a:r>
              <a:rPr lang="cs-CZ" sz="2400" b="1" dirty="0"/>
              <a:t>Náležitosti rozhodnutí (§ 68 odst. 1)</a:t>
            </a:r>
          </a:p>
          <a:p>
            <a:endParaRPr lang="cs-CZ" sz="2400" b="1" dirty="0"/>
          </a:p>
          <a:p>
            <a:r>
              <a:rPr lang="cs-CZ" sz="2400" b="1" dirty="0"/>
              <a:t>platí, že každé rozhodnutí má 3 části</a:t>
            </a:r>
          </a:p>
          <a:p>
            <a:endParaRPr lang="cs-CZ" sz="2400" b="1" dirty="0"/>
          </a:p>
          <a:p>
            <a:r>
              <a:rPr lang="cs-CZ" sz="2400" b="1" dirty="0"/>
              <a:t>Výrokovou část (enunciát) = klíčová normativní součást rozhodnutí, vyjadřuje to, o čem správní orgán rozhodoval</a:t>
            </a:r>
          </a:p>
          <a:p>
            <a:r>
              <a:rPr lang="cs-CZ" sz="2400" b="1" dirty="0"/>
              <a:t>Výroková část obsahuje</a:t>
            </a:r>
          </a:p>
          <a:p>
            <a:r>
              <a:rPr lang="cs-CZ" sz="2400" b="1" dirty="0"/>
              <a:t>-řešení otázky, která je předmětem řízení</a:t>
            </a:r>
          </a:p>
          <a:p>
            <a:r>
              <a:rPr lang="cs-CZ" sz="2400" b="1" dirty="0"/>
              <a:t>-právní ustanovení, podle nichž bylo rozhodováno</a:t>
            </a:r>
            <a:endParaRPr lang="cs-CZ" dirty="0"/>
          </a:p>
        </p:txBody>
      </p:sp>
    </p:spTree>
    <p:extLst>
      <p:ext uri="{BB962C8B-B14F-4D97-AF65-F5344CB8AC3E}">
        <p14:creationId xmlns:p14="http://schemas.microsoft.com/office/powerpoint/2010/main" val="32964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2135560" y="836713"/>
            <a:ext cx="7920880" cy="6001643"/>
          </a:xfrm>
          <a:prstGeom prst="rect">
            <a:avLst/>
          </a:prstGeom>
          <a:noFill/>
        </p:spPr>
        <p:txBody>
          <a:bodyPr wrap="square" rtlCol="0">
            <a:spAutoFit/>
          </a:bodyPr>
          <a:lstStyle/>
          <a:p>
            <a:r>
              <a:rPr lang="cs-CZ" sz="2400" b="1" dirty="0"/>
              <a:t>Výroková část – pokračování</a:t>
            </a:r>
          </a:p>
          <a:p>
            <a:r>
              <a:rPr lang="cs-CZ" sz="2400" b="1" dirty="0"/>
              <a:t>-označení účastníků řízení, a to tak, že </a:t>
            </a:r>
          </a:p>
          <a:p>
            <a:r>
              <a:rPr lang="cs-CZ" sz="2400" b="1" dirty="0"/>
              <a:t>fyzická osoba:</a:t>
            </a:r>
          </a:p>
          <a:p>
            <a:r>
              <a:rPr lang="cs-CZ" sz="2400" b="1" dirty="0"/>
              <a:t>Jméno, příjmení, datum narození, trvalý pobyt</a:t>
            </a:r>
          </a:p>
          <a:p>
            <a:r>
              <a:rPr lang="cs-CZ" sz="2400" b="1" dirty="0"/>
              <a:t>právnická osoba:</a:t>
            </a:r>
          </a:p>
          <a:p>
            <a:r>
              <a:rPr lang="cs-CZ" sz="2400" b="1" dirty="0"/>
              <a:t>název, identifikační číslo, sídlo</a:t>
            </a:r>
          </a:p>
          <a:p>
            <a:endParaRPr lang="cs-CZ" sz="2400" b="1" dirty="0"/>
          </a:p>
          <a:p>
            <a:r>
              <a:rPr lang="cs-CZ" sz="2400" b="1" dirty="0"/>
              <a:t>Rozhodnutí může mít jeden nebo více výroků, případě též vedlejší ustanovení</a:t>
            </a:r>
          </a:p>
          <a:p>
            <a:endParaRPr lang="cs-CZ" sz="2400" b="1" dirty="0"/>
          </a:p>
          <a:p>
            <a:r>
              <a:rPr lang="cs-CZ" sz="2400" b="1" dirty="0"/>
              <a:t>Odůvodnění</a:t>
            </a:r>
          </a:p>
          <a:p>
            <a:r>
              <a:rPr lang="cs-CZ" sz="2400" b="1" dirty="0"/>
              <a:t>-důvody výroku nebo výroků</a:t>
            </a:r>
          </a:p>
          <a:p>
            <a:r>
              <a:rPr lang="cs-CZ" sz="2400" b="1" dirty="0"/>
              <a:t>-podklady pro jeho vydání</a:t>
            </a:r>
          </a:p>
          <a:p>
            <a:r>
              <a:rPr lang="cs-CZ" sz="2400" b="1" dirty="0"/>
              <a:t>-úvahy, kterými se správní orgán řídil při jejich hodnocení a výkladu právních předpisů</a:t>
            </a:r>
          </a:p>
          <a:p>
            <a:endParaRPr lang="cs-CZ" sz="2400" b="1" dirty="0"/>
          </a:p>
        </p:txBody>
      </p:sp>
    </p:spTree>
    <p:extLst>
      <p:ext uri="{BB962C8B-B14F-4D97-AF65-F5344CB8AC3E}">
        <p14:creationId xmlns:p14="http://schemas.microsoft.com/office/powerpoint/2010/main" val="509335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a:t>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1919536" y="620688"/>
            <a:ext cx="8280920" cy="5327612"/>
          </a:xfrm>
          <a:prstGeom prst="rect">
            <a:avLst/>
          </a:prstGeom>
          <a:noFill/>
        </p:spPr>
        <p:txBody>
          <a:bodyPr wrap="square" rtlCol="0">
            <a:spAutoFit/>
          </a:bodyPr>
          <a:lstStyle/>
          <a:p>
            <a:pPr>
              <a:lnSpc>
                <a:spcPct val="90000"/>
              </a:lnSpc>
            </a:pPr>
            <a:r>
              <a:rPr lang="cs-CZ" altLang="cs-CZ" sz="2400" b="1" dirty="0"/>
              <a:t>Odůvodnění – pokračování</a:t>
            </a:r>
          </a:p>
          <a:p>
            <a:pPr>
              <a:lnSpc>
                <a:spcPct val="90000"/>
              </a:lnSpc>
            </a:pPr>
            <a:endParaRPr lang="cs-CZ" altLang="cs-CZ" sz="2400" b="1" i="1" dirty="0"/>
          </a:p>
          <a:p>
            <a:pPr algn="just">
              <a:lnSpc>
                <a:spcPct val="90000"/>
              </a:lnSpc>
            </a:pPr>
            <a:r>
              <a:rPr lang="cs-CZ" altLang="cs-CZ" sz="2400" b="1" i="1" dirty="0"/>
              <a:t>-</a:t>
            </a:r>
            <a:r>
              <a:rPr lang="cs-CZ" altLang="cs-CZ" sz="2400" b="1" dirty="0"/>
              <a:t>informace o tom, jak se správní orgán vypořádal s návrhy a námitkami účastníků a jejich vyjádřením k podkladům pro rozhodnutí</a:t>
            </a:r>
          </a:p>
          <a:p>
            <a:pPr algn="just">
              <a:lnSpc>
                <a:spcPct val="90000"/>
              </a:lnSpc>
            </a:pPr>
            <a:endParaRPr lang="cs-CZ" altLang="cs-CZ" sz="2400" b="1" i="1" dirty="0"/>
          </a:p>
          <a:p>
            <a:pPr algn="just">
              <a:lnSpc>
                <a:spcPct val="90000"/>
              </a:lnSpc>
            </a:pPr>
            <a:r>
              <a:rPr lang="cs-CZ" altLang="cs-CZ" sz="2400" b="1" dirty="0"/>
              <a:t>Pokud správní orgán účastníkům plně vyhoví, není potřeba odůvodnění.</a:t>
            </a:r>
          </a:p>
          <a:p>
            <a:pPr algn="just">
              <a:lnSpc>
                <a:spcPct val="90000"/>
              </a:lnSpc>
            </a:pPr>
            <a:endParaRPr lang="cs-CZ" altLang="cs-CZ" sz="2400" b="1" dirty="0"/>
          </a:p>
          <a:p>
            <a:pPr algn="just">
              <a:lnSpc>
                <a:spcPct val="90000"/>
              </a:lnSpc>
            </a:pPr>
            <a:r>
              <a:rPr lang="cs-CZ" altLang="cs-CZ" sz="2400" i="1" dirty="0"/>
              <a:t>Př.</a:t>
            </a:r>
          </a:p>
          <a:p>
            <a:pPr algn="just">
              <a:lnSpc>
                <a:spcPct val="90000"/>
              </a:lnSpc>
            </a:pPr>
            <a:endParaRPr lang="cs-CZ" altLang="cs-CZ" sz="2400" i="1" dirty="0"/>
          </a:p>
          <a:p>
            <a:pPr algn="just">
              <a:lnSpc>
                <a:spcPct val="90000"/>
              </a:lnSpc>
            </a:pPr>
            <a:r>
              <a:rPr lang="cs-CZ" altLang="cs-CZ" sz="2400" i="1" dirty="0"/>
              <a:t>Účastník podá žádost o pokácení stromu na příslušný orgán ochrany životního prostředí a tento mu v plném rozsahu vyhoví = rozhodnutí obsahuje pouze výrok a poučení o opravném prostředku.</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306302726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1335</Words>
  <Application>Microsoft Office PowerPoint</Application>
  <PresentationFormat>Širokoúhlá obrazovka</PresentationFormat>
  <Paragraphs>171</Paragraphs>
  <Slides>18</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Calibri Light</vt:lpstr>
      <vt:lpstr>Motiv Office</vt:lpstr>
      <vt:lpstr>Projednání věci a rozhodnutí ve správním právu procesním </vt:lpstr>
      <vt:lpstr>Projednání věci</vt:lpstr>
      <vt:lpstr>Dokazování</vt:lpstr>
      <vt:lpstr>Dokazování</vt:lpstr>
      <vt:lpstr>Dokazování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Příkaz</vt:lpstr>
      <vt:lpstr>Příkaz na místě</vt:lpstr>
      <vt:lpstr>Exekuční příkaz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Projednání věci a rozhodnutí ve správním právu procesním </dc:title>
  <dc:creator>Márton Michal JUDr., Ph.D.</dc:creator>
  <cp:lastModifiedBy>Márton Michal JUDr., Ph.D.</cp:lastModifiedBy>
  <cp:revision>1</cp:revision>
  <dcterms:created xsi:type="dcterms:W3CDTF">2024-04-23T12:46:00Z</dcterms:created>
  <dcterms:modified xsi:type="dcterms:W3CDTF">2024-04-23T12:47:38Z</dcterms:modified>
</cp:coreProperties>
</file>