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0" r:id="rId2"/>
    <p:sldId id="327" r:id="rId3"/>
    <p:sldId id="328" r:id="rId4"/>
    <p:sldId id="329" r:id="rId5"/>
    <p:sldId id="33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5022CD-DE55-47EB-A483-E50DEF56F872}" type="datetimeFigureOut">
              <a:rPr lang="cs-CZ" smtClean="0"/>
              <a:t>23.4.2024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D0DCF-A1CC-4803-B900-D20DF656CA3D}" type="slidenum">
              <a:rPr lang="cs-CZ" smtClean="0"/>
              <a:t>‹#›</a:t>
            </a:fld>
            <a:endParaRPr lang="cs-CZ"/>
          </a:p>
        </p:txBody>
      </p:sp>
    </p:spTree>
    <p:extLst>
      <p:ext uri="{BB962C8B-B14F-4D97-AF65-F5344CB8AC3E}">
        <p14:creationId xmlns:p14="http://schemas.microsoft.com/office/powerpoint/2010/main" val="78769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12</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694AC-8A08-2868-5357-EEF0DA24F2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83991D5-2822-BAFE-E30D-9E7489590B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FDDBF9B-868A-8012-6E3B-5E1B4C9C2272}"/>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B3B191FE-9674-62F6-3431-5405755DE8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34488C-651A-B7F3-5B2F-12C9265E91F6}"/>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152858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B4957B-AE2F-CEEC-C7E1-39DDB3F6879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99803F8-C2F3-8292-DF81-45B43D2ABBB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3A03357-663F-8A84-BD2B-1480684FDA0A}"/>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0655F0CE-4404-3DD0-6B1A-91BBF699AE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A573A4-405E-657C-5B5E-38DEC19210EE}"/>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165948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E8DE2ED-E355-A187-7F1F-6013EC11C19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14F0203-CC5E-8A2E-D082-4B647BA7289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8DCFABE-8A45-4BE5-5521-5487A803A1EA}"/>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1F420A4B-FBFC-E943-6E9F-9AE8C5595A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CBCC3C-D661-258F-C940-90A50BFBB399}"/>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246318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5E182-B32C-14D2-7A84-9E75E7D3A2A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3D9191C-6BC2-F463-77C4-B70957043BE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F7CC88-E31E-166B-6D8C-EBEB57DEE465}"/>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0A4A676C-DCF6-BB02-2F48-199D63D402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E5BCAB-20CA-5BA6-2089-FA90C3BCEB9F}"/>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193560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72535-6DAA-FA22-98E8-75B1E654579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C1DB0FE-9F22-5509-6D9B-8257A8CC51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E264BDA-626C-5EA4-0694-8E8036C2E564}"/>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F07939CE-8F6A-6EE7-3FF4-A0F4BF6D440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90F1692-89B7-7B2F-3095-ADD57233CC30}"/>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221525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5DDCD-5437-695D-9887-3A2A013DA21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CD35565-FFA1-C679-E34C-CC5BDB4E882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4774016-658C-AA45-5068-5A8169774A4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FEC8E10-736A-0EA3-21CA-049D5F460FE5}"/>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6" name="Zástupný symbol pro zápatí 5">
            <a:extLst>
              <a:ext uri="{FF2B5EF4-FFF2-40B4-BE49-F238E27FC236}">
                <a16:creationId xmlns:a16="http://schemas.microsoft.com/office/drawing/2014/main" id="{9E8D9EF1-AB21-FD3A-8647-DD1AA233DB8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07F0A5-272E-C5C7-6A30-349D7B9CF9E5}"/>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26256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C16DED-4B64-150D-4BB1-82071E962C3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600C13C-EBF5-3D7D-F49A-C9D63F977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7D25AC-8287-D227-D483-5722774047F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7FDA60F-8C8B-03BC-3DAB-8A75143BA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773A320-7BF5-2A6D-E91F-E4F86E9226C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70E4A02-BA70-D617-4D26-15854F79149B}"/>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8" name="Zástupný symbol pro zápatí 7">
            <a:extLst>
              <a:ext uri="{FF2B5EF4-FFF2-40B4-BE49-F238E27FC236}">
                <a16:creationId xmlns:a16="http://schemas.microsoft.com/office/drawing/2014/main" id="{973EFFA8-0E10-4382-9506-465DBB772E9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1716020-23C5-2EE8-F91F-4D628CACBB70}"/>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1790990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5C2AE-DCF9-8DF7-246F-C5975E887D8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5037B4C-4C45-C40F-6976-A1EB3131AC65}"/>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4" name="Zástupný symbol pro zápatí 3">
            <a:extLst>
              <a:ext uri="{FF2B5EF4-FFF2-40B4-BE49-F238E27FC236}">
                <a16:creationId xmlns:a16="http://schemas.microsoft.com/office/drawing/2014/main" id="{95334451-DCFB-D693-356C-FD0DB05D123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ECBFA13-9EFC-D297-E50C-78B2F7F48AAB}"/>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304529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13868D9-71A3-471E-130E-7864E7ACC65B}"/>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3" name="Zástupný symbol pro zápatí 2">
            <a:extLst>
              <a:ext uri="{FF2B5EF4-FFF2-40B4-BE49-F238E27FC236}">
                <a16:creationId xmlns:a16="http://schemas.microsoft.com/office/drawing/2014/main" id="{10157F7C-8F2E-7F9F-1BF5-F3369FAB487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87FF437-691E-FBB8-FD23-6C6F6F803158}"/>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79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2BCAD-7ED6-81F2-86B4-CFBFD05E05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CE1AE11-AAA3-0B7C-42B2-93D896343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1883B50-88DB-B1F5-399E-ED25E3EBE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3B5A32F-93B7-637F-C1C3-47924C106283}"/>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6" name="Zástupný symbol pro zápatí 5">
            <a:extLst>
              <a:ext uri="{FF2B5EF4-FFF2-40B4-BE49-F238E27FC236}">
                <a16:creationId xmlns:a16="http://schemas.microsoft.com/office/drawing/2014/main" id="{8171524D-37FE-4F14-9E7F-BD4128686C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E5FC24D-CE35-FEFD-48D7-1C4FC1E63DD6}"/>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4770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5B06A1-8C60-324B-FB1A-64CED0F6172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AB4738B-31AA-F339-C703-F9D5779A4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C74CC0C-1F86-1679-6660-27F50DAFD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62D0887-15B1-5E5B-311C-2229A9A718E0}"/>
              </a:ext>
            </a:extLst>
          </p:cNvPr>
          <p:cNvSpPr>
            <a:spLocks noGrp="1"/>
          </p:cNvSpPr>
          <p:nvPr>
            <p:ph type="dt" sz="half" idx="10"/>
          </p:nvPr>
        </p:nvSpPr>
        <p:spPr/>
        <p:txBody>
          <a:bodyPr/>
          <a:lstStyle/>
          <a:p>
            <a:fld id="{28D6AC67-BC7E-4B73-88FB-5034B45AE433}" type="datetimeFigureOut">
              <a:rPr lang="cs-CZ" smtClean="0"/>
              <a:t>23.4.2024</a:t>
            </a:fld>
            <a:endParaRPr lang="cs-CZ"/>
          </a:p>
        </p:txBody>
      </p:sp>
      <p:sp>
        <p:nvSpPr>
          <p:cNvPr id="6" name="Zástupný symbol pro zápatí 5">
            <a:extLst>
              <a:ext uri="{FF2B5EF4-FFF2-40B4-BE49-F238E27FC236}">
                <a16:creationId xmlns:a16="http://schemas.microsoft.com/office/drawing/2014/main" id="{70E07F0C-76B3-6E60-50FD-9D1255181B8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82BB09B-F7AA-C2D3-82F1-E35CAFE0BC7A}"/>
              </a:ext>
            </a:extLst>
          </p:cNvPr>
          <p:cNvSpPr>
            <a:spLocks noGrp="1"/>
          </p:cNvSpPr>
          <p:nvPr>
            <p:ph type="sldNum" sz="quarter" idx="12"/>
          </p:nvPr>
        </p:nvSpPr>
        <p:spPr/>
        <p:txBody>
          <a:bodyPr/>
          <a:lstStyle/>
          <a:p>
            <a:fld id="{26CD752A-4F26-4B17-A554-F189A651385B}" type="slidenum">
              <a:rPr lang="cs-CZ" smtClean="0"/>
              <a:t>‹#›</a:t>
            </a:fld>
            <a:endParaRPr lang="cs-CZ"/>
          </a:p>
        </p:txBody>
      </p:sp>
    </p:spTree>
    <p:extLst>
      <p:ext uri="{BB962C8B-B14F-4D97-AF65-F5344CB8AC3E}">
        <p14:creationId xmlns:p14="http://schemas.microsoft.com/office/powerpoint/2010/main" val="269719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B849AD8-0F8C-DD56-3332-425CFB68B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0DD8A1-1BAA-C71D-FE26-C4EB1627D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9DD3F66-F020-0BE6-5B1E-525244F74E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6AC67-BC7E-4B73-88FB-5034B45AE433}" type="datetimeFigureOut">
              <a:rPr lang="cs-CZ" smtClean="0"/>
              <a:t>23.4.2024</a:t>
            </a:fld>
            <a:endParaRPr lang="cs-CZ"/>
          </a:p>
        </p:txBody>
      </p:sp>
      <p:sp>
        <p:nvSpPr>
          <p:cNvPr id="5" name="Zástupný symbol pro zápatí 4">
            <a:extLst>
              <a:ext uri="{FF2B5EF4-FFF2-40B4-BE49-F238E27FC236}">
                <a16:creationId xmlns:a16="http://schemas.microsoft.com/office/drawing/2014/main" id="{3F87E57F-3036-082D-574E-B1EE3C4ED3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C77CAD6-0DE5-1C40-665E-B9D4B11B96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D752A-4F26-4B17-A554-F189A651385B}" type="slidenum">
              <a:rPr lang="cs-CZ" smtClean="0"/>
              <a:t>‹#›</a:t>
            </a:fld>
            <a:endParaRPr lang="cs-CZ"/>
          </a:p>
        </p:txBody>
      </p:sp>
    </p:spTree>
    <p:extLst>
      <p:ext uri="{BB962C8B-B14F-4D97-AF65-F5344CB8AC3E}">
        <p14:creationId xmlns:p14="http://schemas.microsoft.com/office/powerpoint/2010/main" val="11501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Projednání věci a rozhodnutí</a:t>
            </a:r>
            <a:br>
              <a:rPr lang="cs-CZ" b="1" dirty="0"/>
            </a:br>
            <a:r>
              <a:rPr lang="cs-CZ" b="1" dirty="0"/>
              <a:t>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1069317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1847528" y="394718"/>
            <a:ext cx="8363272" cy="6647974"/>
          </a:xfrm>
          <a:prstGeom prst="rect">
            <a:avLst/>
          </a:prstGeom>
          <a:noFill/>
        </p:spPr>
        <p:txBody>
          <a:bodyPr wrap="square" rtlCol="0">
            <a:spAutoFit/>
          </a:bodyPr>
          <a:lstStyle/>
          <a:p>
            <a:r>
              <a:rPr lang="cs-CZ" sz="2400" b="1" dirty="0"/>
              <a:t>Poučení</a:t>
            </a:r>
          </a:p>
          <a:p>
            <a:endParaRPr lang="cs-CZ" altLang="cs-CZ" sz="2400" b="1" dirty="0">
              <a:solidFill>
                <a:srgbClr val="CC3300"/>
              </a:solidFill>
            </a:endParaRPr>
          </a:p>
          <a:p>
            <a:pPr algn="just"/>
            <a:r>
              <a:rPr lang="cs-CZ" altLang="cs-CZ" sz="2400" dirty="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a:t>Př. odvolání je přípustné</a:t>
            </a:r>
          </a:p>
          <a:p>
            <a:pPr algn="just"/>
            <a:endParaRPr lang="cs-CZ" altLang="cs-CZ" sz="2400" dirty="0"/>
          </a:p>
          <a:p>
            <a:pPr algn="just"/>
            <a:r>
              <a:rPr lang="cs-CZ" altLang="cs-CZ" sz="2400" i="1" dirty="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a:p>
          <a:p>
            <a:pPr algn="just"/>
            <a:endParaRPr lang="cs-CZ" altLang="cs-CZ" sz="2400" dirty="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375771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1847528" y="394718"/>
            <a:ext cx="8363272" cy="6093976"/>
          </a:xfrm>
          <a:prstGeom prst="rect">
            <a:avLst/>
          </a:prstGeom>
          <a:noFill/>
        </p:spPr>
        <p:txBody>
          <a:bodyPr wrap="square" rtlCol="0">
            <a:spAutoFit/>
          </a:bodyPr>
          <a:lstStyle/>
          <a:p>
            <a:r>
              <a:rPr lang="cs-CZ" sz="2400" b="1" dirty="0"/>
              <a:t>Poučení</a:t>
            </a:r>
          </a:p>
          <a:p>
            <a:endParaRPr lang="cs-CZ" sz="2400" b="1" dirty="0"/>
          </a:p>
          <a:p>
            <a:r>
              <a:rPr lang="cs-CZ" sz="2400" dirty="0"/>
              <a:t>Př. Odvolání není přípustné.</a:t>
            </a:r>
          </a:p>
          <a:p>
            <a:endParaRPr lang="cs-CZ" sz="2400" dirty="0"/>
          </a:p>
          <a:p>
            <a:r>
              <a:rPr lang="cs-CZ" sz="2400" i="1" dirty="0"/>
              <a:t>„Proti tomuto rozhodnutí se nelze odvolat.“</a:t>
            </a:r>
          </a:p>
          <a:p>
            <a:endParaRPr lang="cs-CZ" sz="2400" dirty="0"/>
          </a:p>
          <a:p>
            <a:r>
              <a:rPr lang="cs-CZ" sz="2400" b="1" dirty="0"/>
              <a:t>Náležitosti písemného vyhotovení rozhodnutí</a:t>
            </a:r>
          </a:p>
          <a:p>
            <a:r>
              <a:rPr lang="cs-CZ" sz="2400" dirty="0"/>
              <a:t>-označení „rozhodnutí“</a:t>
            </a:r>
          </a:p>
          <a:p>
            <a:r>
              <a:rPr lang="cs-CZ" sz="2400" dirty="0"/>
              <a:t>-označení správního orgánu, který rozhodnutí vydal</a:t>
            </a:r>
          </a:p>
          <a:p>
            <a:r>
              <a:rPr lang="cs-CZ" sz="2400" dirty="0"/>
              <a:t>-číslo jednací</a:t>
            </a:r>
          </a:p>
          <a:p>
            <a:r>
              <a:rPr lang="cs-CZ" sz="2400" dirty="0"/>
              <a:t>-datum vyhotovení</a:t>
            </a:r>
          </a:p>
          <a:p>
            <a:r>
              <a:rPr lang="cs-CZ" sz="2400" dirty="0"/>
              <a:t>-otisk úředního razítka</a:t>
            </a:r>
          </a:p>
          <a:p>
            <a:r>
              <a:rPr lang="cs-CZ" sz="2400" dirty="0"/>
              <a:t>-označení úřední osoby</a:t>
            </a:r>
          </a:p>
          <a:p>
            <a:endParaRPr lang="cs-CZ" sz="2400" b="1" i="1" dirty="0"/>
          </a:p>
          <a:p>
            <a:pPr algn="just"/>
            <a:endParaRPr lang="cs-CZ" sz="2400" b="1" dirty="0"/>
          </a:p>
          <a:p>
            <a:endParaRPr lang="cs-CZ" altLang="cs-CZ" sz="1000" dirty="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90977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1847528" y="476673"/>
            <a:ext cx="8352928" cy="4370427"/>
          </a:xfrm>
          <a:prstGeom prst="rect">
            <a:avLst/>
          </a:prstGeom>
          <a:noFill/>
        </p:spPr>
        <p:txBody>
          <a:bodyPr wrap="square" rtlCol="0">
            <a:spAutoFit/>
          </a:bodyPr>
          <a:lstStyle/>
          <a:p>
            <a:r>
              <a:rPr lang="cs-CZ" sz="2800" b="1" dirty="0"/>
              <a:t>Oznamování rozhodnutí</a:t>
            </a:r>
          </a:p>
          <a:p>
            <a:endParaRPr lang="cs-CZ" sz="2800" b="1" dirty="0"/>
          </a:p>
          <a:p>
            <a:pPr marL="457200" indent="-457200">
              <a:buFont typeface="Arial" panose="020B0604020202020204" pitchFamily="34" charset="0"/>
              <a:buChar char="•"/>
            </a:pPr>
            <a:r>
              <a:rPr lang="cs-CZ" sz="2800" dirty="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354815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5" name="TextovéPole 4"/>
          <p:cNvSpPr txBox="1"/>
          <p:nvPr/>
        </p:nvSpPr>
        <p:spPr>
          <a:xfrm>
            <a:off x="2135560" y="476672"/>
            <a:ext cx="7992888" cy="5170646"/>
          </a:xfrm>
          <a:prstGeom prst="rect">
            <a:avLst/>
          </a:prstGeom>
          <a:noFill/>
        </p:spPr>
        <p:txBody>
          <a:bodyPr wrap="square" rtlCol="0">
            <a:spAutoFit/>
          </a:bodyPr>
          <a:lstStyle/>
          <a:p>
            <a:r>
              <a:rPr lang="cs-CZ" sz="2400" b="1" dirty="0"/>
              <a:t>Právní moc rozhodnutí</a:t>
            </a:r>
          </a:p>
          <a:p>
            <a:endParaRPr lang="cs-CZ" sz="2400" b="1" dirty="0"/>
          </a:p>
          <a:p>
            <a:pPr algn="just"/>
            <a:r>
              <a:rPr lang="cs-CZ" sz="2400" dirty="0"/>
              <a:t>= formální právní moc – rozhodnutí již nelze napadnout opravným prostředkem</a:t>
            </a:r>
          </a:p>
          <a:p>
            <a:pPr algn="just"/>
            <a:r>
              <a:rPr lang="cs-CZ" sz="2400" dirty="0"/>
              <a:t>slovy zákona je vyjádřena v ustanovení § 73 odst. 1 správního řádu: </a:t>
            </a:r>
            <a:r>
              <a:rPr lang="cs-CZ" sz="2400" i="1" dirty="0"/>
              <a:t>nestanoví-li zákon jinak, je v právní moci rozhodnutí, které bylo oznámeno a proti kterému nelze podat odvolání.</a:t>
            </a:r>
          </a:p>
          <a:p>
            <a:pPr algn="just"/>
            <a:endParaRPr lang="cs-CZ" sz="2400" i="1" dirty="0"/>
          </a:p>
          <a:p>
            <a:pPr algn="just"/>
            <a:r>
              <a:rPr lang="cs-CZ" sz="2400" i="1" dirty="0"/>
              <a:t>= </a:t>
            </a:r>
            <a:r>
              <a:rPr lang="cs-CZ" sz="2400" dirty="0"/>
              <a:t>materiální právní moc – vyjadřuje závaznost a nezměnitelnost rozhodnutí (rozhodnutí je závazné pro účastníky řízení a správní orgány – věc rozhodnutá, o osobním stavu je pak závazné pro každého)</a:t>
            </a:r>
            <a:endParaRPr lang="cs-CZ" sz="2400" i="1" dirty="0"/>
          </a:p>
          <a:p>
            <a:pPr algn="just"/>
            <a:endParaRPr lang="cs-CZ" sz="2400" dirty="0"/>
          </a:p>
          <a:p>
            <a:pPr algn="just"/>
            <a:endParaRPr lang="cs-CZ" dirty="0"/>
          </a:p>
        </p:txBody>
      </p:sp>
    </p:spTree>
    <p:extLst>
      <p:ext uri="{BB962C8B-B14F-4D97-AF65-F5344CB8AC3E}">
        <p14:creationId xmlns:p14="http://schemas.microsoft.com/office/powerpoint/2010/main" val="223396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5" name="TextovéPole 4"/>
          <p:cNvSpPr txBox="1"/>
          <p:nvPr/>
        </p:nvSpPr>
        <p:spPr>
          <a:xfrm>
            <a:off x="2135560" y="476672"/>
            <a:ext cx="7992888" cy="5170646"/>
          </a:xfrm>
          <a:prstGeom prst="rect">
            <a:avLst/>
          </a:prstGeom>
          <a:noFill/>
        </p:spPr>
        <p:txBody>
          <a:bodyPr wrap="square" rtlCol="0">
            <a:spAutoFit/>
          </a:bodyPr>
          <a:lstStyle/>
          <a:p>
            <a:r>
              <a:rPr lang="cs-CZ" sz="2400" b="1" dirty="0"/>
              <a:t>Vykonatelnost rozhodnutí</a:t>
            </a:r>
          </a:p>
          <a:p>
            <a:endParaRPr lang="cs-CZ" b="1" dirty="0"/>
          </a:p>
          <a:p>
            <a:pPr algn="just"/>
            <a:r>
              <a:rPr lang="cs-CZ" b="1" dirty="0"/>
              <a:t>=povinnost (právo) rozhodnutím přiznané může být vynuceno za použití státního donucení</a:t>
            </a:r>
          </a:p>
          <a:p>
            <a:pPr algn="just"/>
            <a:endParaRPr lang="cs-CZ" b="1" dirty="0"/>
          </a:p>
          <a:p>
            <a:pPr marL="285750" indent="-285750" algn="just">
              <a:buFont typeface="Arial" panose="020B0604020202020204" pitchFamily="34" charset="0"/>
              <a:buChar char="•"/>
            </a:pPr>
            <a:r>
              <a:rPr lang="cs-CZ" sz="2000" b="1" dirty="0"/>
              <a:t>ve většině případů vykonatelnost splývá s právní mocí = pravomocné rozhodnutí je zároveň vykonatelné</a:t>
            </a:r>
          </a:p>
          <a:p>
            <a:pPr marL="285750" indent="-285750" algn="just">
              <a:buFont typeface="Arial" panose="020B0604020202020204" pitchFamily="34" charset="0"/>
              <a:buChar char="•"/>
            </a:pPr>
            <a:r>
              <a:rPr lang="cs-CZ" sz="2000" b="1" dirty="0"/>
              <a:t>je-li stanovena lhůta k plnění povinnosti (tzv. </a:t>
            </a:r>
            <a:r>
              <a:rPr lang="cs-CZ" sz="2000" b="1" dirty="0" err="1"/>
              <a:t>pariční</a:t>
            </a:r>
            <a:r>
              <a:rPr lang="cs-CZ" sz="2000" b="1" dirty="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95141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999656" y="-402818"/>
            <a:ext cx="6912768" cy="4524315"/>
          </a:xfrm>
          <a:prstGeom prst="rect">
            <a:avLst/>
          </a:prstGeom>
        </p:spPr>
        <p:txBody>
          <a:bodyPr wrap="square">
            <a:spAutoFit/>
          </a:bodyPr>
          <a:lstStyle/>
          <a:p>
            <a:endParaRPr lang="cs-CZ" sz="2400" b="1" dirty="0"/>
          </a:p>
          <a:p>
            <a:endParaRPr lang="cs-CZ" sz="2400" b="1" dirty="0"/>
          </a:p>
          <a:p>
            <a:endParaRPr lang="cs-CZ" sz="2400" b="1" dirty="0"/>
          </a:p>
          <a:p>
            <a:r>
              <a:rPr lang="cs-CZ" sz="2400" b="1" dirty="0"/>
              <a:t>Druhy rozhodnutí (dle správního řádu)</a:t>
            </a:r>
          </a:p>
          <a:p>
            <a:endParaRPr lang="cs-CZ" sz="2400" b="1" dirty="0"/>
          </a:p>
          <a:p>
            <a:pPr marL="342900" indent="-342900">
              <a:buFont typeface="Arial" panose="020B0604020202020204" pitchFamily="34" charset="0"/>
              <a:buChar char="•"/>
            </a:pPr>
            <a:r>
              <a:rPr lang="cs-CZ" sz="2400" b="1" dirty="0"/>
              <a:t>rozhodnutí ve věci </a:t>
            </a:r>
          </a:p>
          <a:p>
            <a:pPr marL="342900" indent="-342900">
              <a:buFont typeface="Arial" panose="020B0604020202020204" pitchFamily="34" charset="0"/>
              <a:buChar char="•"/>
            </a:pPr>
            <a:r>
              <a:rPr lang="cs-CZ" sz="2400" b="1" dirty="0"/>
              <a:t>usnesení</a:t>
            </a:r>
          </a:p>
          <a:p>
            <a:pPr marL="342900" indent="-342900">
              <a:buFont typeface="Arial" panose="020B0604020202020204" pitchFamily="34" charset="0"/>
              <a:buChar char="•"/>
            </a:pPr>
            <a:r>
              <a:rPr lang="cs-CZ" sz="2400" b="1" dirty="0"/>
              <a:t>příkaz (příkaz na místě)</a:t>
            </a:r>
          </a:p>
          <a:p>
            <a:pPr marL="342900" indent="-342900">
              <a:buFont typeface="Arial" panose="020B0604020202020204" pitchFamily="34" charset="0"/>
              <a:buChar char="•"/>
            </a:pPr>
            <a:r>
              <a:rPr lang="cs-CZ" sz="2400" b="1" dirty="0"/>
              <a:t>exekuční příkaz</a:t>
            </a:r>
          </a:p>
          <a:p>
            <a:endParaRPr lang="cs-CZ" sz="2400" b="1" dirty="0"/>
          </a:p>
          <a:p>
            <a:endParaRPr lang="cs-CZ" sz="2400" b="1" dirty="0"/>
          </a:p>
          <a:p>
            <a:endParaRPr lang="cs-CZ" sz="2400" b="1" dirty="0"/>
          </a:p>
        </p:txBody>
      </p:sp>
    </p:spTree>
    <p:extLst>
      <p:ext uri="{BB962C8B-B14F-4D97-AF65-F5344CB8AC3E}">
        <p14:creationId xmlns:p14="http://schemas.microsoft.com/office/powerpoint/2010/main" val="259551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Příkaz</a:t>
            </a:r>
          </a:p>
        </p:txBody>
      </p:sp>
      <p:sp>
        <p:nvSpPr>
          <p:cNvPr id="3" name="Zástupný symbol pro obsah 2"/>
          <p:cNvSpPr>
            <a:spLocks noGrp="1"/>
          </p:cNvSpPr>
          <p:nvPr>
            <p:ph idx="1"/>
          </p:nvPr>
        </p:nvSpPr>
        <p:spPr/>
        <p:txBody>
          <a:bodyPr>
            <a:normAutofit/>
          </a:bodyPr>
          <a:lstStyle/>
          <a:p>
            <a:pPr marL="0" indent="0" algn="just">
              <a:buNone/>
            </a:pPr>
            <a:r>
              <a:rPr lang="cs-CZ" dirty="0"/>
              <a:t>Zjednodušené rozhodnutí podle § 150 správního řádu, označení, že jde o „příkaz“</a:t>
            </a:r>
          </a:p>
          <a:p>
            <a:pPr algn="just"/>
            <a:r>
              <a:rPr lang="cs-CZ" dirty="0"/>
              <a:t>je-li vydáván v rámci řízení, nemusí obsahovat odůvodnění, je-li však prvním úkonem ve věci, odůvodnění obsahovat musí</a:t>
            </a:r>
          </a:p>
          <a:p>
            <a:pPr algn="just"/>
            <a:r>
              <a:rPr lang="cs-CZ" dirty="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1109792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Příkaz na místě</a:t>
            </a:r>
          </a:p>
        </p:txBody>
      </p:sp>
      <p:sp>
        <p:nvSpPr>
          <p:cNvPr id="3" name="Zástupný symbol pro obsah 2"/>
          <p:cNvSpPr>
            <a:spLocks noGrp="1"/>
          </p:cNvSpPr>
          <p:nvPr>
            <p:ph idx="1"/>
          </p:nvPr>
        </p:nvSpPr>
        <p:spPr/>
        <p:txBody>
          <a:bodyPr>
            <a:normAutofit/>
          </a:bodyPr>
          <a:lstStyle/>
          <a:p>
            <a:r>
              <a:rPr lang="cs-CZ" sz="2400" dirty="0"/>
              <a:t>dříve „bloková pokuta“</a:t>
            </a:r>
          </a:p>
          <a:p>
            <a:r>
              <a:rPr lang="cs-CZ" sz="2400" dirty="0"/>
              <a:t>zjednodušená forma rozhodnutí, v podobě příkazového bloku</a:t>
            </a:r>
          </a:p>
          <a:p>
            <a:r>
              <a:rPr lang="cs-CZ" sz="2400" dirty="0"/>
              <a:t>při řešení přestupků</a:t>
            </a:r>
          </a:p>
          <a:p>
            <a:r>
              <a:rPr lang="cs-CZ" sz="2400" dirty="0"/>
              <a:t>podmínkou je souhlas osoby, jíž je ukládán s jeho vydáním, který ztvrzuje vlastnoručním podpisem</a:t>
            </a:r>
          </a:p>
          <a:p>
            <a:r>
              <a:rPr lang="cs-CZ" sz="2400" dirty="0"/>
              <a:t>pravomocný a vykonatelný udělením souhlasu (nejsou přípustné opravné prostředky)</a:t>
            </a:r>
          </a:p>
        </p:txBody>
      </p:sp>
    </p:spTree>
    <p:extLst>
      <p:ext uri="{BB962C8B-B14F-4D97-AF65-F5344CB8AC3E}">
        <p14:creationId xmlns:p14="http://schemas.microsoft.com/office/powerpoint/2010/main" val="353656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Exekuční příkaz</a:t>
            </a:r>
          </a:p>
        </p:txBody>
      </p:sp>
      <p:sp>
        <p:nvSpPr>
          <p:cNvPr id="3" name="Zástupný symbol pro obsah 2"/>
          <p:cNvSpPr>
            <a:spLocks noGrp="1"/>
          </p:cNvSpPr>
          <p:nvPr>
            <p:ph idx="1"/>
          </p:nvPr>
        </p:nvSpPr>
        <p:spPr/>
        <p:txBody>
          <a:bodyPr>
            <a:normAutofit/>
          </a:bodyPr>
          <a:lstStyle/>
          <a:p>
            <a:pPr algn="just"/>
            <a:r>
              <a:rPr lang="cs-CZ" sz="2400" dirty="0"/>
              <a:t>zvláštní forma usnesení vydávaná v rámci správní exekuce</a:t>
            </a:r>
          </a:p>
          <a:p>
            <a:pPr algn="just"/>
            <a:r>
              <a:rPr lang="cs-CZ" sz="2400" dirty="0"/>
              <a:t>není přípustné odvolání</a:t>
            </a:r>
          </a:p>
          <a:p>
            <a:pPr algn="just"/>
            <a:r>
              <a:rPr lang="cs-CZ" sz="2400" dirty="0"/>
              <a:t>zvláštní náležitosti dle § 111 odst. 1 písm. a) – e) </a:t>
            </a:r>
            <a:r>
              <a:rPr lang="cs-CZ" sz="2400" dirty="0" err="1"/>
              <a:t>s.ř</a:t>
            </a:r>
            <a:r>
              <a:rPr lang="cs-CZ" sz="2400" dirty="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10144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Projednání věci</a:t>
            </a:r>
          </a:p>
        </p:txBody>
      </p:sp>
      <p:sp>
        <p:nvSpPr>
          <p:cNvPr id="3" name="Zástupný symbol pro obsah 2"/>
          <p:cNvSpPr>
            <a:spLocks noGrp="1"/>
          </p:cNvSpPr>
          <p:nvPr>
            <p:ph idx="1"/>
          </p:nvPr>
        </p:nvSpPr>
        <p:spPr/>
        <p:txBody>
          <a:bodyPr>
            <a:normAutofit/>
          </a:bodyPr>
          <a:lstStyle/>
          <a:p>
            <a:pPr marL="0" indent="0" algn="just">
              <a:buNone/>
            </a:pPr>
            <a:r>
              <a:rPr lang="cs-CZ" sz="2400" dirty="0"/>
              <a:t>Správní orgán zpravidla nařídí k projednání věci </a:t>
            </a:r>
            <a:r>
              <a:rPr lang="cs-CZ" sz="2400" b="1" dirty="0"/>
              <a:t>ústní jednání</a:t>
            </a:r>
            <a:r>
              <a:rPr lang="cs-CZ" sz="2400" dirty="0"/>
              <a:t>, pokud neprovádí dokazování a vychází toliko z podkladů pro rozhodnutí, nenařizuje ústní jednání, vždy však musí dát účastníkovi možnost, aby se před vydáním rozhodnutí seznámil s podklady pro jeho vydání a měl možnost se k nim vyjádřit (§ 36 odst. 3 správního řádu).</a:t>
            </a:r>
          </a:p>
          <a:p>
            <a:pPr marL="0" indent="0" algn="just">
              <a:buNone/>
            </a:pPr>
            <a:endParaRPr lang="cs-CZ" sz="2400" dirty="0"/>
          </a:p>
          <a:p>
            <a:pPr marL="0" indent="0" algn="just">
              <a:buNone/>
            </a:pPr>
            <a:r>
              <a:rPr lang="cs-CZ" sz="2400" dirty="0"/>
              <a:t>Podklady pro rozhodnutí = podklad pro rozhodnutí je širší pojem než důkaz (demonstrativně jsou podklady vyjmenovány v § 50 odst. 1 správního řádu: návrhy účastníků, </a:t>
            </a:r>
            <a:r>
              <a:rPr lang="cs-CZ" sz="2400" b="1" dirty="0"/>
              <a:t>důkazy</a:t>
            </a:r>
            <a:r>
              <a:rPr lang="cs-CZ" sz="2400" dirty="0"/>
              <a:t>, skutečnosti známé správnímu orgánu z jeho činnosti, podklady od jiných správních orgánu, skutečnosti obecně známé)</a:t>
            </a:r>
          </a:p>
        </p:txBody>
      </p:sp>
    </p:spTree>
    <p:extLst>
      <p:ext uri="{BB962C8B-B14F-4D97-AF65-F5344CB8AC3E}">
        <p14:creationId xmlns:p14="http://schemas.microsoft.com/office/powerpoint/2010/main" val="401772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normAutofit/>
          </a:bodyPr>
          <a:lstStyle/>
          <a:p>
            <a:pPr marL="0" indent="0" algn="just">
              <a:buNone/>
            </a:pPr>
            <a:r>
              <a:rPr lang="cs-CZ" b="1" dirty="0"/>
              <a:t>Dokazovaná skutečnost </a:t>
            </a:r>
            <a:r>
              <a:rPr lang="cs-CZ" dirty="0"/>
              <a:t>= to, co je nutno prokázat (přestupek spočívající v jízdě na červenou)</a:t>
            </a:r>
          </a:p>
          <a:p>
            <a:pPr marL="0" indent="0" algn="just">
              <a:buNone/>
            </a:pPr>
            <a:r>
              <a:rPr lang="cs-CZ" b="1" dirty="0"/>
              <a:t>Důkazní prostředek </a:t>
            </a:r>
            <a:r>
              <a:rPr lang="cs-CZ" dirty="0"/>
              <a:t>= to, z čeho lze získat poznatek k dokazované skutečnosti (policista, který přestupek viděl, fotodokumentace)</a:t>
            </a:r>
          </a:p>
          <a:p>
            <a:pPr marL="0" indent="0" algn="just">
              <a:buNone/>
            </a:pPr>
            <a:r>
              <a:rPr lang="cs-CZ" b="1" dirty="0"/>
              <a:t>Důkaz</a:t>
            </a:r>
            <a:r>
              <a:rPr lang="cs-CZ" dirty="0"/>
              <a:t> = výsledek procesu dokazování (svědecká výpověď policisty, fotodokumentace provedená jako listinný důkaz)</a:t>
            </a:r>
          </a:p>
        </p:txBody>
      </p:sp>
    </p:spTree>
    <p:extLst>
      <p:ext uri="{BB962C8B-B14F-4D97-AF65-F5344CB8AC3E}">
        <p14:creationId xmlns:p14="http://schemas.microsoft.com/office/powerpoint/2010/main" val="326544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lstStyle/>
          <a:p>
            <a:pPr marL="0" indent="0">
              <a:buNone/>
            </a:pPr>
            <a:r>
              <a:rPr lang="cs-CZ" dirty="0"/>
              <a:t>Důkaz</a:t>
            </a:r>
          </a:p>
          <a:p>
            <a:r>
              <a:rPr lang="cs-CZ" sz="2000" dirty="0"/>
              <a:t>Svědeckou výpovědí = osoba, která dokazovanou skutečnost pozorovala se po řádném poučení vyslechne k tomu, co vnímala svými smysly</a:t>
            </a:r>
          </a:p>
          <a:p>
            <a:r>
              <a:rPr lang="cs-CZ" sz="2000" dirty="0"/>
              <a:t>Listinou = za přítomnosti účastníků se sdělí obsah listiny nebo se přečte</a:t>
            </a:r>
          </a:p>
          <a:p>
            <a:r>
              <a:rPr lang="cs-CZ" sz="2000" dirty="0"/>
              <a:t>Ohledáním = přímé pozorování skutečnosti (věci, situace, místa) správním orgánem, které je řádně zachyceno a popsáno</a:t>
            </a:r>
          </a:p>
          <a:p>
            <a:r>
              <a:rPr lang="cs-CZ" sz="2000" dirty="0"/>
              <a:t>Znaleckým posudkem = otázka, pro jejichž zodpovězení je potřeba odborných znalostí</a:t>
            </a:r>
          </a:p>
          <a:p>
            <a:pPr marL="0" indent="0">
              <a:buNone/>
            </a:pPr>
            <a:endParaRPr lang="cs-CZ" sz="2000" dirty="0"/>
          </a:p>
          <a:p>
            <a:pPr marL="0" indent="0">
              <a:buNone/>
            </a:pPr>
            <a:r>
              <a:rPr lang="cs-CZ" sz="2000" dirty="0"/>
              <a:t>Provedené důkazy následně správní orgán hodnotí, přičemž posuzuje minimálně následující kritéria</a:t>
            </a:r>
          </a:p>
        </p:txBody>
      </p:sp>
    </p:spTree>
    <p:extLst>
      <p:ext uri="{BB962C8B-B14F-4D97-AF65-F5344CB8AC3E}">
        <p14:creationId xmlns:p14="http://schemas.microsoft.com/office/powerpoint/2010/main" val="259761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lstStyle/>
          <a:p>
            <a:pPr algn="just"/>
            <a:r>
              <a:rPr lang="cs-CZ" dirty="0"/>
              <a:t>vztah k dokazované skutečnosti (svědek na místě skutečně byl)</a:t>
            </a:r>
          </a:p>
          <a:p>
            <a:pPr algn="just"/>
            <a:r>
              <a:rPr lang="cs-CZ" dirty="0"/>
              <a:t>pravdivost (svědek mluvil pravdu)</a:t>
            </a:r>
          </a:p>
          <a:p>
            <a:pPr algn="just"/>
            <a:r>
              <a:rPr lang="cs-CZ" dirty="0"/>
              <a:t>věrohodnost (100 let stará listina je na „čistém papíru“)</a:t>
            </a:r>
          </a:p>
          <a:p>
            <a:pPr marL="0" indent="0" algn="just">
              <a:buNone/>
            </a:pPr>
            <a:r>
              <a:rPr lang="cs-CZ" dirty="0"/>
              <a:t>= na základě hodnocení důkazů, jakož i dalších podkladů si správní orgán učiní závěr o zjištěném skutkovém stavu a rozhodne</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7382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5" name="TextovéPole 4"/>
          <p:cNvSpPr txBox="1"/>
          <p:nvPr/>
        </p:nvSpPr>
        <p:spPr>
          <a:xfrm>
            <a:off x="1775520" y="188640"/>
            <a:ext cx="8568952" cy="6832640"/>
          </a:xfrm>
          <a:prstGeom prst="rect">
            <a:avLst/>
          </a:prstGeom>
          <a:noFill/>
        </p:spPr>
        <p:txBody>
          <a:bodyPr wrap="square" rtlCol="0">
            <a:spAutoFit/>
          </a:bodyPr>
          <a:lstStyle/>
          <a:p>
            <a:r>
              <a:rPr lang="cs-CZ" sz="2400" b="1" dirty="0"/>
              <a:t>Rozhodnutí pojem</a:t>
            </a:r>
          </a:p>
          <a:p>
            <a:pPr algn="just"/>
            <a:endParaRPr lang="cs-CZ" dirty="0"/>
          </a:p>
          <a:p>
            <a:pPr algn="just"/>
            <a:r>
              <a:rPr lang="cs-CZ" dirty="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a:t>Rozlišují se tedy rozhodnutí </a:t>
            </a:r>
          </a:p>
          <a:p>
            <a:pPr algn="just"/>
            <a:endParaRPr lang="cs-CZ" dirty="0"/>
          </a:p>
          <a:p>
            <a:pPr marL="342900" indent="-342900" algn="just">
              <a:buAutoNum type="alphaLcParenR"/>
            </a:pPr>
            <a:r>
              <a:rPr lang="cs-CZ" dirty="0"/>
              <a:t>konstitutivní (právotvorná) – správní orgán autoritativně stanoví práva (stavební povolení) nebo povinnosti (uložení sankce za přestupek)</a:t>
            </a:r>
          </a:p>
          <a:p>
            <a:pPr marL="342900" indent="-342900" algn="just">
              <a:buAutoNum type="alphaLcParenR"/>
            </a:pPr>
            <a:r>
              <a:rPr lang="cs-CZ" dirty="0"/>
              <a:t>deklaratorní (osvědčující) – osvědčují již existující právní stav (zbrojní průkaz je stále platný)</a:t>
            </a:r>
          </a:p>
          <a:p>
            <a:pPr algn="just"/>
            <a:endParaRPr lang="cs-CZ" dirty="0"/>
          </a:p>
          <a:p>
            <a:pPr algn="just"/>
            <a:r>
              <a:rPr lang="cs-CZ" dirty="0"/>
              <a:t>rozhodnutí se týká individuálně určených osob, jde tedy o </a:t>
            </a:r>
            <a:r>
              <a:rPr lang="cs-CZ" b="1" dirty="0"/>
              <a:t>individuální správní akt</a:t>
            </a:r>
          </a:p>
          <a:p>
            <a:pPr algn="just"/>
            <a:r>
              <a:rPr lang="cs-CZ" dirty="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a:p>
          <a:p>
            <a:pPr algn="just"/>
            <a:endParaRPr lang="cs-CZ" dirty="0"/>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255871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1991544" y="620689"/>
            <a:ext cx="8208912" cy="5632311"/>
          </a:xfrm>
          <a:prstGeom prst="rect">
            <a:avLst/>
          </a:prstGeom>
          <a:noFill/>
        </p:spPr>
        <p:txBody>
          <a:bodyPr wrap="square" rtlCol="0">
            <a:spAutoFit/>
          </a:bodyPr>
          <a:lstStyle/>
          <a:p>
            <a:r>
              <a:rPr lang="cs-CZ" sz="2400" b="1" dirty="0"/>
              <a:t>Forma rozhodnutí (§ 67 odst. 2 správního řádu)</a:t>
            </a:r>
          </a:p>
          <a:p>
            <a:endParaRPr lang="cs-CZ" sz="2400" b="1" dirty="0"/>
          </a:p>
          <a:p>
            <a:r>
              <a:rPr lang="cs-CZ" sz="2400" b="1" dirty="0"/>
              <a:t>je písemná, i když správní řád stanoví možnost jej nevyhotovit za určitých podmínek písemně, jeho obsah a náležitosti musí být zachyceny ve spisu (§ 72 odst. 2 </a:t>
            </a:r>
            <a:r>
              <a:rPr lang="cs-CZ" sz="2400" b="1" dirty="0" err="1"/>
              <a:t>s.ř</a:t>
            </a:r>
            <a:r>
              <a:rPr lang="cs-CZ" sz="2400" b="1" dirty="0"/>
              <a:t>.)</a:t>
            </a:r>
          </a:p>
          <a:p>
            <a:endParaRPr lang="cs-CZ" sz="2400" b="1" dirty="0"/>
          </a:p>
          <a:p>
            <a:r>
              <a:rPr lang="cs-CZ" sz="2400" b="1" dirty="0"/>
              <a:t>Náležitosti rozhodnutí (§ 68 odst. 1)</a:t>
            </a:r>
          </a:p>
          <a:p>
            <a:endParaRPr lang="cs-CZ" sz="2400" b="1" dirty="0"/>
          </a:p>
          <a:p>
            <a:r>
              <a:rPr lang="cs-CZ" sz="2400" b="1" dirty="0"/>
              <a:t>platí, že každé rozhodnutí má 3 části</a:t>
            </a:r>
          </a:p>
          <a:p>
            <a:endParaRPr lang="cs-CZ" sz="2400" b="1" dirty="0"/>
          </a:p>
          <a:p>
            <a:r>
              <a:rPr lang="cs-CZ" sz="2400" b="1" dirty="0"/>
              <a:t>Výrokovou část (enunciát) = klíčová normativní součást rozhodnutí, vyjadřuje to, o čem správní orgán rozhodoval</a:t>
            </a:r>
          </a:p>
          <a:p>
            <a:r>
              <a:rPr lang="cs-CZ" sz="2400" b="1" dirty="0"/>
              <a:t>Výroková část obsahuje</a:t>
            </a:r>
          </a:p>
          <a:p>
            <a:r>
              <a:rPr lang="cs-CZ" sz="2400" b="1" dirty="0"/>
              <a:t>-řešení otázky, která je předmětem řízení</a:t>
            </a:r>
          </a:p>
          <a:p>
            <a:r>
              <a:rPr lang="cs-CZ" sz="2400" b="1" dirty="0"/>
              <a:t>-právní ustanovení, podle nichž bylo rozhodováno</a:t>
            </a:r>
            <a:endParaRPr lang="cs-CZ" dirty="0"/>
          </a:p>
        </p:txBody>
      </p:sp>
    </p:spTree>
    <p:extLst>
      <p:ext uri="{BB962C8B-B14F-4D97-AF65-F5344CB8AC3E}">
        <p14:creationId xmlns:p14="http://schemas.microsoft.com/office/powerpoint/2010/main" val="32964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2135560" y="836713"/>
            <a:ext cx="7920880" cy="6001643"/>
          </a:xfrm>
          <a:prstGeom prst="rect">
            <a:avLst/>
          </a:prstGeom>
          <a:noFill/>
        </p:spPr>
        <p:txBody>
          <a:bodyPr wrap="square" rtlCol="0">
            <a:spAutoFit/>
          </a:bodyPr>
          <a:lstStyle/>
          <a:p>
            <a:r>
              <a:rPr lang="cs-CZ" sz="2400" b="1" dirty="0"/>
              <a:t>Výroková část – pokračování</a:t>
            </a:r>
          </a:p>
          <a:p>
            <a:r>
              <a:rPr lang="cs-CZ" sz="2400" b="1" dirty="0"/>
              <a:t>-označení účastníků řízení, a to tak, že </a:t>
            </a:r>
          </a:p>
          <a:p>
            <a:r>
              <a:rPr lang="cs-CZ" sz="2400" b="1" dirty="0"/>
              <a:t>fyzická osoba:</a:t>
            </a:r>
          </a:p>
          <a:p>
            <a:r>
              <a:rPr lang="cs-CZ" sz="2400" b="1" dirty="0"/>
              <a:t>Jméno, příjmení, datum narození, trvalý pobyt</a:t>
            </a:r>
          </a:p>
          <a:p>
            <a:r>
              <a:rPr lang="cs-CZ" sz="2400" b="1" dirty="0"/>
              <a:t>právnická osoba:</a:t>
            </a:r>
          </a:p>
          <a:p>
            <a:r>
              <a:rPr lang="cs-CZ" sz="2400" b="1" dirty="0"/>
              <a:t>název, identifikační číslo, sídlo</a:t>
            </a:r>
          </a:p>
          <a:p>
            <a:endParaRPr lang="cs-CZ" sz="2400" b="1" dirty="0"/>
          </a:p>
          <a:p>
            <a:r>
              <a:rPr lang="cs-CZ" sz="2400" b="1" dirty="0"/>
              <a:t>Rozhodnutí může mít jeden nebo více výroků, případě též vedlejší ustanovení</a:t>
            </a:r>
          </a:p>
          <a:p>
            <a:endParaRPr lang="cs-CZ" sz="2400" b="1" dirty="0"/>
          </a:p>
          <a:p>
            <a:r>
              <a:rPr lang="cs-CZ" sz="2400" b="1" dirty="0"/>
              <a:t>Odůvodnění</a:t>
            </a:r>
          </a:p>
          <a:p>
            <a:r>
              <a:rPr lang="cs-CZ" sz="2400" b="1" dirty="0"/>
              <a:t>-důvody výroku nebo výroků</a:t>
            </a:r>
          </a:p>
          <a:p>
            <a:r>
              <a:rPr lang="cs-CZ" sz="2400" b="1" dirty="0"/>
              <a:t>-podklady pro jeho vydání</a:t>
            </a:r>
          </a:p>
          <a:p>
            <a:r>
              <a:rPr lang="cs-CZ" sz="2400" b="1" dirty="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50933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a:t>JUDr. Michal </a:t>
            </a:r>
            <a:r>
              <a:rPr lang="cs-CZ" dirty="0" err="1"/>
              <a:t>Márton</a:t>
            </a:r>
            <a:r>
              <a:rPr lang="cs-CZ" dirty="0"/>
              <a:t>, Ph.D..</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1919536" y="620688"/>
            <a:ext cx="8280920" cy="5327612"/>
          </a:xfrm>
          <a:prstGeom prst="rect">
            <a:avLst/>
          </a:prstGeom>
          <a:noFill/>
        </p:spPr>
        <p:txBody>
          <a:bodyPr wrap="square" rtlCol="0">
            <a:spAutoFit/>
          </a:bodyPr>
          <a:lstStyle/>
          <a:p>
            <a:pPr>
              <a:lnSpc>
                <a:spcPct val="90000"/>
              </a:lnSpc>
            </a:pPr>
            <a:r>
              <a:rPr lang="cs-CZ" altLang="cs-CZ" sz="2400" b="1" dirty="0"/>
              <a:t>Odůvodnění – pokračování</a:t>
            </a:r>
          </a:p>
          <a:p>
            <a:pPr>
              <a:lnSpc>
                <a:spcPct val="90000"/>
              </a:lnSpc>
            </a:pPr>
            <a:endParaRPr lang="cs-CZ" altLang="cs-CZ" sz="2400" b="1" i="1" dirty="0"/>
          </a:p>
          <a:p>
            <a:pPr algn="just">
              <a:lnSpc>
                <a:spcPct val="90000"/>
              </a:lnSpc>
            </a:pPr>
            <a:r>
              <a:rPr lang="cs-CZ" altLang="cs-CZ" sz="2400" b="1" i="1" dirty="0"/>
              <a:t>-</a:t>
            </a:r>
            <a:r>
              <a:rPr lang="cs-CZ" altLang="cs-CZ" sz="2400" b="1" dirty="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a:t>Př.</a:t>
            </a:r>
          </a:p>
          <a:p>
            <a:pPr algn="just">
              <a:lnSpc>
                <a:spcPct val="90000"/>
              </a:lnSpc>
            </a:pPr>
            <a:endParaRPr lang="cs-CZ" altLang="cs-CZ" sz="2400" i="1" dirty="0"/>
          </a:p>
          <a:p>
            <a:pPr algn="just">
              <a:lnSpc>
                <a:spcPct val="90000"/>
              </a:lnSpc>
            </a:pPr>
            <a:r>
              <a:rPr lang="cs-CZ" altLang="cs-CZ" sz="2400" i="1" dirty="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306302726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1335</Words>
  <Application>Microsoft Office PowerPoint</Application>
  <PresentationFormat>Širokoúhlá obrazovka</PresentationFormat>
  <Paragraphs>171</Paragraphs>
  <Slides>18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Projednání věci a rozhodnutí ve správním právu procesním </vt:lpstr>
      <vt:lpstr>Projednání věci</vt:lpstr>
      <vt:lpstr>Dokazování</vt:lpstr>
      <vt:lpstr>Dokazování</vt:lpstr>
      <vt:lpstr>Dokazování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Projednání věci a rozhodnutí ve správním právu procesním </dc:title>
  <dc:creator>Márton Michal JUDr., Ph.D.</dc:creator>
  <cp:lastModifiedBy>Márton Michal JUDr., Ph.D.</cp:lastModifiedBy>
  <cp:revision>1</cp:revision>
  <dcterms:created xsi:type="dcterms:W3CDTF">2024-04-23T12:46:00Z</dcterms:created>
  <dcterms:modified xsi:type="dcterms:W3CDTF">2024-04-23T12:47:38Z</dcterms:modified>
</cp:coreProperties>
</file>