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63"/>
  </p:notesMasterIdLst>
  <p:sldIdLst>
    <p:sldId id="469" r:id="rId2"/>
    <p:sldId id="390" r:id="rId3"/>
    <p:sldId id="391" r:id="rId4"/>
    <p:sldId id="451" r:id="rId5"/>
    <p:sldId id="412" r:id="rId6"/>
    <p:sldId id="413" r:id="rId7"/>
    <p:sldId id="414" r:id="rId8"/>
    <p:sldId id="393" r:id="rId9"/>
    <p:sldId id="473" r:id="rId10"/>
    <p:sldId id="503" r:id="rId11"/>
    <p:sldId id="504" r:id="rId12"/>
    <p:sldId id="505" r:id="rId13"/>
    <p:sldId id="502" r:id="rId14"/>
    <p:sldId id="506" r:id="rId15"/>
    <p:sldId id="507" r:id="rId16"/>
    <p:sldId id="478" r:id="rId17"/>
    <p:sldId id="512" r:id="rId18"/>
    <p:sldId id="479" r:id="rId19"/>
    <p:sldId id="513" r:id="rId20"/>
    <p:sldId id="515" r:id="rId21"/>
    <p:sldId id="480" r:id="rId22"/>
    <p:sldId id="514" r:id="rId23"/>
    <p:sldId id="481" r:id="rId24"/>
    <p:sldId id="516" r:id="rId25"/>
    <p:sldId id="517" r:id="rId26"/>
    <p:sldId id="518" r:id="rId27"/>
    <p:sldId id="519" r:id="rId28"/>
    <p:sldId id="520" r:id="rId29"/>
    <p:sldId id="521" r:id="rId30"/>
    <p:sldId id="522" r:id="rId31"/>
    <p:sldId id="523" r:id="rId32"/>
    <p:sldId id="508" r:id="rId33"/>
    <p:sldId id="524" r:id="rId34"/>
    <p:sldId id="525" r:id="rId35"/>
    <p:sldId id="526" r:id="rId36"/>
    <p:sldId id="527" r:id="rId37"/>
    <p:sldId id="528" r:id="rId38"/>
    <p:sldId id="529" r:id="rId39"/>
    <p:sldId id="530" r:id="rId40"/>
    <p:sldId id="499" r:id="rId41"/>
    <p:sldId id="531" r:id="rId42"/>
    <p:sldId id="482" r:id="rId43"/>
    <p:sldId id="554" r:id="rId44"/>
    <p:sldId id="553" r:id="rId45"/>
    <p:sldId id="501" r:id="rId46"/>
    <p:sldId id="483" r:id="rId47"/>
    <p:sldId id="484" r:id="rId48"/>
    <p:sldId id="532" r:id="rId49"/>
    <p:sldId id="485" r:id="rId50"/>
    <p:sldId id="486" r:id="rId51"/>
    <p:sldId id="487" r:id="rId52"/>
    <p:sldId id="489" r:id="rId53"/>
    <p:sldId id="534" r:id="rId54"/>
    <p:sldId id="490" r:id="rId55"/>
    <p:sldId id="497" r:id="rId56"/>
    <p:sldId id="498" r:id="rId57"/>
    <p:sldId id="491" r:id="rId58"/>
    <p:sldId id="492" r:id="rId59"/>
    <p:sldId id="493" r:id="rId60"/>
    <p:sldId id="494" r:id="rId61"/>
    <p:sldId id="495"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rbe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orbe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orbe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orbe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orbel" pitchFamily="34" charset="0"/>
        <a:ea typeface="+mn-ea"/>
        <a:cs typeface="+mn-cs"/>
      </a:defRPr>
    </a:lvl5pPr>
    <a:lvl6pPr marL="2286000" algn="l" defTabSz="914400" rtl="0" eaLnBrk="1" latinLnBrk="0" hangingPunct="1">
      <a:defRPr sz="2400" kern="1200">
        <a:solidFill>
          <a:schemeClr val="tx1"/>
        </a:solidFill>
        <a:latin typeface="Corbel" pitchFamily="34" charset="0"/>
        <a:ea typeface="+mn-ea"/>
        <a:cs typeface="+mn-cs"/>
      </a:defRPr>
    </a:lvl6pPr>
    <a:lvl7pPr marL="2743200" algn="l" defTabSz="914400" rtl="0" eaLnBrk="1" latinLnBrk="0" hangingPunct="1">
      <a:defRPr sz="2400" kern="1200">
        <a:solidFill>
          <a:schemeClr val="tx1"/>
        </a:solidFill>
        <a:latin typeface="Corbel" pitchFamily="34" charset="0"/>
        <a:ea typeface="+mn-ea"/>
        <a:cs typeface="+mn-cs"/>
      </a:defRPr>
    </a:lvl7pPr>
    <a:lvl8pPr marL="3200400" algn="l" defTabSz="914400" rtl="0" eaLnBrk="1" latinLnBrk="0" hangingPunct="1">
      <a:defRPr sz="2400" kern="1200">
        <a:solidFill>
          <a:schemeClr val="tx1"/>
        </a:solidFill>
        <a:latin typeface="Corbel" pitchFamily="34" charset="0"/>
        <a:ea typeface="+mn-ea"/>
        <a:cs typeface="+mn-cs"/>
      </a:defRPr>
    </a:lvl8pPr>
    <a:lvl9pPr marL="3657600" algn="l" defTabSz="914400" rtl="0" eaLnBrk="1" latinLnBrk="0" hangingPunct="1">
      <a:defRPr sz="2400"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000066"/>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54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vr0001\AppData\Local\Temp\MicrosoftEdgeDownloads\dbe8909d-7ec5-4f30-a523-ab02f1a7d0ba\tps00203_page_spread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tvr0001\AppData\Local\Temp\MicrosoftEdgeDownloads\39dd81ad-8027-4704-bd16-6e0e7b4b0037\ceby014008-23q4g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tvr0001\Downloads\ZAM0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 1'!$A$12</c:f>
              <c:strCache>
                <c:ptCount val="1"/>
                <c:pt idx="0">
                  <c:v>EU-27</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1'!$B$12:$M$12</c:f>
              <c:numCache>
                <c:formatCode>#\ ##0.##########</c:formatCode>
                <c:ptCount val="12"/>
                <c:pt idx="0">
                  <c:v>10.1</c:v>
                </c:pt>
                <c:pt idx="1">
                  <c:v>11.1</c:v>
                </c:pt>
                <c:pt idx="2">
                  <c:v>11.6</c:v>
                </c:pt>
                <c:pt idx="3" formatCode="#\ ##0.0">
                  <c:v>11</c:v>
                </c:pt>
                <c:pt idx="4">
                  <c:v>10.199999999999999</c:v>
                </c:pt>
                <c:pt idx="5">
                  <c:v>9.3000000000000007</c:v>
                </c:pt>
                <c:pt idx="6">
                  <c:v>8.3000000000000007</c:v>
                </c:pt>
                <c:pt idx="7">
                  <c:v>7.4</c:v>
                </c:pt>
                <c:pt idx="8">
                  <c:v>6.8</c:v>
                </c:pt>
                <c:pt idx="9">
                  <c:v>7.2</c:v>
                </c:pt>
                <c:pt idx="10">
                  <c:v>7.1</c:v>
                </c:pt>
                <c:pt idx="11">
                  <c:v>6.2</c:v>
                </c:pt>
              </c:numCache>
            </c:numRef>
          </c:val>
          <c:smooth val="0"/>
          <c:extLst>
            <c:ext xmlns:c16="http://schemas.microsoft.com/office/drawing/2014/chart" uri="{C3380CC4-5D6E-409C-BE32-E72D297353CC}">
              <c16:uniqueId val="{00000000-58CA-4AEB-93DC-BBD6A1F1C31D}"/>
            </c:ext>
          </c:extLst>
        </c:ser>
        <c:ser>
          <c:idx val="1"/>
          <c:order val="1"/>
          <c:tx>
            <c:strRef>
              <c:f>'Sheet 1'!$A$13</c:f>
              <c:strCache>
                <c:ptCount val="1"/>
                <c:pt idx="0">
                  <c:v>Czechia</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1'!$B$13:$M$13</c:f>
              <c:numCache>
                <c:formatCode>#\ ##0.0</c:formatCode>
                <c:ptCount val="12"/>
                <c:pt idx="0" formatCode="#\ ##0.##########">
                  <c:v>6.7</c:v>
                </c:pt>
                <c:pt idx="1">
                  <c:v>7</c:v>
                </c:pt>
                <c:pt idx="2">
                  <c:v>7</c:v>
                </c:pt>
                <c:pt idx="3" formatCode="#\ ##0.##########">
                  <c:v>6.1</c:v>
                </c:pt>
                <c:pt idx="4" formatCode="#\ ##0.##########">
                  <c:v>5.0999999999999996</c:v>
                </c:pt>
                <c:pt idx="5">
                  <c:v>4</c:v>
                </c:pt>
                <c:pt idx="6" formatCode="#\ ##0.##########">
                  <c:v>2.9</c:v>
                </c:pt>
                <c:pt idx="7" formatCode="#\ ##0.##########">
                  <c:v>2.2000000000000002</c:v>
                </c:pt>
                <c:pt idx="8">
                  <c:v>2</c:v>
                </c:pt>
                <c:pt idx="9" formatCode="#\ ##0.##########">
                  <c:v>2.6</c:v>
                </c:pt>
                <c:pt idx="10" formatCode="#\ ##0.##########">
                  <c:v>2.8</c:v>
                </c:pt>
                <c:pt idx="11" formatCode="#\ ##0.##########">
                  <c:v>2.2000000000000002</c:v>
                </c:pt>
              </c:numCache>
            </c:numRef>
          </c:val>
          <c:smooth val="0"/>
          <c:extLst>
            <c:ext xmlns:c16="http://schemas.microsoft.com/office/drawing/2014/chart" uri="{C3380CC4-5D6E-409C-BE32-E72D297353CC}">
              <c16:uniqueId val="{00000001-58CA-4AEB-93DC-BBD6A1F1C31D}"/>
            </c:ext>
          </c:extLst>
        </c:ser>
        <c:ser>
          <c:idx val="2"/>
          <c:order val="2"/>
          <c:tx>
            <c:strRef>
              <c:f>'Sheet 1'!$A$14</c:f>
              <c:strCache>
                <c:ptCount val="1"/>
                <c:pt idx="0">
                  <c:v>Greece</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1'!$B$14:$M$14</c:f>
              <c:numCache>
                <c:formatCode>#\ ##0.##########</c:formatCode>
                <c:ptCount val="12"/>
                <c:pt idx="0">
                  <c:v>18.100000000000001</c:v>
                </c:pt>
                <c:pt idx="1">
                  <c:v>24.8</c:v>
                </c:pt>
                <c:pt idx="2">
                  <c:v>27.8</c:v>
                </c:pt>
                <c:pt idx="3">
                  <c:v>26.6</c:v>
                </c:pt>
                <c:pt idx="4" formatCode="#\ ##0.0">
                  <c:v>25</c:v>
                </c:pt>
                <c:pt idx="5">
                  <c:v>23.9</c:v>
                </c:pt>
                <c:pt idx="6">
                  <c:v>21.8</c:v>
                </c:pt>
                <c:pt idx="7">
                  <c:v>19.7</c:v>
                </c:pt>
                <c:pt idx="8">
                  <c:v>17.899999999999999</c:v>
                </c:pt>
                <c:pt idx="9">
                  <c:v>17.600000000000001</c:v>
                </c:pt>
                <c:pt idx="10">
                  <c:v>14.7</c:v>
                </c:pt>
                <c:pt idx="11">
                  <c:v>12.5</c:v>
                </c:pt>
              </c:numCache>
            </c:numRef>
          </c:val>
          <c:smooth val="0"/>
          <c:extLst>
            <c:ext xmlns:c16="http://schemas.microsoft.com/office/drawing/2014/chart" uri="{C3380CC4-5D6E-409C-BE32-E72D297353CC}">
              <c16:uniqueId val="{00000002-58CA-4AEB-93DC-BBD6A1F1C31D}"/>
            </c:ext>
          </c:extLst>
        </c:ser>
        <c:ser>
          <c:idx val="3"/>
          <c:order val="3"/>
          <c:tx>
            <c:strRef>
              <c:f>'Sheet 1'!$A$15</c:f>
              <c:strCache>
                <c:ptCount val="1"/>
                <c:pt idx="0">
                  <c:v>Spain</c:v>
                </c:pt>
              </c:strCache>
            </c:strRef>
          </c:tx>
          <c:spPr>
            <a:ln w="31750" cap="rnd">
              <a:solidFill>
                <a:schemeClr val="accent4"/>
              </a:solidFill>
              <a:round/>
            </a:ln>
            <a:effectLst/>
          </c:spPr>
          <c:marker>
            <c:symbol val="circle"/>
            <c:size val="17"/>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 1'!$B$10:$M$10</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 1'!$B$15:$M$15</c:f>
              <c:numCache>
                <c:formatCode>#\ ##0.##########</c:formatCode>
                <c:ptCount val="12"/>
                <c:pt idx="0">
                  <c:v>21.4</c:v>
                </c:pt>
                <c:pt idx="1">
                  <c:v>24.8</c:v>
                </c:pt>
                <c:pt idx="2">
                  <c:v>26.1</c:v>
                </c:pt>
                <c:pt idx="3">
                  <c:v>24.5</c:v>
                </c:pt>
                <c:pt idx="4">
                  <c:v>22.1</c:v>
                </c:pt>
                <c:pt idx="5">
                  <c:v>19.600000000000001</c:v>
                </c:pt>
                <c:pt idx="6">
                  <c:v>17.2</c:v>
                </c:pt>
                <c:pt idx="7">
                  <c:v>15.3</c:v>
                </c:pt>
                <c:pt idx="8">
                  <c:v>14.1</c:v>
                </c:pt>
                <c:pt idx="9">
                  <c:v>15.5</c:v>
                </c:pt>
                <c:pt idx="10">
                  <c:v>14.8</c:v>
                </c:pt>
                <c:pt idx="11">
                  <c:v>12.9</c:v>
                </c:pt>
              </c:numCache>
            </c:numRef>
          </c:val>
          <c:smooth val="0"/>
          <c:extLst>
            <c:ext xmlns:c16="http://schemas.microsoft.com/office/drawing/2014/chart" uri="{C3380CC4-5D6E-409C-BE32-E72D297353CC}">
              <c16:uniqueId val="{00000003-58CA-4AEB-93DC-BBD6A1F1C31D}"/>
            </c:ext>
          </c:extLst>
        </c:ser>
        <c:dLbls>
          <c:dLblPos val="ctr"/>
          <c:showLegendKey val="0"/>
          <c:showVal val="1"/>
          <c:showCatName val="0"/>
          <c:showSerName val="0"/>
          <c:showPercent val="0"/>
          <c:showBubbleSize val="0"/>
        </c:dLbls>
        <c:marker val="1"/>
        <c:smooth val="0"/>
        <c:axId val="1839648415"/>
        <c:axId val="1718296911"/>
      </c:lineChart>
      <c:catAx>
        <c:axId val="183964841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cs-CZ"/>
          </a:p>
        </c:txPr>
        <c:crossAx val="1718296911"/>
        <c:crosses val="autoZero"/>
        <c:auto val="1"/>
        <c:lblAlgn val="ctr"/>
        <c:lblOffset val="100"/>
        <c:noMultiLvlLbl val="0"/>
      </c:catAx>
      <c:valAx>
        <c:axId val="171829691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 ##0.##########" sourceLinked="1"/>
        <c:majorTickMark val="none"/>
        <c:minorTickMark val="none"/>
        <c:tickLblPos val="nextTo"/>
        <c:crossAx val="1839648415"/>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cs-CZ"/>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Arial CE"/>
                <a:ea typeface="Arial CE"/>
                <a:cs typeface="Arial CE"/>
              </a:defRPr>
            </a:pPr>
            <a:r>
              <a:rPr lang="cs-CZ"/>
              <a:t>Nabídkové ceny bytů (index, 2010 = 100)</a:t>
            </a:r>
          </a:p>
        </c:rich>
      </c:tx>
      <c:layout>
        <c:manualLayout>
          <c:xMode val="edge"/>
          <c:yMode val="edge"/>
          <c:x val="0.33781810905924087"/>
          <c:y val="2.9106029106029111E-2"/>
        </c:manualLayout>
      </c:layout>
      <c:overlay val="0"/>
      <c:spPr>
        <a:noFill/>
        <a:ln w="25400">
          <a:noFill/>
        </a:ln>
      </c:spPr>
    </c:title>
    <c:autoTitleDeleted val="0"/>
    <c:plotArea>
      <c:layout>
        <c:manualLayout>
          <c:layoutTarget val="inner"/>
          <c:xMode val="edge"/>
          <c:yMode val="edge"/>
          <c:x val="7.772806562976696E-2"/>
          <c:y val="9.5634192715974065E-2"/>
          <c:w val="0.90134660720672066"/>
          <c:h val="0.72349345793823283"/>
        </c:manualLayout>
      </c:layout>
      <c:lineChart>
        <c:grouping val="standard"/>
        <c:varyColors val="0"/>
        <c:ser>
          <c:idx val="0"/>
          <c:order val="0"/>
          <c:tx>
            <c:strRef>
              <c:f>nab_ib!$B$2</c:f>
              <c:strCache>
                <c:ptCount val="1"/>
                <c:pt idx="0">
                  <c:v>ČR </c:v>
                </c:pt>
              </c:strCache>
            </c:strRef>
          </c:tx>
          <c:spPr>
            <a:ln w="25400">
              <a:solidFill>
                <a:srgbClr val="000080"/>
              </a:solidFill>
              <a:prstDash val="solid"/>
            </a:ln>
          </c:spPr>
          <c:marker>
            <c:symbol val="none"/>
          </c:marker>
          <c:cat>
            <c:numRef>
              <c:f>nab_ib!$E$3:$E$78</c:f>
              <c:numCache>
                <c:formatCode>General</c:formatCode>
                <c:ptCount val="76"/>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52">
                  <c:v>2018</c:v>
                </c:pt>
                <c:pt idx="56">
                  <c:v>2019</c:v>
                </c:pt>
                <c:pt idx="60">
                  <c:v>2020</c:v>
                </c:pt>
                <c:pt idx="64">
                  <c:v>2021</c:v>
                </c:pt>
                <c:pt idx="68">
                  <c:v>2022</c:v>
                </c:pt>
                <c:pt idx="72">
                  <c:v>2023</c:v>
                </c:pt>
              </c:numCache>
            </c:numRef>
          </c:cat>
          <c:val>
            <c:numRef>
              <c:f>nab_ib!$B$3:$B$78</c:f>
              <c:numCache>
                <c:formatCode>General</c:formatCode>
                <c:ptCount val="76"/>
                <c:pt idx="0">
                  <c:v>66.3</c:v>
                </c:pt>
                <c:pt idx="1">
                  <c:v>65.8</c:v>
                </c:pt>
                <c:pt idx="2">
                  <c:v>66.5</c:v>
                </c:pt>
                <c:pt idx="3">
                  <c:v>67.5</c:v>
                </c:pt>
                <c:pt idx="4">
                  <c:v>69</c:v>
                </c:pt>
                <c:pt idx="5">
                  <c:v>70.7</c:v>
                </c:pt>
                <c:pt idx="6">
                  <c:v>73.3</c:v>
                </c:pt>
                <c:pt idx="7">
                  <c:v>76.5</c:v>
                </c:pt>
                <c:pt idx="8">
                  <c:v>80.3</c:v>
                </c:pt>
                <c:pt idx="9">
                  <c:v>84.9</c:v>
                </c:pt>
                <c:pt idx="10">
                  <c:v>89.7</c:v>
                </c:pt>
                <c:pt idx="11">
                  <c:v>93.9</c:v>
                </c:pt>
                <c:pt idx="12">
                  <c:v>99.1</c:v>
                </c:pt>
                <c:pt idx="13">
                  <c:v>106.1</c:v>
                </c:pt>
                <c:pt idx="14">
                  <c:v>111.8</c:v>
                </c:pt>
                <c:pt idx="15">
                  <c:v>111.9</c:v>
                </c:pt>
                <c:pt idx="16" formatCode="0.0">
                  <c:v>108.8</c:v>
                </c:pt>
                <c:pt idx="17" formatCode="0.0">
                  <c:v>103</c:v>
                </c:pt>
                <c:pt idx="18" formatCode="0.0">
                  <c:v>103.3</c:v>
                </c:pt>
                <c:pt idx="19" formatCode="0.0">
                  <c:v>102.1</c:v>
                </c:pt>
                <c:pt idx="20">
                  <c:v>100.8</c:v>
                </c:pt>
                <c:pt idx="21">
                  <c:v>100.4</c:v>
                </c:pt>
                <c:pt idx="22">
                  <c:v>99.9</c:v>
                </c:pt>
                <c:pt idx="23" formatCode="0.0">
                  <c:v>98.9</c:v>
                </c:pt>
                <c:pt idx="24">
                  <c:v>97.1</c:v>
                </c:pt>
                <c:pt idx="25">
                  <c:v>95.1</c:v>
                </c:pt>
                <c:pt idx="26">
                  <c:v>94.5</c:v>
                </c:pt>
                <c:pt idx="27">
                  <c:v>93.7</c:v>
                </c:pt>
                <c:pt idx="28">
                  <c:v>94.9</c:v>
                </c:pt>
                <c:pt idx="29">
                  <c:v>96.8</c:v>
                </c:pt>
                <c:pt idx="30">
                  <c:v>96</c:v>
                </c:pt>
                <c:pt idx="31">
                  <c:v>96.6</c:v>
                </c:pt>
                <c:pt idx="32">
                  <c:v>96.4</c:v>
                </c:pt>
                <c:pt idx="33">
                  <c:v>96.6</c:v>
                </c:pt>
                <c:pt idx="34">
                  <c:v>97.4</c:v>
                </c:pt>
                <c:pt idx="35">
                  <c:v>98.5</c:v>
                </c:pt>
                <c:pt idx="36">
                  <c:v>99.3</c:v>
                </c:pt>
                <c:pt idx="37">
                  <c:v>100.6</c:v>
                </c:pt>
                <c:pt idx="38">
                  <c:v>101.9</c:v>
                </c:pt>
                <c:pt idx="39">
                  <c:v>101.2</c:v>
                </c:pt>
                <c:pt idx="40">
                  <c:v>102.9</c:v>
                </c:pt>
                <c:pt idx="41">
                  <c:v>105.6</c:v>
                </c:pt>
                <c:pt idx="42">
                  <c:v>108.1</c:v>
                </c:pt>
                <c:pt idx="43">
                  <c:v>110.9</c:v>
                </c:pt>
                <c:pt idx="44">
                  <c:v>113.4</c:v>
                </c:pt>
                <c:pt idx="45">
                  <c:v>116.5</c:v>
                </c:pt>
                <c:pt idx="46">
                  <c:v>118.8</c:v>
                </c:pt>
                <c:pt idx="47">
                  <c:v>121.9</c:v>
                </c:pt>
                <c:pt idx="48">
                  <c:v>124.2</c:v>
                </c:pt>
                <c:pt idx="49">
                  <c:v>127.6</c:v>
                </c:pt>
                <c:pt idx="50">
                  <c:v>133.69999999999999</c:v>
                </c:pt>
                <c:pt idx="51">
                  <c:v>137.1</c:v>
                </c:pt>
                <c:pt idx="52">
                  <c:v>140.1</c:v>
                </c:pt>
                <c:pt idx="53">
                  <c:v>143.19999999999999</c:v>
                </c:pt>
                <c:pt idx="54">
                  <c:v>146.4</c:v>
                </c:pt>
                <c:pt idx="55">
                  <c:v>148.69999999999999</c:v>
                </c:pt>
                <c:pt idx="56">
                  <c:v>150.5</c:v>
                </c:pt>
                <c:pt idx="57">
                  <c:v>151.4</c:v>
                </c:pt>
                <c:pt idx="58">
                  <c:v>154</c:v>
                </c:pt>
                <c:pt idx="59">
                  <c:v>156.9</c:v>
                </c:pt>
                <c:pt idx="60">
                  <c:v>159.6</c:v>
                </c:pt>
                <c:pt idx="61">
                  <c:v>162.19999999999999</c:v>
                </c:pt>
                <c:pt idx="62">
                  <c:v>166.3</c:v>
                </c:pt>
                <c:pt idx="63">
                  <c:v>168.9</c:v>
                </c:pt>
                <c:pt idx="64">
                  <c:v>171.8</c:v>
                </c:pt>
                <c:pt idx="65">
                  <c:v>175.1</c:v>
                </c:pt>
                <c:pt idx="66">
                  <c:v>181.8</c:v>
                </c:pt>
                <c:pt idx="67">
                  <c:v>189.9</c:v>
                </c:pt>
                <c:pt idx="68">
                  <c:v>200.8</c:v>
                </c:pt>
                <c:pt idx="69">
                  <c:v>218.3</c:v>
                </c:pt>
                <c:pt idx="70">
                  <c:v>223.5</c:v>
                </c:pt>
                <c:pt idx="71">
                  <c:v>224.7</c:v>
                </c:pt>
                <c:pt idx="72">
                  <c:v>220.5</c:v>
                </c:pt>
                <c:pt idx="73">
                  <c:v>216.7</c:v>
                </c:pt>
                <c:pt idx="74">
                  <c:v>216.1</c:v>
                </c:pt>
                <c:pt idx="75">
                  <c:v>215.3</c:v>
                </c:pt>
              </c:numCache>
            </c:numRef>
          </c:val>
          <c:smooth val="0"/>
          <c:extLst>
            <c:ext xmlns:c16="http://schemas.microsoft.com/office/drawing/2014/chart" uri="{C3380CC4-5D6E-409C-BE32-E72D297353CC}">
              <c16:uniqueId val="{00000000-A856-4584-8819-EF064EF6BD43}"/>
            </c:ext>
          </c:extLst>
        </c:ser>
        <c:ser>
          <c:idx val="1"/>
          <c:order val="1"/>
          <c:tx>
            <c:strRef>
              <c:f>nab_ib!$D$2</c:f>
              <c:strCache>
                <c:ptCount val="1"/>
                <c:pt idx="0">
                  <c:v>Praha</c:v>
                </c:pt>
              </c:strCache>
            </c:strRef>
          </c:tx>
          <c:spPr>
            <a:ln w="25400">
              <a:solidFill>
                <a:srgbClr val="FFCC00"/>
              </a:solidFill>
              <a:prstDash val="solid"/>
            </a:ln>
          </c:spPr>
          <c:marker>
            <c:symbol val="none"/>
          </c:marker>
          <c:cat>
            <c:numRef>
              <c:f>nab_ib!$E$3:$E$78</c:f>
              <c:numCache>
                <c:formatCode>General</c:formatCode>
                <c:ptCount val="76"/>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52">
                  <c:v>2018</c:v>
                </c:pt>
                <c:pt idx="56">
                  <c:v>2019</c:v>
                </c:pt>
                <c:pt idx="60">
                  <c:v>2020</c:v>
                </c:pt>
                <c:pt idx="64">
                  <c:v>2021</c:v>
                </c:pt>
                <c:pt idx="68">
                  <c:v>2022</c:v>
                </c:pt>
                <c:pt idx="72">
                  <c:v>2023</c:v>
                </c:pt>
              </c:numCache>
            </c:numRef>
          </c:cat>
          <c:val>
            <c:numRef>
              <c:f>nab_ib!$D$3:$D$78</c:f>
              <c:numCache>
                <c:formatCode>General</c:formatCode>
                <c:ptCount val="76"/>
                <c:pt idx="0">
                  <c:v>73</c:v>
                </c:pt>
                <c:pt idx="1">
                  <c:v>72.099999999999994</c:v>
                </c:pt>
                <c:pt idx="2">
                  <c:v>72.5</c:v>
                </c:pt>
                <c:pt idx="3">
                  <c:v>73.099999999999994</c:v>
                </c:pt>
                <c:pt idx="4" formatCode="0.0">
                  <c:v>74.8</c:v>
                </c:pt>
                <c:pt idx="5">
                  <c:v>76.599999999999994</c:v>
                </c:pt>
                <c:pt idx="6">
                  <c:v>78.8</c:v>
                </c:pt>
                <c:pt idx="7">
                  <c:v>81.400000000000006</c:v>
                </c:pt>
                <c:pt idx="8">
                  <c:v>84.8</c:v>
                </c:pt>
                <c:pt idx="9">
                  <c:v>89.7</c:v>
                </c:pt>
                <c:pt idx="10">
                  <c:v>93.7</c:v>
                </c:pt>
                <c:pt idx="11">
                  <c:v>97.6</c:v>
                </c:pt>
                <c:pt idx="12">
                  <c:v>101.5</c:v>
                </c:pt>
                <c:pt idx="13">
                  <c:v>107</c:v>
                </c:pt>
                <c:pt idx="14">
                  <c:v>113.5</c:v>
                </c:pt>
                <c:pt idx="15">
                  <c:v>111.5</c:v>
                </c:pt>
                <c:pt idx="16" formatCode="0.0">
                  <c:v>110.5</c:v>
                </c:pt>
                <c:pt idx="17">
                  <c:v>105.5</c:v>
                </c:pt>
                <c:pt idx="18">
                  <c:v>104</c:v>
                </c:pt>
                <c:pt idx="19">
                  <c:v>102.5</c:v>
                </c:pt>
                <c:pt idx="20">
                  <c:v>101.8</c:v>
                </c:pt>
                <c:pt idx="21">
                  <c:v>100.7</c:v>
                </c:pt>
                <c:pt idx="22">
                  <c:v>99.8</c:v>
                </c:pt>
                <c:pt idx="23">
                  <c:v>97.7</c:v>
                </c:pt>
                <c:pt idx="24">
                  <c:v>96.2</c:v>
                </c:pt>
                <c:pt idx="25">
                  <c:v>93.1</c:v>
                </c:pt>
                <c:pt idx="26">
                  <c:v>92.7</c:v>
                </c:pt>
                <c:pt idx="27">
                  <c:v>92.5</c:v>
                </c:pt>
                <c:pt idx="28">
                  <c:v>95.9</c:v>
                </c:pt>
                <c:pt idx="29">
                  <c:v>100.4</c:v>
                </c:pt>
                <c:pt idx="30">
                  <c:v>100.7</c:v>
                </c:pt>
                <c:pt idx="31">
                  <c:v>101.5</c:v>
                </c:pt>
                <c:pt idx="32">
                  <c:v>101.8</c:v>
                </c:pt>
                <c:pt idx="33">
                  <c:v>102.3</c:v>
                </c:pt>
                <c:pt idx="34">
                  <c:v>103.4</c:v>
                </c:pt>
                <c:pt idx="35">
                  <c:v>105</c:v>
                </c:pt>
                <c:pt idx="36">
                  <c:v>105.7</c:v>
                </c:pt>
                <c:pt idx="37">
                  <c:v>107.7</c:v>
                </c:pt>
                <c:pt idx="38">
                  <c:v>110.3</c:v>
                </c:pt>
                <c:pt idx="39">
                  <c:v>110.4</c:v>
                </c:pt>
                <c:pt idx="40">
                  <c:v>111.8</c:v>
                </c:pt>
                <c:pt idx="41">
                  <c:v>114.7</c:v>
                </c:pt>
                <c:pt idx="42">
                  <c:v>117.7</c:v>
                </c:pt>
                <c:pt idx="43">
                  <c:v>120.1</c:v>
                </c:pt>
                <c:pt idx="44">
                  <c:v>123.2</c:v>
                </c:pt>
                <c:pt idx="45">
                  <c:v>126.8</c:v>
                </c:pt>
                <c:pt idx="46">
                  <c:v>129.19999999999999</c:v>
                </c:pt>
                <c:pt idx="47">
                  <c:v>133.69999999999999</c:v>
                </c:pt>
                <c:pt idx="48">
                  <c:v>140</c:v>
                </c:pt>
                <c:pt idx="49">
                  <c:v>145.30000000000001</c:v>
                </c:pt>
                <c:pt idx="50">
                  <c:v>152.80000000000001</c:v>
                </c:pt>
                <c:pt idx="51">
                  <c:v>158.80000000000001</c:v>
                </c:pt>
                <c:pt idx="52">
                  <c:v>161.1</c:v>
                </c:pt>
                <c:pt idx="53">
                  <c:v>166</c:v>
                </c:pt>
                <c:pt idx="54">
                  <c:v>169.2</c:v>
                </c:pt>
                <c:pt idx="55">
                  <c:v>172.7</c:v>
                </c:pt>
                <c:pt idx="56">
                  <c:v>174.5</c:v>
                </c:pt>
                <c:pt idx="57">
                  <c:v>174.2</c:v>
                </c:pt>
                <c:pt idx="58">
                  <c:v>174.8</c:v>
                </c:pt>
                <c:pt idx="59">
                  <c:v>177.8</c:v>
                </c:pt>
                <c:pt idx="60">
                  <c:v>180.7</c:v>
                </c:pt>
                <c:pt idx="61">
                  <c:v>183.4</c:v>
                </c:pt>
                <c:pt idx="62">
                  <c:v>185.7</c:v>
                </c:pt>
                <c:pt idx="63">
                  <c:v>187</c:v>
                </c:pt>
                <c:pt idx="64">
                  <c:v>189.3</c:v>
                </c:pt>
                <c:pt idx="65">
                  <c:v>191.7</c:v>
                </c:pt>
                <c:pt idx="66">
                  <c:v>197.3</c:v>
                </c:pt>
                <c:pt idx="67">
                  <c:v>204.1</c:v>
                </c:pt>
                <c:pt idx="68">
                  <c:v>212.5</c:v>
                </c:pt>
                <c:pt idx="69">
                  <c:v>229.5</c:v>
                </c:pt>
                <c:pt idx="70">
                  <c:v>233.8</c:v>
                </c:pt>
                <c:pt idx="71">
                  <c:v>238.6</c:v>
                </c:pt>
                <c:pt idx="72">
                  <c:v>234.4</c:v>
                </c:pt>
                <c:pt idx="73">
                  <c:v>230.2</c:v>
                </c:pt>
                <c:pt idx="74">
                  <c:v>230.1</c:v>
                </c:pt>
                <c:pt idx="75">
                  <c:v>230.1</c:v>
                </c:pt>
              </c:numCache>
            </c:numRef>
          </c:val>
          <c:smooth val="0"/>
          <c:extLst>
            <c:ext xmlns:c16="http://schemas.microsoft.com/office/drawing/2014/chart" uri="{C3380CC4-5D6E-409C-BE32-E72D297353CC}">
              <c16:uniqueId val="{00000001-A856-4584-8819-EF064EF6BD43}"/>
            </c:ext>
          </c:extLst>
        </c:ser>
        <c:ser>
          <c:idx val="2"/>
          <c:order val="2"/>
          <c:tx>
            <c:strRef>
              <c:f>nab_ib!$C$2</c:f>
              <c:strCache>
                <c:ptCount val="1"/>
                <c:pt idx="0">
                  <c:v>ČR bez Prahy </c:v>
                </c:pt>
              </c:strCache>
            </c:strRef>
          </c:tx>
          <c:spPr>
            <a:ln w="25400">
              <a:solidFill>
                <a:srgbClr val="99CC00"/>
              </a:solidFill>
              <a:prstDash val="solid"/>
            </a:ln>
          </c:spPr>
          <c:marker>
            <c:symbol val="none"/>
          </c:marker>
          <c:cat>
            <c:numRef>
              <c:f>nab_ib!$E$3:$E$78</c:f>
              <c:numCache>
                <c:formatCode>General</c:formatCode>
                <c:ptCount val="76"/>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52">
                  <c:v>2018</c:v>
                </c:pt>
                <c:pt idx="56">
                  <c:v>2019</c:v>
                </c:pt>
                <c:pt idx="60">
                  <c:v>2020</c:v>
                </c:pt>
                <c:pt idx="64">
                  <c:v>2021</c:v>
                </c:pt>
                <c:pt idx="68">
                  <c:v>2022</c:v>
                </c:pt>
                <c:pt idx="72">
                  <c:v>2023</c:v>
                </c:pt>
              </c:numCache>
            </c:numRef>
          </c:cat>
          <c:val>
            <c:numRef>
              <c:f>nab_ib!$C$3:$C$78</c:f>
              <c:numCache>
                <c:formatCode>General</c:formatCode>
                <c:ptCount val="76"/>
                <c:pt idx="0">
                  <c:v>59.7</c:v>
                </c:pt>
                <c:pt idx="1">
                  <c:v>59.5</c:v>
                </c:pt>
                <c:pt idx="2">
                  <c:v>60.4</c:v>
                </c:pt>
                <c:pt idx="3">
                  <c:v>62</c:v>
                </c:pt>
                <c:pt idx="4">
                  <c:v>63.1</c:v>
                </c:pt>
                <c:pt idx="5">
                  <c:v>64.8</c:v>
                </c:pt>
                <c:pt idx="6">
                  <c:v>67.8</c:v>
                </c:pt>
                <c:pt idx="7">
                  <c:v>71.5</c:v>
                </c:pt>
                <c:pt idx="8">
                  <c:v>75.8</c:v>
                </c:pt>
                <c:pt idx="9">
                  <c:v>80.2</c:v>
                </c:pt>
                <c:pt idx="10">
                  <c:v>85.7</c:v>
                </c:pt>
                <c:pt idx="11">
                  <c:v>90.3</c:v>
                </c:pt>
                <c:pt idx="12">
                  <c:v>96.8</c:v>
                </c:pt>
                <c:pt idx="13">
                  <c:v>105.2</c:v>
                </c:pt>
                <c:pt idx="14">
                  <c:v>110.2</c:v>
                </c:pt>
                <c:pt idx="15">
                  <c:v>112.3</c:v>
                </c:pt>
                <c:pt idx="16" formatCode="0.0">
                  <c:v>107.2</c:v>
                </c:pt>
                <c:pt idx="17">
                  <c:v>100.4</c:v>
                </c:pt>
                <c:pt idx="18">
                  <c:v>102.6</c:v>
                </c:pt>
                <c:pt idx="19">
                  <c:v>101.7</c:v>
                </c:pt>
                <c:pt idx="20">
                  <c:v>99.9</c:v>
                </c:pt>
                <c:pt idx="21">
                  <c:v>100.2</c:v>
                </c:pt>
                <c:pt idx="22">
                  <c:v>99.9</c:v>
                </c:pt>
                <c:pt idx="23">
                  <c:v>100</c:v>
                </c:pt>
                <c:pt idx="24">
                  <c:v>98</c:v>
                </c:pt>
                <c:pt idx="25">
                  <c:v>97.1</c:v>
                </c:pt>
                <c:pt idx="26">
                  <c:v>96.4</c:v>
                </c:pt>
                <c:pt idx="27">
                  <c:v>94.9</c:v>
                </c:pt>
                <c:pt idx="28">
                  <c:v>93.9</c:v>
                </c:pt>
                <c:pt idx="29">
                  <c:v>93.1</c:v>
                </c:pt>
                <c:pt idx="30">
                  <c:v>91.3</c:v>
                </c:pt>
                <c:pt idx="31">
                  <c:v>91.7</c:v>
                </c:pt>
                <c:pt idx="32">
                  <c:v>90.9</c:v>
                </c:pt>
                <c:pt idx="33">
                  <c:v>91</c:v>
                </c:pt>
                <c:pt idx="34">
                  <c:v>91.3</c:v>
                </c:pt>
                <c:pt idx="35">
                  <c:v>91.9</c:v>
                </c:pt>
                <c:pt idx="36">
                  <c:v>92.9</c:v>
                </c:pt>
                <c:pt idx="37">
                  <c:v>93.4</c:v>
                </c:pt>
                <c:pt idx="38">
                  <c:v>93.5</c:v>
                </c:pt>
                <c:pt idx="39">
                  <c:v>92.1</c:v>
                </c:pt>
                <c:pt idx="40">
                  <c:v>94</c:v>
                </c:pt>
                <c:pt idx="41">
                  <c:v>96.5</c:v>
                </c:pt>
                <c:pt idx="42">
                  <c:v>98.5</c:v>
                </c:pt>
                <c:pt idx="43">
                  <c:v>101.6</c:v>
                </c:pt>
                <c:pt idx="44">
                  <c:v>103.5</c:v>
                </c:pt>
                <c:pt idx="45">
                  <c:v>106.1</c:v>
                </c:pt>
                <c:pt idx="46">
                  <c:v>108.4</c:v>
                </c:pt>
                <c:pt idx="47">
                  <c:v>110.2</c:v>
                </c:pt>
                <c:pt idx="48">
                  <c:v>108.3</c:v>
                </c:pt>
                <c:pt idx="49">
                  <c:v>109.9</c:v>
                </c:pt>
                <c:pt idx="50">
                  <c:v>114.6</c:v>
                </c:pt>
                <c:pt idx="51">
                  <c:v>115.4</c:v>
                </c:pt>
                <c:pt idx="52">
                  <c:v>119.1</c:v>
                </c:pt>
                <c:pt idx="53">
                  <c:v>120.3</c:v>
                </c:pt>
                <c:pt idx="54">
                  <c:v>123.5</c:v>
                </c:pt>
                <c:pt idx="55">
                  <c:v>124.8</c:v>
                </c:pt>
                <c:pt idx="56">
                  <c:v>126.5</c:v>
                </c:pt>
                <c:pt idx="57">
                  <c:v>128.6</c:v>
                </c:pt>
                <c:pt idx="58">
                  <c:v>133.1</c:v>
                </c:pt>
                <c:pt idx="59">
                  <c:v>135.9</c:v>
                </c:pt>
                <c:pt idx="60">
                  <c:v>138.5</c:v>
                </c:pt>
                <c:pt idx="61">
                  <c:v>141.1</c:v>
                </c:pt>
                <c:pt idx="62">
                  <c:v>146.9</c:v>
                </c:pt>
                <c:pt idx="63">
                  <c:v>150.80000000000001</c:v>
                </c:pt>
                <c:pt idx="64">
                  <c:v>154.30000000000001</c:v>
                </c:pt>
                <c:pt idx="65">
                  <c:v>158.6</c:v>
                </c:pt>
                <c:pt idx="66">
                  <c:v>166.4</c:v>
                </c:pt>
                <c:pt idx="67">
                  <c:v>175.7</c:v>
                </c:pt>
                <c:pt idx="68">
                  <c:v>189.1</c:v>
                </c:pt>
                <c:pt idx="69">
                  <c:v>207.1</c:v>
                </c:pt>
                <c:pt idx="70">
                  <c:v>213.2</c:v>
                </c:pt>
                <c:pt idx="71">
                  <c:v>210.7</c:v>
                </c:pt>
                <c:pt idx="72">
                  <c:v>206.6</c:v>
                </c:pt>
                <c:pt idx="73">
                  <c:v>203.3</c:v>
                </c:pt>
                <c:pt idx="74">
                  <c:v>202.1</c:v>
                </c:pt>
                <c:pt idx="75">
                  <c:v>200.4</c:v>
                </c:pt>
              </c:numCache>
            </c:numRef>
          </c:val>
          <c:smooth val="0"/>
          <c:extLst>
            <c:ext xmlns:c16="http://schemas.microsoft.com/office/drawing/2014/chart" uri="{C3380CC4-5D6E-409C-BE32-E72D297353CC}">
              <c16:uniqueId val="{00000002-A856-4584-8819-EF064EF6BD43}"/>
            </c:ext>
          </c:extLst>
        </c:ser>
        <c:dLbls>
          <c:showLegendKey val="0"/>
          <c:showVal val="0"/>
          <c:showCatName val="0"/>
          <c:showSerName val="0"/>
          <c:showPercent val="0"/>
          <c:showBubbleSize val="0"/>
        </c:dLbls>
        <c:smooth val="0"/>
        <c:axId val="69436544"/>
        <c:axId val="69438848"/>
      </c:lineChart>
      <c:catAx>
        <c:axId val="69436544"/>
        <c:scaling>
          <c:orientation val="minMax"/>
        </c:scaling>
        <c:delete val="0"/>
        <c:axPos val="b"/>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cs-CZ"/>
                  <a:t>čtvrtletí/rok</a:t>
                </a:r>
              </a:p>
            </c:rich>
          </c:tx>
          <c:layout>
            <c:manualLayout>
              <c:xMode val="edge"/>
              <c:yMode val="edge"/>
              <c:x val="0.47683171890509202"/>
              <c:y val="0.9002087732796393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700" b="0" i="0" u="none" strike="noStrike" baseline="0">
                <a:solidFill>
                  <a:srgbClr val="000000"/>
                </a:solidFill>
                <a:latin typeface="Arial CE"/>
                <a:ea typeface="Arial CE"/>
                <a:cs typeface="Arial CE"/>
              </a:defRPr>
            </a:pPr>
            <a:endParaRPr lang="cs-CZ"/>
          </a:p>
        </c:txPr>
        <c:crossAx val="69438848"/>
        <c:crosses val="autoZero"/>
        <c:auto val="1"/>
        <c:lblAlgn val="ctr"/>
        <c:lblOffset val="100"/>
        <c:tickLblSkip val="1"/>
        <c:tickMarkSkip val="4"/>
        <c:noMultiLvlLbl val="0"/>
      </c:catAx>
      <c:valAx>
        <c:axId val="69438848"/>
        <c:scaling>
          <c:orientation val="minMax"/>
          <c:max val="260"/>
          <c:min val="50"/>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cs-CZ"/>
                  <a:t>index (2010 = 100)</a:t>
                </a:r>
              </a:p>
            </c:rich>
          </c:tx>
          <c:layout>
            <c:manualLayout>
              <c:xMode val="edge"/>
              <c:yMode val="edge"/>
              <c:x val="8.9686098654708727E-3"/>
              <c:y val="0.355509792045225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Arial CE"/>
                <a:ea typeface="Arial CE"/>
                <a:cs typeface="Arial CE"/>
              </a:defRPr>
            </a:pPr>
            <a:endParaRPr lang="cs-CZ"/>
          </a:p>
        </c:txPr>
        <c:crossAx val="69436544"/>
        <c:crosses val="autoZero"/>
        <c:crossBetween val="between"/>
        <c:majorUnit val="5"/>
      </c:valAx>
      <c:spPr>
        <a:solidFill>
          <a:srgbClr val="FFFFFF"/>
        </a:solidFill>
        <a:ln w="12700">
          <a:solidFill>
            <a:srgbClr val="808080"/>
          </a:solidFill>
          <a:prstDash val="solid"/>
        </a:ln>
      </c:spPr>
    </c:plotArea>
    <c:legend>
      <c:legendPos val="b"/>
      <c:layout>
        <c:manualLayout>
          <c:xMode val="edge"/>
          <c:yMode val="edge"/>
          <c:x val="0.36322917034473956"/>
          <c:y val="0.94594681901768563"/>
          <c:w val="0.30941751115191463"/>
          <c:h val="4.1580041580041575E-2"/>
        </c:manualLayout>
      </c:layout>
      <c:overlay val="0"/>
      <c:spPr>
        <a:solidFill>
          <a:srgbClr val="FFFFFF"/>
        </a:solidFill>
        <a:ln w="3175">
          <a:solidFill>
            <a:srgbClr val="000000"/>
          </a:solidFill>
          <a:prstDash val="solid"/>
        </a:ln>
      </c:spPr>
      <c:txPr>
        <a:bodyPr/>
        <a:lstStyle/>
        <a:p>
          <a:pPr>
            <a:defRPr sz="640" b="0" i="0" u="none" strike="noStrike" baseline="0">
              <a:solidFill>
                <a:srgbClr val="000000"/>
              </a:solidFill>
              <a:latin typeface="Arial CE"/>
              <a:ea typeface="Arial CE"/>
              <a:cs typeface="Arial CE"/>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CE"/>
          <a:ea typeface="Arial CE"/>
          <a:cs typeface="Arial CE"/>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DATA!$B$8</c:f>
              <c:strCache>
                <c:ptCount val="1"/>
                <c:pt idx="0">
                  <c:v>Česká republika</c:v>
                </c:pt>
              </c:strCache>
            </c:strRef>
          </c:tx>
          <c:spPr>
            <a:ln w="28575" cap="rnd">
              <a:solidFill>
                <a:schemeClr val="accent1"/>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DATA!$C$8:$AD$8</c:f>
              <c:numCache>
                <c:formatCode>###\ ##0.0</c:formatCode>
                <c:ptCount val="28"/>
                <c:pt idx="0">
                  <c:v>4.3196410091999997</c:v>
                </c:pt>
                <c:pt idx="1">
                  <c:v>4.2962797634000003</c:v>
                </c:pt>
                <c:pt idx="2">
                  <c:v>4.0237128166999998</c:v>
                </c:pt>
                <c:pt idx="3">
                  <c:v>3.8941797674999998</c:v>
                </c:pt>
                <c:pt idx="4">
                  <c:v>4.7891678884999997</c:v>
                </c:pt>
                <c:pt idx="5">
                  <c:v>6.4544851303000002</c:v>
                </c:pt>
                <c:pt idx="6">
                  <c:v>8.7023941437999994</c:v>
                </c:pt>
                <c:pt idx="7">
                  <c:v>8.7640082894999995</c:v>
                </c:pt>
                <c:pt idx="8">
                  <c:v>8.1280431747000002</c:v>
                </c:pt>
                <c:pt idx="9">
                  <c:v>7.2804989501000001</c:v>
                </c:pt>
                <c:pt idx="10">
                  <c:v>7.7771150609999999</c:v>
                </c:pt>
                <c:pt idx="11">
                  <c:v>8.2976536196000001</c:v>
                </c:pt>
                <c:pt idx="12">
                  <c:v>7.9269508692999997</c:v>
                </c:pt>
                <c:pt idx="13">
                  <c:v>7.1411393506999996</c:v>
                </c:pt>
                <c:pt idx="14">
                  <c:v>5.3158178730000003</c:v>
                </c:pt>
                <c:pt idx="15">
                  <c:v>4.3925398373000002</c:v>
                </c:pt>
                <c:pt idx="16">
                  <c:v>6.6621112037000003</c:v>
                </c:pt>
                <c:pt idx="17">
                  <c:v>7.2814243461999997</c:v>
                </c:pt>
                <c:pt idx="18">
                  <c:v>6.7253974039999997</c:v>
                </c:pt>
                <c:pt idx="19">
                  <c:v>6.9792274875000002</c:v>
                </c:pt>
                <c:pt idx="20">
                  <c:v>6.9532054323999999</c:v>
                </c:pt>
                <c:pt idx="21">
                  <c:v>6.1079148325999997</c:v>
                </c:pt>
                <c:pt idx="22">
                  <c:v>5.0480202508999996</c:v>
                </c:pt>
                <c:pt idx="23">
                  <c:v>3.9533189183999999</c:v>
                </c:pt>
                <c:pt idx="24">
                  <c:v>2.8925279277999998</c:v>
                </c:pt>
                <c:pt idx="25">
                  <c:v>2.2458549527999998</c:v>
                </c:pt>
                <c:pt idx="26">
                  <c:v>2.0153417001</c:v>
                </c:pt>
                <c:pt idx="27">
                  <c:v>2.5505204546</c:v>
                </c:pt>
              </c:numCache>
            </c:numRef>
          </c:val>
          <c:smooth val="0"/>
          <c:extLst>
            <c:ext xmlns:c16="http://schemas.microsoft.com/office/drawing/2014/chart" uri="{C3380CC4-5D6E-409C-BE32-E72D297353CC}">
              <c16:uniqueId val="{00000000-EA09-48A1-99FB-FD751BE62EB0}"/>
            </c:ext>
          </c:extLst>
        </c:ser>
        <c:ser>
          <c:idx val="1"/>
          <c:order val="1"/>
          <c:tx>
            <c:strRef>
              <c:f>DATA!$B$9</c:f>
              <c:strCache>
                <c:ptCount val="1"/>
                <c:pt idx="0">
                  <c:v>Středočeský kraj</c:v>
                </c:pt>
              </c:strCache>
            </c:strRef>
          </c:tx>
          <c:spPr>
            <a:ln w="28575" cap="rnd">
              <a:solidFill>
                <a:schemeClr val="accent2"/>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DATA!$C$9:$AD$9</c:f>
              <c:numCache>
                <c:formatCode>###\ ##0.0</c:formatCode>
                <c:ptCount val="28"/>
                <c:pt idx="0">
                  <c:v>4.3634048101999996</c:v>
                </c:pt>
                <c:pt idx="1">
                  <c:v>3.8264484123</c:v>
                </c:pt>
                <c:pt idx="2">
                  <c:v>3.847902795</c:v>
                </c:pt>
                <c:pt idx="3">
                  <c:v>3.1458897127999998</c:v>
                </c:pt>
                <c:pt idx="4">
                  <c:v>3.7703470216000001</c:v>
                </c:pt>
                <c:pt idx="5">
                  <c:v>5.3878630574999997</c:v>
                </c:pt>
                <c:pt idx="6">
                  <c:v>7.9723446614000002</c:v>
                </c:pt>
                <c:pt idx="7">
                  <c:v>7.5079469041999998</c:v>
                </c:pt>
                <c:pt idx="8">
                  <c:v>6.7286962240000001</c:v>
                </c:pt>
                <c:pt idx="9">
                  <c:v>4.9077349100000003</c:v>
                </c:pt>
                <c:pt idx="10">
                  <c:v>5.157024388</c:v>
                </c:pt>
                <c:pt idx="11">
                  <c:v>5.3895220594</c:v>
                </c:pt>
                <c:pt idx="12">
                  <c:v>5.2248316346000001</c:v>
                </c:pt>
                <c:pt idx="13">
                  <c:v>4.5417582056999999</c:v>
                </c:pt>
                <c:pt idx="14">
                  <c:v>3.3849634754000002</c:v>
                </c:pt>
                <c:pt idx="15">
                  <c:v>2.6000786795000002</c:v>
                </c:pt>
                <c:pt idx="16">
                  <c:v>4.4168140687999999</c:v>
                </c:pt>
                <c:pt idx="17">
                  <c:v>5.2410329528000004</c:v>
                </c:pt>
                <c:pt idx="18">
                  <c:v>5.0845465262999996</c:v>
                </c:pt>
                <c:pt idx="19">
                  <c:v>4.6265331102999996</c:v>
                </c:pt>
                <c:pt idx="20">
                  <c:v>5.2101799548000001</c:v>
                </c:pt>
                <c:pt idx="21">
                  <c:v>5.1301807254999998</c:v>
                </c:pt>
                <c:pt idx="22">
                  <c:v>3.4571944372000001</c:v>
                </c:pt>
                <c:pt idx="23">
                  <c:v>3.1120242254999999</c:v>
                </c:pt>
                <c:pt idx="24">
                  <c:v>2.1284341983999999</c:v>
                </c:pt>
                <c:pt idx="25">
                  <c:v>1.9678593843000001</c:v>
                </c:pt>
                <c:pt idx="26">
                  <c:v>1.3231707106999999</c:v>
                </c:pt>
                <c:pt idx="27">
                  <c:v>1.9480011253</c:v>
                </c:pt>
              </c:numCache>
            </c:numRef>
          </c:val>
          <c:smooth val="0"/>
          <c:extLst>
            <c:ext xmlns:c16="http://schemas.microsoft.com/office/drawing/2014/chart" uri="{C3380CC4-5D6E-409C-BE32-E72D297353CC}">
              <c16:uniqueId val="{00000001-EA09-48A1-99FB-FD751BE62EB0}"/>
            </c:ext>
          </c:extLst>
        </c:ser>
        <c:ser>
          <c:idx val="2"/>
          <c:order val="2"/>
          <c:tx>
            <c:strRef>
              <c:f>DATA!$B$10</c:f>
              <c:strCache>
                <c:ptCount val="1"/>
                <c:pt idx="0">
                  <c:v>Ústecký kraj</c:v>
                </c:pt>
              </c:strCache>
            </c:strRef>
          </c:tx>
          <c:spPr>
            <a:ln w="28575" cap="rnd">
              <a:solidFill>
                <a:schemeClr val="accent3"/>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DATA!$C$10:$AD$10</c:f>
              <c:numCache>
                <c:formatCode>###\ ##0.0</c:formatCode>
                <c:ptCount val="28"/>
                <c:pt idx="0">
                  <c:v>4.6288654375</c:v>
                </c:pt>
                <c:pt idx="1">
                  <c:v>6.4819730703999996</c:v>
                </c:pt>
                <c:pt idx="2">
                  <c:v>7.0553605419999998</c:v>
                </c:pt>
                <c:pt idx="3">
                  <c:v>8.9531253980999992</c:v>
                </c:pt>
                <c:pt idx="4">
                  <c:v>9.8673626513000006</c:v>
                </c:pt>
                <c:pt idx="5">
                  <c:v>11.6915897728</c:v>
                </c:pt>
                <c:pt idx="6">
                  <c:v>15.372085241100001</c:v>
                </c:pt>
                <c:pt idx="7">
                  <c:v>15.974974770799999</c:v>
                </c:pt>
                <c:pt idx="8">
                  <c:v>13.3234593452</c:v>
                </c:pt>
                <c:pt idx="9">
                  <c:v>12.748966086499999</c:v>
                </c:pt>
                <c:pt idx="10">
                  <c:v>12.996696357999999</c:v>
                </c:pt>
                <c:pt idx="11">
                  <c:v>14.4525572496</c:v>
                </c:pt>
                <c:pt idx="12">
                  <c:v>14.534911596200001</c:v>
                </c:pt>
                <c:pt idx="13">
                  <c:v>13.7129561532</c:v>
                </c:pt>
                <c:pt idx="14">
                  <c:v>9.9485322095999997</c:v>
                </c:pt>
                <c:pt idx="15">
                  <c:v>7.9483419389999996</c:v>
                </c:pt>
                <c:pt idx="16">
                  <c:v>10.0652999098</c:v>
                </c:pt>
                <c:pt idx="17">
                  <c:v>11.155649561300001</c:v>
                </c:pt>
                <c:pt idx="18">
                  <c:v>9.8825830250000006</c:v>
                </c:pt>
                <c:pt idx="19">
                  <c:v>10.754489915600001</c:v>
                </c:pt>
                <c:pt idx="20">
                  <c:v>9.4134910598000001</c:v>
                </c:pt>
                <c:pt idx="21">
                  <c:v>8.5116280866</c:v>
                </c:pt>
                <c:pt idx="22">
                  <c:v>7.5676703404000003</c:v>
                </c:pt>
                <c:pt idx="23">
                  <c:v>5.1411112204</c:v>
                </c:pt>
                <c:pt idx="24">
                  <c:v>3.4913535592999998</c:v>
                </c:pt>
                <c:pt idx="25">
                  <c:v>3.6265059932999999</c:v>
                </c:pt>
                <c:pt idx="26">
                  <c:v>2.5119948607000002</c:v>
                </c:pt>
                <c:pt idx="27">
                  <c:v>3.6757318740999998</c:v>
                </c:pt>
              </c:numCache>
            </c:numRef>
          </c:val>
          <c:smooth val="0"/>
          <c:extLst>
            <c:ext xmlns:c16="http://schemas.microsoft.com/office/drawing/2014/chart" uri="{C3380CC4-5D6E-409C-BE32-E72D297353CC}">
              <c16:uniqueId val="{00000002-EA09-48A1-99FB-FD751BE62EB0}"/>
            </c:ext>
          </c:extLst>
        </c:ser>
        <c:ser>
          <c:idx val="3"/>
          <c:order val="3"/>
          <c:tx>
            <c:strRef>
              <c:f>DATA!$B$11</c:f>
              <c:strCache>
                <c:ptCount val="1"/>
                <c:pt idx="0">
                  <c:v>Moravskoslezský kraj</c:v>
                </c:pt>
              </c:strCache>
            </c:strRef>
          </c:tx>
          <c:spPr>
            <a:ln w="28575" cap="rnd">
              <a:solidFill>
                <a:schemeClr val="accent4"/>
              </a:solidFill>
              <a:round/>
            </a:ln>
            <a:effectLst/>
          </c:spPr>
          <c:marker>
            <c:symbol val="none"/>
          </c:marker>
          <c:cat>
            <c:strRef>
              <c:f>DATA!$C$7:$AD$7</c:f>
              <c:strCache>
                <c:ptCount val="28"/>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strCache>
            </c:strRef>
          </c:cat>
          <c:val>
            <c:numRef>
              <c:f>DATA!$C$11:$AD$11</c:f>
              <c:numCache>
                <c:formatCode>###\ ##0.0</c:formatCode>
                <c:ptCount val="28"/>
                <c:pt idx="0">
                  <c:v>5.7928160550000003</c:v>
                </c:pt>
                <c:pt idx="1">
                  <c:v>6.4394895720000003</c:v>
                </c:pt>
                <c:pt idx="2">
                  <c:v>5.7958245320000001</c:v>
                </c:pt>
                <c:pt idx="3">
                  <c:v>5.1867522276000004</c:v>
                </c:pt>
                <c:pt idx="4">
                  <c:v>7.9567939706999997</c:v>
                </c:pt>
                <c:pt idx="5">
                  <c:v>10.1382597357</c:v>
                </c:pt>
                <c:pt idx="6">
                  <c:v>12.9696825063</c:v>
                </c:pt>
                <c:pt idx="7">
                  <c:v>14.3400483328</c:v>
                </c:pt>
                <c:pt idx="8">
                  <c:v>14.293236929900001</c:v>
                </c:pt>
                <c:pt idx="9">
                  <c:v>13.3170555434</c:v>
                </c:pt>
                <c:pt idx="10">
                  <c:v>14.747777772599999</c:v>
                </c:pt>
                <c:pt idx="11">
                  <c:v>14.5481247969</c:v>
                </c:pt>
                <c:pt idx="12">
                  <c:v>13.892616307200001</c:v>
                </c:pt>
                <c:pt idx="13">
                  <c:v>11.9847534168</c:v>
                </c:pt>
                <c:pt idx="14">
                  <c:v>8.4865422198000005</c:v>
                </c:pt>
                <c:pt idx="15">
                  <c:v>7.3853320620999998</c:v>
                </c:pt>
                <c:pt idx="16">
                  <c:v>9.6764850264</c:v>
                </c:pt>
                <c:pt idx="17">
                  <c:v>10.1556179347</c:v>
                </c:pt>
                <c:pt idx="18">
                  <c:v>9.3257765345999992</c:v>
                </c:pt>
                <c:pt idx="19">
                  <c:v>9.5155588865999992</c:v>
                </c:pt>
                <c:pt idx="20">
                  <c:v>9.8869884308000007</c:v>
                </c:pt>
                <c:pt idx="21">
                  <c:v>8.6353991480999994</c:v>
                </c:pt>
                <c:pt idx="22">
                  <c:v>8.1358129188999992</c:v>
                </c:pt>
                <c:pt idx="23">
                  <c:v>6.9123110442</c:v>
                </c:pt>
                <c:pt idx="24">
                  <c:v>4.7118896771000003</c:v>
                </c:pt>
                <c:pt idx="25">
                  <c:v>3.6790545613000001</c:v>
                </c:pt>
                <c:pt idx="26">
                  <c:v>3.6637559646</c:v>
                </c:pt>
                <c:pt idx="27">
                  <c:v>3.6114661356000002</c:v>
                </c:pt>
              </c:numCache>
            </c:numRef>
          </c:val>
          <c:smooth val="0"/>
          <c:extLst>
            <c:ext xmlns:c16="http://schemas.microsoft.com/office/drawing/2014/chart" uri="{C3380CC4-5D6E-409C-BE32-E72D297353CC}">
              <c16:uniqueId val="{00000003-EA09-48A1-99FB-FD751BE62EB0}"/>
            </c:ext>
          </c:extLst>
        </c:ser>
        <c:dLbls>
          <c:showLegendKey val="0"/>
          <c:showVal val="0"/>
          <c:showCatName val="0"/>
          <c:showSerName val="0"/>
          <c:showPercent val="0"/>
          <c:showBubbleSize val="0"/>
        </c:dLbls>
        <c:smooth val="0"/>
        <c:axId val="699159887"/>
        <c:axId val="642050543"/>
      </c:lineChart>
      <c:catAx>
        <c:axId val="69915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42050543"/>
        <c:crosses val="autoZero"/>
        <c:auto val="1"/>
        <c:lblAlgn val="ctr"/>
        <c:lblOffset val="100"/>
        <c:noMultiLvlLbl val="0"/>
      </c:catAx>
      <c:valAx>
        <c:axId val="642050543"/>
        <c:scaling>
          <c:orientation val="minMax"/>
        </c:scaling>
        <c:delete val="0"/>
        <c:axPos val="l"/>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cs-CZ"/>
          </a:p>
        </c:txPr>
        <c:crossAx val="699159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72B147A1-176D-4828-AA57-B880F48E46AF}" type="datetimeFigureOut">
              <a:rPr lang="en-US"/>
              <a:pPr>
                <a:defRPr/>
              </a:pPr>
              <a:t>3/3/2024</a:t>
            </a:fld>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Klepnutím lze upravit styly předlohy textu.</a:t>
            </a:r>
          </a:p>
          <a:p>
            <a:pPr lvl="1"/>
            <a:r>
              <a:rPr lang="en-US" noProof="0"/>
              <a:t>Druhá úroveň</a:t>
            </a:r>
          </a:p>
          <a:p>
            <a:pPr lvl="2"/>
            <a:r>
              <a:rPr lang="en-US" noProof="0"/>
              <a:t>Třetí úroveň</a:t>
            </a:r>
          </a:p>
          <a:p>
            <a:pPr lvl="3"/>
            <a:r>
              <a:rPr lang="en-US" noProof="0"/>
              <a:t>Čtvrtá úroveň</a:t>
            </a:r>
          </a:p>
          <a:p>
            <a:pPr lvl="4"/>
            <a:r>
              <a:rPr lang="en-US" noProof="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8EAE24-09CA-4C45-A85F-26311AA4B025}" type="slidenum">
              <a:rPr lang="en-US"/>
              <a:pPr>
                <a:defRPr/>
              </a:pPr>
              <a:t>‹#›</a:t>
            </a:fld>
            <a:endParaRPr lang="en-US"/>
          </a:p>
        </p:txBody>
      </p:sp>
    </p:spTree>
    <p:extLst>
      <p:ext uri="{BB962C8B-B14F-4D97-AF65-F5344CB8AC3E}">
        <p14:creationId xmlns:p14="http://schemas.microsoft.com/office/powerpoint/2010/main" val="1572223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71153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11253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2782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12905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53217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5060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9814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81213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86309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419191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91317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2713899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177674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3648539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p>
        </p:txBody>
      </p:sp>
    </p:spTree>
    <p:extLst>
      <p:ext uri="{BB962C8B-B14F-4D97-AF65-F5344CB8AC3E}">
        <p14:creationId xmlns:p14="http://schemas.microsoft.com/office/powerpoint/2010/main" val="2061428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423495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p>
        </p:txBody>
      </p:sp>
    </p:spTree>
    <p:extLst>
      <p:ext uri="{BB962C8B-B14F-4D97-AF65-F5344CB8AC3E}">
        <p14:creationId xmlns:p14="http://schemas.microsoft.com/office/powerpoint/2010/main" val="111390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51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DF435C-A51A-4328-B6C6-2C9663F75A97}" type="slidenum">
              <a:rPr lang="cs-CZ" altLang="cs-CZ" sz="1200" smtClean="0"/>
              <a:pPr/>
              <a:t>46</a:t>
            </a:fld>
            <a:endParaRPr lang="cs-CZ" altLang="cs-CZ" sz="1200"/>
          </a:p>
        </p:txBody>
      </p:sp>
    </p:spTree>
    <p:extLst>
      <p:ext uri="{BB962C8B-B14F-4D97-AF65-F5344CB8AC3E}">
        <p14:creationId xmlns:p14="http://schemas.microsoft.com/office/powerpoint/2010/main" val="292679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71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CE36A-FCFD-4252-A244-FDED116F1697}" type="slidenum">
              <a:rPr lang="cs-CZ" altLang="cs-CZ" sz="1200" smtClean="0"/>
              <a:pPr/>
              <a:t>47</a:t>
            </a:fld>
            <a:endParaRPr lang="cs-CZ" altLang="cs-CZ" sz="1200"/>
          </a:p>
        </p:txBody>
      </p:sp>
    </p:spTree>
    <p:extLst>
      <p:ext uri="{BB962C8B-B14F-4D97-AF65-F5344CB8AC3E}">
        <p14:creationId xmlns:p14="http://schemas.microsoft.com/office/powerpoint/2010/main" val="40584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92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40AE3D-2734-453D-872A-4D3B36503360}" type="slidenum">
              <a:rPr lang="cs-CZ" altLang="cs-CZ" sz="1200" smtClean="0"/>
              <a:pPr/>
              <a:t>49</a:t>
            </a:fld>
            <a:endParaRPr lang="cs-CZ" altLang="cs-CZ" sz="1200"/>
          </a:p>
        </p:txBody>
      </p:sp>
    </p:spTree>
    <p:extLst>
      <p:ext uri="{BB962C8B-B14F-4D97-AF65-F5344CB8AC3E}">
        <p14:creationId xmlns:p14="http://schemas.microsoft.com/office/powerpoint/2010/main" val="797052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12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644213-5699-4DAF-949D-0DD291BD7B1F}" type="slidenum">
              <a:rPr lang="cs-CZ" altLang="cs-CZ" sz="1200" smtClean="0"/>
              <a:pPr/>
              <a:t>50</a:t>
            </a:fld>
            <a:endParaRPr lang="cs-CZ" altLang="cs-CZ" sz="1200"/>
          </a:p>
        </p:txBody>
      </p:sp>
    </p:spTree>
    <p:extLst>
      <p:ext uri="{BB962C8B-B14F-4D97-AF65-F5344CB8AC3E}">
        <p14:creationId xmlns:p14="http://schemas.microsoft.com/office/powerpoint/2010/main" val="2514574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33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7EC4A0-4E49-4154-9E5F-27C0C3F48416}" type="slidenum">
              <a:rPr lang="cs-CZ" altLang="cs-CZ" sz="1200" smtClean="0"/>
              <a:pPr/>
              <a:t>51</a:t>
            </a:fld>
            <a:endParaRPr lang="cs-CZ" altLang="cs-CZ" sz="1200"/>
          </a:p>
        </p:txBody>
      </p:sp>
    </p:spTree>
    <p:extLst>
      <p:ext uri="{BB962C8B-B14F-4D97-AF65-F5344CB8AC3E}">
        <p14:creationId xmlns:p14="http://schemas.microsoft.com/office/powerpoint/2010/main" val="384837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93778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94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82ECCE-B6EC-4EC3-B54F-CBAE19223A87}" type="slidenum">
              <a:rPr lang="cs-CZ" altLang="cs-CZ" sz="1200" smtClean="0"/>
              <a:pPr/>
              <a:t>52</a:t>
            </a:fld>
            <a:endParaRPr lang="cs-CZ" altLang="cs-CZ" sz="1200"/>
          </a:p>
        </p:txBody>
      </p:sp>
    </p:spTree>
    <p:extLst>
      <p:ext uri="{BB962C8B-B14F-4D97-AF65-F5344CB8AC3E}">
        <p14:creationId xmlns:p14="http://schemas.microsoft.com/office/powerpoint/2010/main" val="3129074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94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82ECCE-B6EC-4EC3-B54F-CBAE19223A87}" type="slidenum">
              <a:rPr lang="cs-CZ" altLang="cs-CZ" sz="1200" smtClean="0"/>
              <a:pPr/>
              <a:t>53</a:t>
            </a:fld>
            <a:endParaRPr lang="cs-CZ" altLang="cs-CZ" sz="1200"/>
          </a:p>
        </p:txBody>
      </p:sp>
    </p:spTree>
    <p:extLst>
      <p:ext uri="{BB962C8B-B14F-4D97-AF65-F5344CB8AC3E}">
        <p14:creationId xmlns:p14="http://schemas.microsoft.com/office/powerpoint/2010/main" val="4174319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54</a:t>
            </a:fld>
            <a:endParaRPr lang="cs-CZ" altLang="cs-CZ" sz="1200"/>
          </a:p>
        </p:txBody>
      </p:sp>
    </p:spTree>
    <p:extLst>
      <p:ext uri="{BB962C8B-B14F-4D97-AF65-F5344CB8AC3E}">
        <p14:creationId xmlns:p14="http://schemas.microsoft.com/office/powerpoint/2010/main" val="376788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55</a:t>
            </a:fld>
            <a:endParaRPr lang="cs-CZ" altLang="cs-CZ" sz="1200"/>
          </a:p>
        </p:txBody>
      </p:sp>
    </p:spTree>
    <p:extLst>
      <p:ext uri="{BB962C8B-B14F-4D97-AF65-F5344CB8AC3E}">
        <p14:creationId xmlns:p14="http://schemas.microsoft.com/office/powerpoint/2010/main" val="2818468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56</a:t>
            </a:fld>
            <a:endParaRPr lang="cs-CZ" altLang="cs-CZ" sz="1200"/>
          </a:p>
        </p:txBody>
      </p:sp>
    </p:spTree>
    <p:extLst>
      <p:ext uri="{BB962C8B-B14F-4D97-AF65-F5344CB8AC3E}">
        <p14:creationId xmlns:p14="http://schemas.microsoft.com/office/powerpoint/2010/main" val="624586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649069-5435-4CBE-ADC1-B48607114D35}" type="slidenum">
              <a:rPr lang="cs-CZ" altLang="cs-CZ" sz="1200" smtClean="0"/>
              <a:pPr/>
              <a:t>57</a:t>
            </a:fld>
            <a:endParaRPr lang="cs-CZ" altLang="cs-CZ" sz="1200"/>
          </a:p>
        </p:txBody>
      </p:sp>
    </p:spTree>
    <p:extLst>
      <p:ext uri="{BB962C8B-B14F-4D97-AF65-F5344CB8AC3E}">
        <p14:creationId xmlns:p14="http://schemas.microsoft.com/office/powerpoint/2010/main" val="3546771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56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1EDD8E-58BC-4855-81BD-FC5CF0DEC7C4}" type="slidenum">
              <a:rPr lang="cs-CZ" altLang="cs-CZ" sz="1200" smtClean="0"/>
              <a:pPr/>
              <a:t>58</a:t>
            </a:fld>
            <a:endParaRPr lang="cs-CZ" altLang="cs-CZ" sz="1200"/>
          </a:p>
        </p:txBody>
      </p:sp>
    </p:spTree>
    <p:extLst>
      <p:ext uri="{BB962C8B-B14F-4D97-AF65-F5344CB8AC3E}">
        <p14:creationId xmlns:p14="http://schemas.microsoft.com/office/powerpoint/2010/main" val="253931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7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992F42-DBE2-44F4-9D5B-9627174E84B3}" type="slidenum">
              <a:rPr lang="cs-CZ" altLang="cs-CZ" sz="1200" smtClean="0"/>
              <a:pPr/>
              <a:t>59</a:t>
            </a:fld>
            <a:endParaRPr lang="cs-CZ" altLang="cs-CZ" sz="1200"/>
          </a:p>
        </p:txBody>
      </p:sp>
    </p:spTree>
    <p:extLst>
      <p:ext uri="{BB962C8B-B14F-4D97-AF65-F5344CB8AC3E}">
        <p14:creationId xmlns:p14="http://schemas.microsoft.com/office/powerpoint/2010/main" val="4055309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29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3A4359-B356-474D-BCB8-97A87FFB21FE}" type="slidenum">
              <a:rPr lang="cs-CZ" altLang="cs-CZ" sz="1200" smtClean="0"/>
              <a:pPr/>
              <a:t>60</a:t>
            </a:fld>
            <a:endParaRPr lang="cs-CZ" altLang="cs-CZ" sz="1200"/>
          </a:p>
        </p:txBody>
      </p:sp>
    </p:spTree>
    <p:extLst>
      <p:ext uri="{BB962C8B-B14F-4D97-AF65-F5344CB8AC3E}">
        <p14:creationId xmlns:p14="http://schemas.microsoft.com/office/powerpoint/2010/main" val="106126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6E319C-B75A-4577-89C9-1455932B0786}" type="slidenum">
              <a:rPr lang="cs-CZ" altLang="cs-CZ" sz="1200" smtClean="0"/>
              <a:pPr/>
              <a:t>61</a:t>
            </a:fld>
            <a:endParaRPr lang="cs-CZ" altLang="cs-CZ" sz="1200"/>
          </a:p>
        </p:txBody>
      </p:sp>
    </p:spTree>
    <p:extLst>
      <p:ext uri="{BB962C8B-B14F-4D97-AF65-F5344CB8AC3E}">
        <p14:creationId xmlns:p14="http://schemas.microsoft.com/office/powerpoint/2010/main" val="328779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4973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51999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269435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188077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224227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a:p>
        </p:txBody>
      </p:sp>
    </p:spTree>
    <p:extLst>
      <p:ext uri="{BB962C8B-B14F-4D97-AF65-F5344CB8AC3E}">
        <p14:creationId xmlns:p14="http://schemas.microsoft.com/office/powerpoint/2010/main" val="363858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4" name="Obdélník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ctrTitle"/>
          </p:nvPr>
        </p:nvSpPr>
        <p:spPr>
          <a:xfrm>
            <a:off x="685800" y="3355848"/>
            <a:ext cx="8077200" cy="1673352"/>
          </a:xfrm>
        </p:spPr>
        <p:txBody>
          <a:bodyPr tIns="0" bIns="0" anchor="t"/>
          <a:lstStyle>
            <a:lvl1pPr algn="l">
              <a:defRPr sz="4700" b="1"/>
            </a:lvl1pPr>
            <a:extLst/>
          </a:lstStyle>
          <a:p>
            <a:r>
              <a:rPr lang="cs-CZ"/>
              <a:t>Klepnutím lze upravit styl předlohy nadpisů.</a:t>
            </a:r>
            <a:endParaRPr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cs-CZ"/>
              <a:t>Klepnutím lze upravit styl předlohy podnadpisů.</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lvl1pPr>
          </a:lstStyle>
          <a:p>
            <a:pPr>
              <a:defRPr/>
            </a:pPr>
            <a:fld id="{DF3D4F95-9C8E-4472-B98A-2B8BF93218A7}"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9354596F-916A-4A19-A56B-11A1DE6D3B28}"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endParaRPr lang="en-CA"/>
          </a:p>
        </p:txBody>
      </p:sp>
      <p:sp>
        <p:nvSpPr>
          <p:cNvPr id="6" name="Zástupný symbol pro zápatí 4"/>
          <p:cNvSpPr>
            <a:spLocks noGrp="1"/>
          </p:cNvSpPr>
          <p:nvPr>
            <p:ph type="ftr" sz="quarter" idx="11"/>
          </p:nvPr>
        </p:nvSpPr>
        <p:spPr/>
        <p:txBody>
          <a:bodyPr/>
          <a:lstStyle>
            <a:lvl1pPr>
              <a:defRPr/>
            </a:lvl1pPr>
          </a:lstStyle>
          <a:p>
            <a:pPr>
              <a:defRPr/>
            </a:pPr>
            <a:endParaRPr lang="en-CA"/>
          </a:p>
        </p:txBody>
      </p:sp>
      <p:sp>
        <p:nvSpPr>
          <p:cNvPr id="7" name="Zástupný symbol pro číslo snímku 5"/>
          <p:cNvSpPr>
            <a:spLocks noGrp="1"/>
          </p:cNvSpPr>
          <p:nvPr>
            <p:ph type="sldNum" sz="quarter" idx="12"/>
          </p:nvPr>
        </p:nvSpPr>
        <p:spPr/>
        <p:txBody>
          <a:bodyPr/>
          <a:lstStyle>
            <a:lvl1pPr>
              <a:defRPr/>
            </a:lvl1pPr>
          </a:lstStyle>
          <a:p>
            <a:pPr>
              <a:defRPr/>
            </a:pPr>
            <a:fld id="{438ADA3F-F5F0-4397-AE1C-F7B1FBFDB4D4}"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lang="cs-CZ"/>
              <a:t>Klepnutím lze upravit styl předlohy nadpisů.</a:t>
            </a:r>
            <a:endParaRPr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en-CA"/>
          </a:p>
        </p:txBody>
      </p:sp>
      <p:sp>
        <p:nvSpPr>
          <p:cNvPr id="8" name="Zástupný symbol pro zápatí 4"/>
          <p:cNvSpPr>
            <a:spLocks noGrp="1"/>
          </p:cNvSpPr>
          <p:nvPr>
            <p:ph type="ftr" sz="quarter" idx="11"/>
          </p:nvPr>
        </p:nvSpPr>
        <p:spPr/>
        <p:txBody>
          <a:bodyPr/>
          <a:lstStyle>
            <a:lvl1pPr>
              <a:defRPr/>
            </a:lvl1pPr>
          </a:lstStyle>
          <a:p>
            <a:pPr>
              <a:defRPr/>
            </a:pPr>
            <a:endParaRPr lang="en-CA"/>
          </a:p>
        </p:txBody>
      </p:sp>
      <p:sp>
        <p:nvSpPr>
          <p:cNvPr id="9" name="Zástupný symbol pro číslo snímku 5"/>
          <p:cNvSpPr>
            <a:spLocks noGrp="1"/>
          </p:cNvSpPr>
          <p:nvPr>
            <p:ph type="sldNum" sz="quarter" idx="12"/>
          </p:nvPr>
        </p:nvSpPr>
        <p:spPr/>
        <p:txBody>
          <a:bodyPr/>
          <a:lstStyle>
            <a:lvl1pPr>
              <a:defRPr/>
            </a:lvl1pPr>
          </a:lstStyle>
          <a:p>
            <a:pPr>
              <a:defRPr/>
            </a:pPr>
            <a:fld id="{1D4768F3-2388-41AD-B9E7-05BB62F456E8}"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endParaRPr lang="en-CA"/>
          </a:p>
        </p:txBody>
      </p:sp>
      <p:sp>
        <p:nvSpPr>
          <p:cNvPr id="4" name="Zástupný symbol pro zápatí 4"/>
          <p:cNvSpPr>
            <a:spLocks noGrp="1"/>
          </p:cNvSpPr>
          <p:nvPr>
            <p:ph type="ftr" sz="quarter" idx="11"/>
          </p:nvPr>
        </p:nvSpPr>
        <p:spPr/>
        <p:txBody>
          <a:bodyPr/>
          <a:lstStyle>
            <a:lvl1pPr>
              <a:defRPr/>
            </a:lvl1pPr>
          </a:lstStyle>
          <a:p>
            <a:pPr>
              <a:defRPr/>
            </a:pPr>
            <a:endParaRPr lang="en-CA"/>
          </a:p>
        </p:txBody>
      </p:sp>
      <p:sp>
        <p:nvSpPr>
          <p:cNvPr id="5" name="Zástupný symbol pro číslo snímku 5"/>
          <p:cNvSpPr>
            <a:spLocks noGrp="1"/>
          </p:cNvSpPr>
          <p:nvPr>
            <p:ph type="sldNum" sz="quarter" idx="12"/>
          </p:nvPr>
        </p:nvSpPr>
        <p:spPr/>
        <p:txBody>
          <a:bodyPr/>
          <a:lstStyle>
            <a:lvl1pPr>
              <a:defRPr/>
            </a:lvl1pPr>
          </a:lstStyle>
          <a:p>
            <a:pPr>
              <a:defRPr/>
            </a:pPr>
            <a:fld id="{E0AB6F3D-30E3-4064-A6CF-7683B052540B}"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CA36C94A-8386-4228-903A-7C7FD471C9F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en-CA"/>
          </a:p>
        </p:txBody>
      </p:sp>
      <p:sp>
        <p:nvSpPr>
          <p:cNvPr id="3" name="Zástupný symbol pro zápatí 4"/>
          <p:cNvSpPr>
            <a:spLocks noGrp="1"/>
          </p:cNvSpPr>
          <p:nvPr>
            <p:ph type="ftr" sz="quarter" idx="11"/>
          </p:nvPr>
        </p:nvSpPr>
        <p:spPr/>
        <p:txBody>
          <a:bodyPr/>
          <a:lstStyle>
            <a:lvl1pPr>
              <a:defRPr/>
            </a:lvl1pPr>
          </a:lstStyle>
          <a:p>
            <a:pPr>
              <a:defRPr/>
            </a:pPr>
            <a:endParaRPr lang="en-CA"/>
          </a:p>
        </p:txBody>
      </p:sp>
      <p:sp>
        <p:nvSpPr>
          <p:cNvPr id="4" name="Zástupný symbol pro číslo snímku 5"/>
          <p:cNvSpPr>
            <a:spLocks noGrp="1"/>
          </p:cNvSpPr>
          <p:nvPr>
            <p:ph type="sldNum" sz="quarter" idx="12"/>
          </p:nvPr>
        </p:nvSpPr>
        <p:spPr/>
        <p:txBody>
          <a:bodyPr/>
          <a:lstStyle>
            <a:lvl1pPr>
              <a:defRPr/>
            </a:lvl1pPr>
          </a:lstStyle>
          <a:p>
            <a:pPr>
              <a:defRPr/>
            </a:pPr>
            <a:fld id="{6DA10436-8B3A-4D53-AD19-99120FB02DED}"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280288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bdélník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Zástupný symbol pro nadpis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cs-CZ"/>
              <a:t>Klepnutím lze upravit styl předlohy nadpisů.</a:t>
            </a:r>
            <a:endParaRPr lang="en-US"/>
          </a:p>
        </p:txBody>
      </p:sp>
      <p:sp>
        <p:nvSpPr>
          <p:cNvPr id="1029" name="Zástupný symbol pro text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5" name="Zástupný symbol pro zápatí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6" name="Zástupný symbol pro číslo snímku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Times New Roman" pitchFamily="18" charset="-18"/>
              </a:defRPr>
            </a:lvl1pPr>
            <a:extLst/>
          </a:lstStyle>
          <a:p>
            <a:pPr>
              <a:defRPr/>
            </a:pPr>
            <a:fld id="{E9265C97-9C3A-4ABE-8AE0-E9ED8A4E695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11" r:id="rId1"/>
    <p:sldLayoutId id="2147484005" r:id="rId2"/>
    <p:sldLayoutId id="2147484006" r:id="rId3"/>
    <p:sldLayoutId id="2147484007" r:id="rId4"/>
    <p:sldLayoutId id="2147484008" r:id="rId5"/>
    <p:sldLayoutId id="2147484009" r:id="rId6"/>
    <p:sldLayoutId id="2147484010" r:id="rId7"/>
    <p:sldLayoutId id="2147484012" r:id="rId8"/>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64679FB-FD1B-49A1-84ED-7EC0C74BCC7E}"/>
              </a:ext>
            </a:extLst>
          </p:cNvPr>
          <p:cNvPicPr>
            <a:picLocks noChangeAspect="1"/>
          </p:cNvPicPr>
          <p:nvPr/>
        </p:nvPicPr>
        <p:blipFill>
          <a:blip r:embed="rId2"/>
          <a:stretch>
            <a:fillRect/>
          </a:stretch>
        </p:blipFill>
        <p:spPr>
          <a:xfrm>
            <a:off x="1835696" y="908720"/>
            <a:ext cx="5600848" cy="5528379"/>
          </a:xfrm>
          <a:prstGeom prst="rect">
            <a:avLst/>
          </a:prstGeom>
        </p:spPr>
      </p:pic>
      <p:pic>
        <p:nvPicPr>
          <p:cNvPr id="3" name="Obrázek 2">
            <a:extLst>
              <a:ext uri="{FF2B5EF4-FFF2-40B4-BE49-F238E27FC236}">
                <a16:creationId xmlns:a16="http://schemas.microsoft.com/office/drawing/2014/main" id="{865F0C7C-3B90-491C-AC4E-C210D49AD1BF}"/>
              </a:ext>
            </a:extLst>
          </p:cNvPr>
          <p:cNvPicPr>
            <a:picLocks noChangeAspect="1"/>
          </p:cNvPicPr>
          <p:nvPr/>
        </p:nvPicPr>
        <p:blipFill>
          <a:blip r:embed="rId3"/>
          <a:stretch>
            <a:fillRect/>
          </a:stretch>
        </p:blipFill>
        <p:spPr>
          <a:xfrm>
            <a:off x="1475656" y="510409"/>
            <a:ext cx="5960888" cy="5854269"/>
          </a:xfrm>
          <a:prstGeom prst="rect">
            <a:avLst/>
          </a:prstGeom>
        </p:spPr>
      </p:pic>
    </p:spTree>
    <p:extLst>
      <p:ext uri="{BB962C8B-B14F-4D97-AF65-F5344CB8AC3E}">
        <p14:creationId xmlns:p14="http://schemas.microsoft.com/office/powerpoint/2010/main" val="20373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3600400" cy="3600400"/>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988840"/>
            <a:ext cx="2438400" cy="3657600"/>
          </a:xfrm>
          <a:prstGeom prst="rect">
            <a:avLst/>
          </a:prstGeom>
        </p:spPr>
      </p:pic>
    </p:spTree>
    <p:extLst>
      <p:ext uri="{BB962C8B-B14F-4D97-AF65-F5344CB8AC3E}">
        <p14:creationId xmlns:p14="http://schemas.microsoft.com/office/powerpoint/2010/main" val="321775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a:solidFill>
                  <a:srgbClr val="FFC000"/>
                </a:solidFill>
              </a:rPr>
              <a:t>Ekonomický koloběh – mikroekonomické pojetí</a:t>
            </a:r>
          </a:p>
        </p:txBody>
      </p:sp>
      <p:graphicFrame>
        <p:nvGraphicFramePr>
          <p:cNvPr id="4" name="Objekt 3"/>
          <p:cNvGraphicFramePr>
            <a:graphicFrameLocks noChangeAspect="1"/>
          </p:cNvGraphicFramePr>
          <p:nvPr/>
        </p:nvGraphicFramePr>
        <p:xfrm>
          <a:off x="0" y="990600"/>
          <a:ext cx="9144000" cy="5418138"/>
        </p:xfrm>
        <a:graphic>
          <a:graphicData uri="http://schemas.openxmlformats.org/presentationml/2006/ole">
            <mc:AlternateContent xmlns:mc="http://schemas.openxmlformats.org/markup-compatibility/2006">
              <mc:Choice xmlns:v="urn:schemas-microsoft-com:vml" Requires="v">
                <p:oleObj spid="_x0000_s3081" name="obrázek" r:id="rId4" imgW="4914900" imgH="2857500" progId="Word.Picture.8">
                  <p:embed/>
                </p:oleObj>
              </mc:Choice>
              <mc:Fallback>
                <p:oleObj name="obrázek" r:id="rId4" imgW="4914900" imgH="2857500" progId="Word.Picture.8">
                  <p:embed/>
                  <p:pic>
                    <p:nvPicPr>
                      <p:cNvPr id="4" name="Objek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13162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a:solidFill>
                  <a:srgbClr val="FFC000"/>
                </a:solidFill>
              </a:rPr>
              <a:t>Ekonomický koloběh – makroekonomické pojetí</a:t>
            </a:r>
          </a:p>
        </p:txBody>
      </p:sp>
      <p:graphicFrame>
        <p:nvGraphicFramePr>
          <p:cNvPr id="3" name="Objekt 2"/>
          <p:cNvGraphicFramePr>
            <a:graphicFrameLocks noChangeAspect="1"/>
          </p:cNvGraphicFramePr>
          <p:nvPr>
            <p:extLst/>
          </p:nvPr>
        </p:nvGraphicFramePr>
        <p:xfrm>
          <a:off x="755576" y="1228662"/>
          <a:ext cx="7560568" cy="5656662"/>
        </p:xfrm>
        <a:graphic>
          <a:graphicData uri="http://schemas.openxmlformats.org/presentationml/2006/ole">
            <mc:AlternateContent xmlns:mc="http://schemas.openxmlformats.org/markup-compatibility/2006">
              <mc:Choice xmlns:v="urn:schemas-microsoft-com:vml" Requires="v">
                <p:oleObj spid="_x0000_s4105" name="obrázek" r:id="rId4" imgW="5581650" imgH="4343400" progId="Word.Picture.8">
                  <p:embed/>
                </p:oleObj>
              </mc:Choice>
              <mc:Fallback>
                <p:oleObj name="obrázek" r:id="rId4" imgW="5581650" imgH="4343400" progId="Word.Picture.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228662"/>
                        <a:ext cx="7560568" cy="56566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31561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1916832"/>
            <a:ext cx="3168352" cy="3672408"/>
          </a:xfrm>
          <a:prstGeom prst="rect">
            <a:avLst/>
          </a:prstGeom>
        </p:spPr>
        <p:txBody>
          <a:bodyPr>
            <a:noAutofit/>
          </a:body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firmy?</a:t>
            </a:r>
          </a:p>
          <a:p>
            <a:pPr marL="652462" indent="-285750">
              <a:spcBef>
                <a:spcPts val="1200"/>
              </a:spcBef>
              <a:buClr>
                <a:srgbClr val="000066"/>
              </a:buClr>
              <a:buFont typeface="Arial" panose="020B0604020202020204" pitchFamily="34" charset="0"/>
              <a:buChar char="•"/>
            </a:pPr>
            <a:r>
              <a:rPr lang="cs-CZ" sz="1600" b="1" dirty="0">
                <a:solidFill>
                  <a:srgbClr val="002060"/>
                </a:solidFill>
                <a:latin typeface="Times New Roman" panose="02020603050405020304" pitchFamily="18" charset="0"/>
                <a:cs typeface="Times New Roman" panose="02020603050405020304" pitchFamily="18" charset="0"/>
              </a:rPr>
              <a:t>Dosahování zisku, resp. maximalizace zisku</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ale také alternativní cíle:</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Tržní podíl</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Dlouhodobé přežití</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Expanze a růst firmy</a:t>
            </a: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323528" y="404664"/>
            <a:ext cx="7632848" cy="507703"/>
          </a:xfrm>
        </p:spPr>
        <p:txBody>
          <a:bodyPr/>
          <a:lstStyle/>
          <a:p>
            <a:r>
              <a:rPr lang="pl-PL" sz="3600" dirty="0"/>
              <a:t>Cíle státu vs. cíle firmy </a:t>
            </a:r>
          </a:p>
        </p:txBody>
      </p:sp>
      <p:sp>
        <p:nvSpPr>
          <p:cNvPr id="4" name="Zástupný symbol pro obsah 2"/>
          <p:cNvSpPr txBox="1">
            <a:spLocks/>
          </p:cNvSpPr>
          <p:nvPr/>
        </p:nvSpPr>
        <p:spPr>
          <a:xfrm>
            <a:off x="4427984" y="1988840"/>
            <a:ext cx="3168352"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státu?</a:t>
            </a:r>
          </a:p>
          <a:p>
            <a:pPr marL="628650" indent="-28575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Zvyšování blahobytu obyvatelstva</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determinanty: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Ekonomický růst</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Nízká míra nezaměstnanosti</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Cenová stabilita a kurzová stabilita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Vnější rovnováha</a:t>
            </a:r>
          </a:p>
          <a:p>
            <a:pPr marL="685800">
              <a:spcBef>
                <a:spcPts val="1200"/>
              </a:spcBef>
            </a:pPr>
            <a:endParaRPr lang="cs-CZ" sz="1600" b="1" dirty="0">
              <a:solidFill>
                <a:srgbClr val="002060"/>
              </a:solidFill>
              <a:latin typeface="Times New Roman" panose="02020603050405020304" pitchFamily="18" charset="0"/>
              <a:cs typeface="Times New Roman" panose="02020603050405020304" pitchFamily="18" charset="0"/>
            </a:endParaRP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7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a:solidFill>
                  <a:srgbClr val="FFC000"/>
                </a:solidFill>
              </a:rPr>
              <a:t>Makroekonomické souvislosti</a:t>
            </a:r>
          </a:p>
        </p:txBody>
      </p:sp>
      <p:sp>
        <p:nvSpPr>
          <p:cNvPr id="20483" name="Zástupný symbol pro obsah 2"/>
          <p:cNvSpPr>
            <a:spLocks noGrp="1"/>
          </p:cNvSpPr>
          <p:nvPr>
            <p:ph idx="1"/>
          </p:nvPr>
        </p:nvSpPr>
        <p:spPr/>
        <p:txBody>
          <a:bodyPr/>
          <a:lstStyle/>
          <a:p>
            <a:pPr>
              <a:spcBef>
                <a:spcPts val="600"/>
              </a:spcBef>
            </a:pPr>
            <a:r>
              <a:rPr lang="cs-CZ" sz="2800" dirty="0">
                <a:latin typeface="Corbel" pitchFamily="34" charset="0"/>
              </a:rPr>
              <a:t>Vývoj ekonomiky a jeho sledování zajímá domácnosti, firmy, stát a koneckonců i zahraničí</a:t>
            </a:r>
          </a:p>
          <a:p>
            <a:pPr>
              <a:spcBef>
                <a:spcPts val="600"/>
              </a:spcBef>
            </a:pPr>
            <a:r>
              <a:rPr lang="cs-CZ" sz="2800" dirty="0">
                <a:latin typeface="Corbel" pitchFamily="34" charset="0"/>
              </a:rPr>
              <a:t>PROČ?</a:t>
            </a:r>
          </a:p>
          <a:p>
            <a:pPr>
              <a:spcBef>
                <a:spcPts val="600"/>
              </a:spcBef>
            </a:pPr>
            <a:r>
              <a:rPr lang="cs-CZ" sz="2800" u="sng" dirty="0">
                <a:latin typeface="Corbel" pitchFamily="34" charset="0"/>
              </a:rPr>
              <a:t>Domácnosti</a:t>
            </a:r>
            <a:r>
              <a:rPr lang="cs-CZ" sz="2800" dirty="0">
                <a:latin typeface="Corbel" pitchFamily="34" charset="0"/>
              </a:rPr>
              <a:t> – mzdy, důchody, investice do infrastruktury, jistota zaměstnání</a:t>
            </a:r>
          </a:p>
          <a:p>
            <a:pPr>
              <a:spcBef>
                <a:spcPts val="600"/>
              </a:spcBef>
            </a:pPr>
            <a:r>
              <a:rPr lang="cs-CZ" sz="2800" u="sng" dirty="0">
                <a:latin typeface="Corbel" pitchFamily="34" charset="0"/>
              </a:rPr>
              <a:t>Firmy</a:t>
            </a:r>
            <a:r>
              <a:rPr lang="cs-CZ" sz="2800" dirty="0">
                <a:latin typeface="Corbel" pitchFamily="34" charset="0"/>
              </a:rPr>
              <a:t>  - kolik investovat, mzdy, kolik vyrábět</a:t>
            </a:r>
          </a:p>
          <a:p>
            <a:pPr>
              <a:spcBef>
                <a:spcPts val="600"/>
              </a:spcBef>
            </a:pPr>
            <a:r>
              <a:rPr lang="cs-CZ" sz="2800" u="sng" dirty="0">
                <a:latin typeface="Corbel" pitchFamily="34" charset="0"/>
              </a:rPr>
              <a:t>Stát</a:t>
            </a:r>
            <a:r>
              <a:rPr lang="cs-CZ" sz="2800" dirty="0">
                <a:latin typeface="Corbel" pitchFamily="34" charset="0"/>
              </a:rPr>
              <a:t> – kurz měny (CB), daně, rozpočet</a:t>
            </a:r>
          </a:p>
          <a:p>
            <a:pPr>
              <a:spcBef>
                <a:spcPts val="600"/>
              </a:spcBef>
            </a:pPr>
            <a:r>
              <a:rPr lang="cs-CZ" sz="2800" u="sng" dirty="0">
                <a:latin typeface="Corbel" pitchFamily="34" charset="0"/>
              </a:rPr>
              <a:t>Politici</a:t>
            </a:r>
            <a:r>
              <a:rPr lang="cs-CZ" sz="2800" dirty="0">
                <a:latin typeface="Corbel" pitchFamily="34" charset="0"/>
              </a:rPr>
              <a:t> – chtějí znovuzvolení</a:t>
            </a:r>
          </a:p>
          <a:p>
            <a:pPr>
              <a:spcBef>
                <a:spcPts val="600"/>
              </a:spcBef>
            </a:pPr>
            <a:r>
              <a:rPr lang="cs-CZ" sz="2800" u="sng" dirty="0">
                <a:effectLst/>
                <a:latin typeface="Corbel" pitchFamily="34" charset="0"/>
              </a:rPr>
              <a:t>Zahraničí</a:t>
            </a:r>
            <a:r>
              <a:rPr lang="cs-CZ" sz="2800" dirty="0">
                <a:effectLst/>
                <a:latin typeface="Corbel" pitchFamily="34" charset="0"/>
              </a:rPr>
              <a:t> – investice, zahraniční obchod, půjčky</a:t>
            </a:r>
          </a:p>
          <a:p>
            <a:pPr>
              <a:spcBef>
                <a:spcPts val="600"/>
              </a:spcBef>
            </a:pPr>
            <a:r>
              <a:rPr lang="cs-CZ" sz="2800" b="1" dirty="0">
                <a:solidFill>
                  <a:srgbClr val="FF0000"/>
                </a:solidFill>
                <a:latin typeface="Corbel" pitchFamily="34" charset="0"/>
              </a:rPr>
              <a:t>Kde jde zjistit data? </a:t>
            </a:r>
            <a:endParaRPr lang="cs-CZ" sz="2800" b="1" dirty="0">
              <a:solidFill>
                <a:srgbClr val="FF0000"/>
              </a:solidFill>
              <a:effectLst/>
              <a:latin typeface="Corbel" pitchFamily="34" charset="0"/>
            </a:endParaRPr>
          </a:p>
        </p:txBody>
      </p:sp>
    </p:spTree>
    <p:extLst>
      <p:ext uri="{BB962C8B-B14F-4D97-AF65-F5344CB8AC3E}">
        <p14:creationId xmlns:p14="http://schemas.microsoft.com/office/powerpoint/2010/main" val="3408560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 calcmode="lin" valueType="num">
                                      <p:cBhvr>
                                        <p:cTn id="42" dur="1000" fill="hold"/>
                                        <p:tgtEl>
                                          <p:spTgt spid="204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04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04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 calcmode="lin" valueType="num">
                                      <p:cBhvr>
                                        <p:cTn id="49" dur="1000" fill="hold"/>
                                        <p:tgtEl>
                                          <p:spTgt spid="2048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048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04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 calcmode="lin" valueType="num">
                                      <p:cBhvr>
                                        <p:cTn id="56" dur="1000" fill="hold"/>
                                        <p:tgtEl>
                                          <p:spTgt spid="2048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048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a:solidFill>
                  <a:srgbClr val="FFC000"/>
                </a:solidFill>
              </a:rPr>
              <a:t>Makroekonomie – základní agregáty</a:t>
            </a:r>
          </a:p>
        </p:txBody>
      </p:sp>
      <p:sp>
        <p:nvSpPr>
          <p:cNvPr id="20483" name="Zástupný symbol pro obsah 2"/>
          <p:cNvSpPr>
            <a:spLocks noGrp="1"/>
          </p:cNvSpPr>
          <p:nvPr>
            <p:ph idx="1"/>
          </p:nvPr>
        </p:nvSpPr>
        <p:spPr/>
        <p:txBody>
          <a:bodyPr/>
          <a:lstStyle/>
          <a:p>
            <a:pPr>
              <a:spcBef>
                <a:spcPts val="600"/>
              </a:spcBef>
            </a:pPr>
            <a:r>
              <a:rPr lang="cs-CZ" sz="2800" dirty="0">
                <a:latin typeface="Corbel" pitchFamily="34" charset="0"/>
              </a:rPr>
              <a:t>Výkon dané ekonomiky – produkt (HDP a HNP)</a:t>
            </a:r>
          </a:p>
          <a:p>
            <a:pPr>
              <a:spcBef>
                <a:spcPts val="600"/>
              </a:spcBef>
            </a:pPr>
            <a:r>
              <a:rPr lang="cs-CZ" sz="2800" dirty="0">
                <a:effectLst/>
                <a:latin typeface="Corbel" pitchFamily="34" charset="0"/>
              </a:rPr>
              <a:t>Pracovní síla (zaměstnanost a nezaměstnanost)</a:t>
            </a:r>
          </a:p>
          <a:p>
            <a:pPr>
              <a:spcBef>
                <a:spcPts val="600"/>
              </a:spcBef>
            </a:pPr>
            <a:r>
              <a:rPr lang="cs-CZ" sz="2800" dirty="0">
                <a:latin typeface="Corbel" pitchFamily="34" charset="0"/>
              </a:rPr>
              <a:t>Cenová hladina</a:t>
            </a:r>
          </a:p>
          <a:p>
            <a:pPr>
              <a:spcBef>
                <a:spcPts val="600"/>
              </a:spcBef>
            </a:pPr>
            <a:r>
              <a:rPr lang="cs-CZ" sz="2800" dirty="0">
                <a:effectLst/>
                <a:latin typeface="Corbel" pitchFamily="34" charset="0"/>
              </a:rPr>
              <a:t>Pozice vůči zahraničí</a:t>
            </a:r>
          </a:p>
        </p:txBody>
      </p:sp>
    </p:spTree>
    <p:extLst>
      <p:ext uri="{BB962C8B-B14F-4D97-AF65-F5344CB8AC3E}">
        <p14:creationId xmlns:p14="http://schemas.microsoft.com/office/powerpoint/2010/main" val="3682178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produkt</a:t>
            </a:r>
          </a:p>
        </p:txBody>
      </p:sp>
      <p:sp>
        <p:nvSpPr>
          <p:cNvPr id="20483" name="Zástupný symbol pro obsah 2"/>
          <p:cNvSpPr>
            <a:spLocks noGrp="1"/>
          </p:cNvSpPr>
          <p:nvPr>
            <p:ph idx="1"/>
          </p:nvPr>
        </p:nvSpPr>
        <p:spPr>
          <a:xfrm>
            <a:off x="402592" y="1700808"/>
            <a:ext cx="8229600" cy="4896544"/>
          </a:xfrm>
        </p:spPr>
        <p:txBody>
          <a:bodyPr/>
          <a:lstStyle/>
          <a:p>
            <a:pPr>
              <a:spcBef>
                <a:spcPts val="600"/>
              </a:spcBef>
            </a:pPr>
            <a:r>
              <a:rPr lang="cs-CZ" sz="2000" dirty="0">
                <a:latin typeface="Corbel" pitchFamily="34" charset="0"/>
              </a:rPr>
              <a:t>Výkon ekonomiky je vyjadřován nejčastěji pomocí </a:t>
            </a:r>
            <a:r>
              <a:rPr lang="cs-CZ" sz="2000" b="1" dirty="0">
                <a:solidFill>
                  <a:srgbClr val="FF0000"/>
                </a:solidFill>
                <a:latin typeface="Corbel" pitchFamily="34" charset="0"/>
              </a:rPr>
              <a:t>hrubého domácího produktu (HDP)</a:t>
            </a:r>
          </a:p>
          <a:p>
            <a:pPr>
              <a:spcBef>
                <a:spcPts val="600"/>
              </a:spcBef>
            </a:pPr>
            <a:r>
              <a:rPr lang="cs-CZ" sz="2000" dirty="0">
                <a:latin typeface="Corbel" pitchFamily="34" charset="0"/>
              </a:rPr>
              <a:t>Na základě tohoto ukazatele jsme schopni určit aktuální výkonnost dané ekonomiky, výkonnost v čase a jsme také schopni porovnávat jednotlivé země v rámci světové ekonomiky mezi sebou, případně regiony v rámci jedné země.</a:t>
            </a:r>
          </a:p>
          <a:p>
            <a:pPr>
              <a:spcBef>
                <a:spcPts val="600"/>
              </a:spcBef>
            </a:pPr>
            <a:r>
              <a:rPr lang="cs-CZ" sz="2000" dirty="0">
                <a:latin typeface="Corbel" pitchFamily="34" charset="0"/>
              </a:rPr>
              <a:t>Obdobně jako tomu je u sportovců, tak i ekonomika může mít aktuální výkonnost pod svými možnostmi nebo naopak může být její výkonnost tak vysoká, že se může začít i přehřívat, což následně zpravidla přináší negativní dopady. </a:t>
            </a:r>
          </a:p>
          <a:p>
            <a:pPr>
              <a:spcBef>
                <a:spcPts val="600"/>
              </a:spcBef>
            </a:pPr>
            <a:r>
              <a:rPr lang="cs-CZ" sz="2000" dirty="0">
                <a:latin typeface="Corbel" pitchFamily="34" charset="0"/>
              </a:rPr>
              <a:t>Důležité je, v jaké relaci k dlouhodobě udržitelné výkonnosti se aktuální výkonnost nachází, což bude klíčové i pro nastavení odpovídající hospodářské politiky státu (zejména fiskální a monetární politiky).</a:t>
            </a:r>
          </a:p>
        </p:txBody>
      </p:sp>
    </p:spTree>
    <p:extLst>
      <p:ext uri="{BB962C8B-B14F-4D97-AF65-F5344CB8AC3E}">
        <p14:creationId xmlns:p14="http://schemas.microsoft.com/office/powerpoint/2010/main" val="2079113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F59EA-121C-4ABF-B912-AD5B539AD587}"/>
              </a:ext>
            </a:extLst>
          </p:cNvPr>
          <p:cNvSpPr>
            <a:spLocks noGrp="1"/>
          </p:cNvSpPr>
          <p:nvPr>
            <p:ph type="title"/>
          </p:nvPr>
        </p:nvSpPr>
        <p:spPr/>
        <p:txBody>
          <a:bodyPr/>
          <a:lstStyle/>
          <a:p>
            <a:pPr algn="ctr"/>
            <a:r>
              <a:rPr lang="cs-CZ" dirty="0"/>
              <a:t>HDP/ob. v PPS (EU-27=100)</a:t>
            </a:r>
          </a:p>
        </p:txBody>
      </p:sp>
      <p:graphicFrame>
        <p:nvGraphicFramePr>
          <p:cNvPr id="3" name="Tabulka 2">
            <a:extLst>
              <a:ext uri="{FF2B5EF4-FFF2-40B4-BE49-F238E27FC236}">
                <a16:creationId xmlns:a16="http://schemas.microsoft.com/office/drawing/2014/main" id="{8AA9FFFD-168D-4257-AA13-C54C25BAF59E}"/>
              </a:ext>
            </a:extLst>
          </p:cNvPr>
          <p:cNvGraphicFramePr>
            <a:graphicFrameLocks noGrp="1"/>
          </p:cNvGraphicFramePr>
          <p:nvPr>
            <p:extLst/>
          </p:nvPr>
        </p:nvGraphicFramePr>
        <p:xfrm>
          <a:off x="457200" y="2072879"/>
          <a:ext cx="3826767" cy="3105613"/>
        </p:xfrm>
        <a:graphic>
          <a:graphicData uri="http://schemas.openxmlformats.org/drawingml/2006/table">
            <a:tbl>
              <a:tblPr>
                <a:tableStyleId>{5C22544A-7EE6-4342-B048-85BDC9FD1C3A}</a:tableStyleId>
              </a:tblPr>
              <a:tblGrid>
                <a:gridCol w="1610171">
                  <a:extLst>
                    <a:ext uri="{9D8B030D-6E8A-4147-A177-3AD203B41FA5}">
                      <a16:colId xmlns:a16="http://schemas.microsoft.com/office/drawing/2014/main" val="1914325780"/>
                    </a:ext>
                  </a:extLst>
                </a:gridCol>
                <a:gridCol w="1108298">
                  <a:extLst>
                    <a:ext uri="{9D8B030D-6E8A-4147-A177-3AD203B41FA5}">
                      <a16:colId xmlns:a16="http://schemas.microsoft.com/office/drawing/2014/main" val="1987582478"/>
                    </a:ext>
                  </a:extLst>
                </a:gridCol>
                <a:gridCol w="1108298">
                  <a:extLst>
                    <a:ext uri="{9D8B030D-6E8A-4147-A177-3AD203B41FA5}">
                      <a16:colId xmlns:a16="http://schemas.microsoft.com/office/drawing/2014/main" val="2520599625"/>
                    </a:ext>
                  </a:extLst>
                </a:gridCol>
              </a:tblGrid>
              <a:tr h="355836">
                <a:tc>
                  <a:txBody>
                    <a:bodyPr/>
                    <a:lstStyle/>
                    <a:p>
                      <a:pPr algn="r" fontAlgn="ctr"/>
                      <a:r>
                        <a:rPr lang="cs-CZ" sz="2000" u="none" strike="noStrike" dirty="0">
                          <a:effectLst/>
                        </a:rPr>
                        <a:t> </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2009</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2020</a:t>
                      </a:r>
                      <a:endParaRPr lang="cs-CZ" sz="2000" b="1" i="0" u="none" strike="noStrike" dirty="0">
                        <a:solidFill>
                          <a:srgbClr val="FFFFFF"/>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502805087"/>
                  </a:ext>
                </a:extLst>
              </a:tr>
              <a:tr h="614761">
                <a:tc>
                  <a:txBody>
                    <a:bodyPr/>
                    <a:lstStyle/>
                    <a:p>
                      <a:pPr algn="l" fontAlgn="ctr"/>
                      <a:r>
                        <a:rPr lang="cs-CZ" sz="2000" b="1" u="none" strike="noStrike" dirty="0">
                          <a:effectLst/>
                        </a:rPr>
                        <a:t>Lucembursko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272</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263</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344586414"/>
                  </a:ext>
                </a:extLst>
              </a:tr>
              <a:tr h="355836">
                <a:tc>
                  <a:txBody>
                    <a:bodyPr/>
                    <a:lstStyle/>
                    <a:p>
                      <a:pPr algn="l" fontAlgn="ctr"/>
                      <a:r>
                        <a:rPr lang="cs-CZ" sz="2000" b="1" u="none" strike="noStrike" dirty="0">
                          <a:effectLst/>
                        </a:rPr>
                        <a:t>Německo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118</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123</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318205327"/>
                  </a:ext>
                </a:extLst>
              </a:tr>
              <a:tr h="355836">
                <a:tc>
                  <a:txBody>
                    <a:bodyPr/>
                    <a:lstStyle/>
                    <a:p>
                      <a:pPr algn="l" fontAlgn="ctr"/>
                      <a:r>
                        <a:rPr lang="cs-CZ" sz="2000" b="1" u="none" strike="noStrike" dirty="0">
                          <a:effectLst/>
                        </a:rPr>
                        <a:t>Itálie</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108</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94</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467392286"/>
                  </a:ext>
                </a:extLst>
              </a:tr>
              <a:tr h="355836">
                <a:tc>
                  <a:txBody>
                    <a:bodyPr/>
                    <a:lstStyle/>
                    <a:p>
                      <a:pPr algn="l" fontAlgn="ctr"/>
                      <a:r>
                        <a:rPr lang="cs-CZ" sz="2000" b="1" u="none" strike="noStrike" dirty="0">
                          <a:effectLst/>
                        </a:rPr>
                        <a:t>Španělsko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101</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84</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980395488"/>
                  </a:ext>
                </a:extLst>
              </a:tr>
              <a:tr h="355836">
                <a:tc>
                  <a:txBody>
                    <a:bodyPr/>
                    <a:lstStyle/>
                    <a:p>
                      <a:pPr algn="l" fontAlgn="ctr"/>
                      <a:r>
                        <a:rPr lang="cs-CZ" sz="2000" b="1" u="none" strike="noStrike" dirty="0">
                          <a:solidFill>
                            <a:srgbClr val="FF0000"/>
                          </a:solidFill>
                          <a:effectLst/>
                        </a:rPr>
                        <a:t>Řecko</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95</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62</a:t>
                      </a:r>
                      <a:endParaRPr lang="cs-CZ" sz="2000" b="1" i="0" u="none" strike="noStrike" dirty="0">
                        <a:solidFill>
                          <a:srgbClr val="FF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208383914"/>
                  </a:ext>
                </a:extLst>
              </a:tr>
              <a:tr h="355836">
                <a:tc>
                  <a:txBody>
                    <a:bodyPr/>
                    <a:lstStyle/>
                    <a:p>
                      <a:pPr algn="l" fontAlgn="ctr"/>
                      <a:r>
                        <a:rPr lang="cs-CZ" sz="2000" b="1" u="none" strike="noStrike" dirty="0">
                          <a:solidFill>
                            <a:srgbClr val="92D050"/>
                          </a:solidFill>
                          <a:effectLst/>
                        </a:rPr>
                        <a:t>Česko</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87</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93</a:t>
                      </a:r>
                      <a:endParaRPr lang="cs-CZ" sz="2000" b="1" i="0" u="none" strike="noStrike" dirty="0">
                        <a:solidFill>
                          <a:srgbClr val="92D05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738651895"/>
                  </a:ext>
                </a:extLst>
              </a:tr>
              <a:tr h="355836">
                <a:tc>
                  <a:txBody>
                    <a:bodyPr/>
                    <a:lstStyle/>
                    <a:p>
                      <a:pPr algn="l" fontAlgn="ctr"/>
                      <a:r>
                        <a:rPr lang="cs-CZ" sz="2000" b="1" u="none" strike="noStrike" dirty="0">
                          <a:effectLst/>
                        </a:rPr>
                        <a:t>Slovensko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72</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dirty="0">
                          <a:effectLst/>
                        </a:rPr>
                        <a:t>70</a:t>
                      </a:r>
                      <a:endParaRPr lang="cs-CZ" sz="2000" b="0"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343547066"/>
                  </a:ext>
                </a:extLst>
              </a:tr>
            </a:tbl>
          </a:graphicData>
        </a:graphic>
      </p:graphicFrame>
      <p:graphicFrame>
        <p:nvGraphicFramePr>
          <p:cNvPr id="4" name="Tabulka 3">
            <a:extLst>
              <a:ext uri="{FF2B5EF4-FFF2-40B4-BE49-F238E27FC236}">
                <a16:creationId xmlns:a16="http://schemas.microsoft.com/office/drawing/2014/main" id="{A73F833C-28B9-4644-8543-7F07DA328247}"/>
              </a:ext>
            </a:extLst>
          </p:cNvPr>
          <p:cNvGraphicFramePr>
            <a:graphicFrameLocks noGrp="1"/>
          </p:cNvGraphicFramePr>
          <p:nvPr>
            <p:extLst/>
          </p:nvPr>
        </p:nvGraphicFramePr>
        <p:xfrm>
          <a:off x="5004048" y="2089792"/>
          <a:ext cx="3888432" cy="3088702"/>
        </p:xfrm>
        <a:graphic>
          <a:graphicData uri="http://schemas.openxmlformats.org/drawingml/2006/table">
            <a:tbl>
              <a:tblPr>
                <a:tableStyleId>{5C22544A-7EE6-4342-B048-85BDC9FD1C3A}</a:tableStyleId>
              </a:tblPr>
              <a:tblGrid>
                <a:gridCol w="1636118">
                  <a:extLst>
                    <a:ext uri="{9D8B030D-6E8A-4147-A177-3AD203B41FA5}">
                      <a16:colId xmlns:a16="http://schemas.microsoft.com/office/drawing/2014/main" val="4151251696"/>
                    </a:ext>
                  </a:extLst>
                </a:gridCol>
                <a:gridCol w="1126157">
                  <a:extLst>
                    <a:ext uri="{9D8B030D-6E8A-4147-A177-3AD203B41FA5}">
                      <a16:colId xmlns:a16="http://schemas.microsoft.com/office/drawing/2014/main" val="4222299215"/>
                    </a:ext>
                  </a:extLst>
                </a:gridCol>
                <a:gridCol w="1126157">
                  <a:extLst>
                    <a:ext uri="{9D8B030D-6E8A-4147-A177-3AD203B41FA5}">
                      <a16:colId xmlns:a16="http://schemas.microsoft.com/office/drawing/2014/main" val="3812276937"/>
                    </a:ext>
                  </a:extLst>
                </a:gridCol>
              </a:tblGrid>
              <a:tr h="344073">
                <a:tc>
                  <a:txBody>
                    <a:bodyPr/>
                    <a:lstStyle/>
                    <a:p>
                      <a:pPr algn="r" fontAlgn="ctr"/>
                      <a:r>
                        <a:rPr lang="cs-CZ" sz="2000" u="none" strike="noStrike" dirty="0">
                          <a:effectLst/>
                        </a:rPr>
                        <a:t> </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2009</a:t>
                      </a:r>
                      <a:endParaRPr lang="cs-CZ" sz="2000" b="1" i="0" u="none" strike="noStrike" dirty="0">
                        <a:solidFill>
                          <a:srgbClr val="FFFFFF"/>
                        </a:solidFill>
                        <a:effectLst/>
                        <a:latin typeface="Arial" panose="020B0604020202020204" pitchFamily="34" charset="0"/>
                      </a:endParaRPr>
                    </a:p>
                  </a:txBody>
                  <a:tcPr marL="8657" marR="8657" marT="8657" marB="0" anchor="ctr"/>
                </a:tc>
                <a:tc>
                  <a:txBody>
                    <a:bodyPr/>
                    <a:lstStyle/>
                    <a:p>
                      <a:pPr algn="ctr" fontAlgn="ctr"/>
                      <a:r>
                        <a:rPr lang="cs-CZ" sz="2000" b="1" u="none" strike="noStrike" dirty="0">
                          <a:effectLst/>
                        </a:rPr>
                        <a:t>2020</a:t>
                      </a:r>
                      <a:endParaRPr lang="cs-CZ" sz="2000" b="1" i="0" u="none" strike="noStrike" dirty="0">
                        <a:solidFill>
                          <a:srgbClr val="FFFFFF"/>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797117029"/>
                  </a:ext>
                </a:extLst>
              </a:tr>
              <a:tr h="680191">
                <a:tc>
                  <a:txBody>
                    <a:bodyPr/>
                    <a:lstStyle/>
                    <a:p>
                      <a:pPr algn="l" fontAlgn="ctr"/>
                      <a:r>
                        <a:rPr lang="cs-CZ" sz="2000" b="1" u="none" strike="noStrike" dirty="0">
                          <a:effectLst/>
                        </a:rPr>
                        <a:t>Lucembursko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272</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263</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203569448"/>
                  </a:ext>
                </a:extLst>
              </a:tr>
              <a:tr h="344073">
                <a:tc>
                  <a:txBody>
                    <a:bodyPr/>
                    <a:lstStyle/>
                    <a:p>
                      <a:pPr algn="l" fontAlgn="ctr"/>
                      <a:r>
                        <a:rPr lang="cs-CZ" sz="2000" b="1" u="none" strike="noStrike" dirty="0">
                          <a:effectLst/>
                        </a:rPr>
                        <a:t>Německo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118</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123</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057091542"/>
                  </a:ext>
                </a:extLst>
              </a:tr>
              <a:tr h="344073">
                <a:tc>
                  <a:txBody>
                    <a:bodyPr/>
                    <a:lstStyle/>
                    <a:p>
                      <a:pPr algn="l" fontAlgn="ctr"/>
                      <a:r>
                        <a:rPr lang="cs-CZ" sz="2000" b="1" u="none" strike="noStrike" dirty="0">
                          <a:effectLst/>
                        </a:rPr>
                        <a:t>Itálie</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108</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94</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526802622"/>
                  </a:ext>
                </a:extLst>
              </a:tr>
              <a:tr h="344073">
                <a:tc>
                  <a:txBody>
                    <a:bodyPr/>
                    <a:lstStyle/>
                    <a:p>
                      <a:pPr algn="l" fontAlgn="ctr"/>
                      <a:r>
                        <a:rPr lang="cs-CZ" sz="2000" b="1" u="none" strike="noStrike" dirty="0">
                          <a:solidFill>
                            <a:srgbClr val="92D050"/>
                          </a:solidFill>
                          <a:effectLst/>
                        </a:rPr>
                        <a:t>Česko</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87</a:t>
                      </a:r>
                      <a:endParaRPr lang="cs-CZ" sz="2000" b="1" i="0" u="none" strike="noStrike" dirty="0">
                        <a:solidFill>
                          <a:srgbClr val="92D05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92D050"/>
                          </a:solidFill>
                          <a:effectLst/>
                        </a:rPr>
                        <a:t>93</a:t>
                      </a:r>
                      <a:endParaRPr lang="cs-CZ" sz="2000" b="1" i="0" u="none" strike="noStrike" dirty="0">
                        <a:solidFill>
                          <a:srgbClr val="92D05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334504917"/>
                  </a:ext>
                </a:extLst>
              </a:tr>
              <a:tr h="344073">
                <a:tc>
                  <a:txBody>
                    <a:bodyPr/>
                    <a:lstStyle/>
                    <a:p>
                      <a:pPr algn="l" fontAlgn="ctr"/>
                      <a:r>
                        <a:rPr lang="cs-CZ" sz="2000" b="1" u="none" strike="noStrike" dirty="0">
                          <a:effectLst/>
                        </a:rPr>
                        <a:t>Španělsko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101</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84</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920847018"/>
                  </a:ext>
                </a:extLst>
              </a:tr>
              <a:tr h="344073">
                <a:tc>
                  <a:txBody>
                    <a:bodyPr/>
                    <a:lstStyle/>
                    <a:p>
                      <a:pPr algn="l" fontAlgn="ctr"/>
                      <a:r>
                        <a:rPr lang="cs-CZ" sz="2000" b="1" u="none" strike="noStrike" dirty="0">
                          <a:effectLst/>
                        </a:rPr>
                        <a:t>Slovensko</a:t>
                      </a:r>
                      <a:endParaRPr lang="cs-CZ" sz="2000" b="1" i="0" u="none" strike="noStrike" dirty="0">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u="none" strike="noStrike">
                          <a:effectLst/>
                        </a:rPr>
                        <a:t>72</a:t>
                      </a:r>
                      <a:endParaRPr lang="cs-CZ" sz="2000" b="0" i="0" u="none" strike="noStrike">
                        <a:solidFill>
                          <a:srgbClr val="00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effectLst/>
                        </a:rPr>
                        <a:t>70</a:t>
                      </a:r>
                      <a:endParaRPr lang="cs-CZ" sz="2000" b="1" i="0" u="none" strike="noStrike" dirty="0">
                        <a:solidFill>
                          <a:srgbClr val="00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2025752824"/>
                  </a:ext>
                </a:extLst>
              </a:tr>
              <a:tr h="344073">
                <a:tc>
                  <a:txBody>
                    <a:bodyPr/>
                    <a:lstStyle/>
                    <a:p>
                      <a:pPr algn="l" fontAlgn="ctr"/>
                      <a:r>
                        <a:rPr lang="cs-CZ" sz="2000" b="1" u="none" strike="noStrike" dirty="0">
                          <a:solidFill>
                            <a:srgbClr val="FF0000"/>
                          </a:solidFill>
                          <a:effectLst/>
                        </a:rPr>
                        <a:t>Řecko</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95</a:t>
                      </a:r>
                      <a:endParaRPr lang="cs-CZ" sz="2000" b="1" i="0" u="none" strike="noStrike" dirty="0">
                        <a:solidFill>
                          <a:srgbClr val="FF0000"/>
                        </a:solidFill>
                        <a:effectLst/>
                        <a:latin typeface="Arial" panose="020B0604020202020204" pitchFamily="34" charset="0"/>
                      </a:endParaRPr>
                    </a:p>
                  </a:txBody>
                  <a:tcPr marL="8657" marR="8657" marT="8657" marB="0" anchor="ctr"/>
                </a:tc>
                <a:tc>
                  <a:txBody>
                    <a:bodyPr/>
                    <a:lstStyle/>
                    <a:p>
                      <a:pPr algn="r" fontAlgn="ctr"/>
                      <a:r>
                        <a:rPr lang="cs-CZ" sz="2000" b="1" u="none" strike="noStrike" dirty="0">
                          <a:solidFill>
                            <a:srgbClr val="FF0000"/>
                          </a:solidFill>
                          <a:effectLst/>
                        </a:rPr>
                        <a:t>62</a:t>
                      </a:r>
                      <a:endParaRPr lang="cs-CZ" sz="2000" b="1" i="0" u="none" strike="noStrike" dirty="0">
                        <a:solidFill>
                          <a:srgbClr val="FF0000"/>
                        </a:solidFill>
                        <a:effectLst/>
                        <a:latin typeface="Arial" panose="020B0604020202020204" pitchFamily="34" charset="0"/>
                      </a:endParaRPr>
                    </a:p>
                  </a:txBody>
                  <a:tcPr marL="8657" marR="8657" marT="8657" marB="0" anchor="ctr"/>
                </a:tc>
                <a:extLst>
                  <a:ext uri="{0D108BD9-81ED-4DB2-BD59-A6C34878D82A}">
                    <a16:rowId xmlns:a16="http://schemas.microsoft.com/office/drawing/2014/main" val="174976427"/>
                  </a:ext>
                </a:extLst>
              </a:tr>
            </a:tbl>
          </a:graphicData>
        </a:graphic>
      </p:graphicFrame>
    </p:spTree>
    <p:extLst>
      <p:ext uri="{BB962C8B-B14F-4D97-AF65-F5344CB8AC3E}">
        <p14:creationId xmlns:p14="http://schemas.microsoft.com/office/powerpoint/2010/main" val="38012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zaměstnanost</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dirty="0">
                <a:latin typeface="Corbel" pitchFamily="34" charset="0"/>
              </a:rPr>
              <a:t>Práce je primární výrobní faktor  a patří ke klíčovým faktorům výkonnosti ekonomiky (jak co do kvantity, tak do kvality). </a:t>
            </a:r>
          </a:p>
          <a:p>
            <a:pPr>
              <a:spcBef>
                <a:spcPts val="600"/>
              </a:spcBef>
            </a:pPr>
            <a:r>
              <a:rPr lang="cs-CZ" sz="2400" b="1" dirty="0">
                <a:solidFill>
                  <a:srgbClr val="FF0000"/>
                </a:solidFill>
                <a:latin typeface="Corbel" pitchFamily="34" charset="0"/>
              </a:rPr>
              <a:t>Zaměstnanost</a:t>
            </a:r>
            <a:r>
              <a:rPr lang="cs-CZ" sz="2400" dirty="0">
                <a:latin typeface="Corbel" pitchFamily="34" charset="0"/>
              </a:rPr>
              <a:t> nám zpravidla ukazuje, kolik obyvatel v produktivním věku je zapojeno do pracovního procesu. </a:t>
            </a:r>
          </a:p>
          <a:p>
            <a:pPr>
              <a:spcBef>
                <a:spcPts val="600"/>
              </a:spcBef>
            </a:pPr>
            <a:r>
              <a:rPr lang="cs-CZ" sz="2400" dirty="0">
                <a:latin typeface="Corbel" pitchFamily="34" charset="0"/>
              </a:rPr>
              <a:t>Se zaměstnaností souvisí i opačný jev, a to je </a:t>
            </a:r>
            <a:r>
              <a:rPr lang="cs-CZ" sz="2400" b="1" dirty="0">
                <a:solidFill>
                  <a:srgbClr val="FF0000"/>
                </a:solidFill>
                <a:latin typeface="Corbel" pitchFamily="34" charset="0"/>
              </a:rPr>
              <a:t>nezaměstnanost</a:t>
            </a:r>
            <a:r>
              <a:rPr lang="cs-CZ" sz="2400" dirty="0">
                <a:latin typeface="Corbel" pitchFamily="34" charset="0"/>
              </a:rPr>
              <a:t>, která znamená, že určitá část obyvatel v produktivním věku nepracuje (buď z vlastního rozhodnutí, nebo tzv. nedobrovolně čili i když by chtěli pracovat, nikdo jejich ruce ani mozky nepoptává). </a:t>
            </a:r>
          </a:p>
          <a:p>
            <a:pPr>
              <a:spcBef>
                <a:spcPts val="600"/>
              </a:spcBef>
            </a:pPr>
            <a:r>
              <a:rPr lang="cs-CZ" sz="2400" dirty="0">
                <a:latin typeface="Corbel" pitchFamily="34" charset="0"/>
              </a:rPr>
              <a:t>trh práce je v podstatě zrcadlem fungování ekonomiky, lze na základě vývoje počtu nezaměstnaných hodnotit aktuální vývoj ekonomiky. </a:t>
            </a:r>
          </a:p>
          <a:p>
            <a:pPr>
              <a:spcBef>
                <a:spcPts val="600"/>
              </a:spcBef>
            </a:pPr>
            <a:r>
              <a:rPr lang="cs-CZ" sz="2400" dirty="0">
                <a:latin typeface="Corbel" pitchFamily="34" charset="0"/>
              </a:rPr>
              <a:t>Přirozená míra nezaměstnanosti?</a:t>
            </a:r>
          </a:p>
        </p:txBody>
      </p:sp>
    </p:spTree>
    <p:extLst>
      <p:ext uri="{BB962C8B-B14F-4D97-AF65-F5344CB8AC3E}">
        <p14:creationId xmlns:p14="http://schemas.microsoft.com/office/powerpoint/2010/main" val="3765965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60A7AF-CE5E-4E25-8156-EEFFDFF7C0D5}"/>
              </a:ext>
            </a:extLst>
          </p:cNvPr>
          <p:cNvSpPr>
            <a:spLocks noGrp="1"/>
          </p:cNvSpPr>
          <p:nvPr>
            <p:ph type="title"/>
          </p:nvPr>
        </p:nvSpPr>
        <p:spPr/>
        <p:txBody>
          <a:bodyPr>
            <a:normAutofit fontScale="90000"/>
          </a:bodyPr>
          <a:lstStyle/>
          <a:p>
            <a:pPr algn="ctr"/>
            <a:r>
              <a:rPr lang="cs-CZ" dirty="0"/>
              <a:t>Vývoj míry nezaměstnanosti v EU</a:t>
            </a:r>
          </a:p>
        </p:txBody>
      </p:sp>
      <p:pic>
        <p:nvPicPr>
          <p:cNvPr id="4" name="Obrázek 3">
            <a:extLst>
              <a:ext uri="{FF2B5EF4-FFF2-40B4-BE49-F238E27FC236}">
                <a16:creationId xmlns:a16="http://schemas.microsoft.com/office/drawing/2014/main" id="{E3DC590D-E750-44C4-BC83-B0461B1B5718}"/>
              </a:ext>
            </a:extLst>
          </p:cNvPr>
          <p:cNvPicPr>
            <a:picLocks noChangeAspect="1"/>
          </p:cNvPicPr>
          <p:nvPr/>
        </p:nvPicPr>
        <p:blipFill>
          <a:blip r:embed="rId2"/>
          <a:stretch>
            <a:fillRect/>
          </a:stretch>
        </p:blipFill>
        <p:spPr>
          <a:xfrm>
            <a:off x="736402" y="1652145"/>
            <a:ext cx="7671196" cy="5053455"/>
          </a:xfrm>
          <a:prstGeom prst="rect">
            <a:avLst/>
          </a:prstGeom>
        </p:spPr>
      </p:pic>
    </p:spTree>
    <p:extLst>
      <p:ext uri="{BB962C8B-B14F-4D97-AF65-F5344CB8AC3E}">
        <p14:creationId xmlns:p14="http://schemas.microsoft.com/office/powerpoint/2010/main" val="79808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4282" y="357166"/>
            <a:ext cx="8572560" cy="1235065"/>
          </a:xfrm>
        </p:spPr>
        <p:txBody>
          <a:bodyPr/>
          <a:lstStyle/>
          <a:p>
            <a:pPr algn="ctr" eaLnBrk="1" hangingPunct="1">
              <a:defRPr/>
            </a:pPr>
            <a:r>
              <a:rPr lang="cs-CZ" sz="4800" dirty="0">
                <a:solidFill>
                  <a:srgbClr val="FFCC00"/>
                </a:solidFill>
                <a:latin typeface="+mn-lt"/>
              </a:rPr>
              <a:t>Obecná ekonomie II - přednášky</a:t>
            </a:r>
          </a:p>
        </p:txBody>
      </p:sp>
      <p:sp>
        <p:nvSpPr>
          <p:cNvPr id="6147" name="Rectangle 3"/>
          <p:cNvSpPr>
            <a:spLocks noGrp="1" noChangeArrowheads="1"/>
          </p:cNvSpPr>
          <p:nvPr>
            <p:ph type="subTitle" idx="1"/>
          </p:nvPr>
        </p:nvSpPr>
        <p:spPr>
          <a:xfrm>
            <a:off x="251520" y="1484784"/>
            <a:ext cx="8640960" cy="3376389"/>
          </a:xfrm>
        </p:spPr>
        <p:txBody>
          <a:bodyPr/>
          <a:lstStyle/>
          <a:p>
            <a:pPr eaLnBrk="1" hangingPunct="1"/>
            <a:r>
              <a:rPr lang="cs-CZ" sz="4000" b="1" i="1" dirty="0">
                <a:solidFill>
                  <a:srgbClr val="FFCC00"/>
                </a:solidFill>
              </a:rPr>
              <a:t> </a:t>
            </a:r>
            <a:r>
              <a:rPr lang="cs-CZ" sz="4000" b="1" i="1" dirty="0">
                <a:solidFill>
                  <a:schemeClr val="tx1"/>
                </a:solidFill>
              </a:rPr>
              <a:t>doc. Mgr. Ing. Michal Tvrdoň, </a:t>
            </a:r>
            <a:r>
              <a:rPr lang="cs-CZ" sz="4000" b="1" i="1" dirty="0" err="1">
                <a:solidFill>
                  <a:schemeClr val="tx1"/>
                </a:solidFill>
              </a:rPr>
              <a:t>Ph.D</a:t>
            </a:r>
            <a:r>
              <a:rPr lang="cs-CZ" sz="4000" b="1" i="1" dirty="0"/>
              <a:t>.</a:t>
            </a:r>
            <a:endParaRPr lang="cs-CZ" b="1" i="1" dirty="0"/>
          </a:p>
          <a:p>
            <a:pPr eaLnBrk="1" hangingPunct="1">
              <a:lnSpc>
                <a:spcPct val="80000"/>
              </a:lnSpc>
            </a:pPr>
            <a:endParaRPr lang="cs-CZ" i="1" dirty="0"/>
          </a:p>
          <a:p>
            <a:pPr eaLnBrk="1" hangingPunct="1">
              <a:lnSpc>
                <a:spcPct val="80000"/>
              </a:lnSpc>
            </a:pPr>
            <a:r>
              <a:rPr lang="cs-CZ" i="1" dirty="0"/>
              <a:t>katedra ekonomie a veřejné správy</a:t>
            </a:r>
          </a:p>
          <a:p>
            <a:pPr eaLnBrk="1" hangingPunct="1">
              <a:lnSpc>
                <a:spcPct val="160000"/>
              </a:lnSpc>
              <a:spcBef>
                <a:spcPts val="1200"/>
              </a:spcBef>
            </a:pPr>
            <a:r>
              <a:rPr lang="cs-CZ" sz="2800" b="1" dirty="0">
                <a:solidFill>
                  <a:schemeClr val="hlink"/>
                </a:solidFill>
              </a:rPr>
              <a:t>č. dveří: A 235</a:t>
            </a:r>
          </a:p>
          <a:p>
            <a:pPr eaLnBrk="1" hangingPunct="1">
              <a:lnSpc>
                <a:spcPct val="80000"/>
              </a:lnSpc>
              <a:spcBef>
                <a:spcPts val="1200"/>
              </a:spcBef>
            </a:pPr>
            <a:r>
              <a:rPr lang="cs-CZ" sz="2800" b="1" dirty="0">
                <a:solidFill>
                  <a:schemeClr val="hlink"/>
                </a:solidFill>
              </a:rPr>
              <a:t>telefon: 596 398 460</a:t>
            </a:r>
          </a:p>
          <a:p>
            <a:pPr eaLnBrk="1" hangingPunct="1">
              <a:lnSpc>
                <a:spcPct val="80000"/>
              </a:lnSpc>
              <a:spcBef>
                <a:spcPts val="1200"/>
              </a:spcBef>
            </a:pPr>
            <a:r>
              <a:rPr lang="cs-CZ" sz="2800" b="1" dirty="0">
                <a:solidFill>
                  <a:schemeClr val="hlink"/>
                </a:solidFill>
              </a:rPr>
              <a:t>email: </a:t>
            </a:r>
            <a:r>
              <a:rPr lang="cs-CZ" sz="2800" b="1" dirty="0" err="1">
                <a:solidFill>
                  <a:schemeClr val="hlink"/>
                </a:solidFill>
              </a:rPr>
              <a:t>tvrdon</a:t>
            </a:r>
            <a:r>
              <a:rPr lang="cs-CZ" sz="2800" b="1" dirty="0">
                <a:solidFill>
                  <a:schemeClr val="hlink"/>
                </a:solidFill>
              </a:rPr>
              <a:t>@</a:t>
            </a:r>
            <a:r>
              <a:rPr lang="cs-CZ" sz="2800" b="1" dirty="0" err="1">
                <a:solidFill>
                  <a:schemeClr val="hlink"/>
                </a:solidFill>
              </a:rPr>
              <a:t>opf.slu.cz</a:t>
            </a:r>
            <a:endParaRPr lang="cs-CZ" sz="2800" b="1" dirty="0">
              <a:solidFill>
                <a:schemeClr val="hlink"/>
              </a:solidFill>
            </a:endParaRPr>
          </a:p>
          <a:p>
            <a:pPr eaLnBrk="1" hangingPunct="1"/>
            <a:endParaRPr lang="cs-CZ" sz="2800" dirty="0">
              <a:solidFill>
                <a:schemeClr val="hlink"/>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60A7AF-CE5E-4E25-8156-EEFFDFF7C0D5}"/>
              </a:ext>
            </a:extLst>
          </p:cNvPr>
          <p:cNvSpPr>
            <a:spLocks noGrp="1"/>
          </p:cNvSpPr>
          <p:nvPr>
            <p:ph type="title"/>
          </p:nvPr>
        </p:nvSpPr>
        <p:spPr/>
        <p:txBody>
          <a:bodyPr>
            <a:normAutofit fontScale="90000"/>
          </a:bodyPr>
          <a:lstStyle/>
          <a:p>
            <a:pPr algn="ctr"/>
            <a:r>
              <a:rPr lang="cs-CZ" dirty="0"/>
              <a:t>Vývoj míry nezaměstnanosti v EU</a:t>
            </a:r>
          </a:p>
        </p:txBody>
      </p:sp>
      <p:graphicFrame>
        <p:nvGraphicFramePr>
          <p:cNvPr id="4" name="Graf 3">
            <a:extLst>
              <a:ext uri="{FF2B5EF4-FFF2-40B4-BE49-F238E27FC236}">
                <a16:creationId xmlns:a16="http://schemas.microsoft.com/office/drawing/2014/main" id="{017EDB3A-3C71-4461-88B9-56D7B9B291FF}"/>
              </a:ext>
            </a:extLst>
          </p:cNvPr>
          <p:cNvGraphicFramePr>
            <a:graphicFrameLocks/>
          </p:cNvGraphicFramePr>
          <p:nvPr>
            <p:extLst>
              <p:ext uri="{D42A27DB-BD31-4B8C-83A1-F6EECF244321}">
                <p14:modId xmlns:p14="http://schemas.microsoft.com/office/powerpoint/2010/main" val="3597038519"/>
              </p:ext>
            </p:extLst>
          </p:nvPr>
        </p:nvGraphicFramePr>
        <p:xfrm>
          <a:off x="523878" y="2348880"/>
          <a:ext cx="8096244" cy="386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066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cenová hladina</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b="1" dirty="0">
                <a:solidFill>
                  <a:srgbClr val="FF0000"/>
                </a:solidFill>
                <a:latin typeface="Corbel" pitchFamily="34" charset="0"/>
              </a:rPr>
              <a:t>Cenová hladina</a:t>
            </a:r>
            <a:r>
              <a:rPr lang="cs-CZ" sz="2400" dirty="0">
                <a:latin typeface="Corbel" pitchFamily="34" charset="0"/>
              </a:rPr>
              <a:t> představuje všeobecnou úroveň cen v ekonomice (v makroekonomii se pohybujeme ne na dílčích trzích (např. banánů) ale agregátních trzích, kde sledujeme všechny ceny statků a služeb, které se navíc v čase vyvíjejí).</a:t>
            </a:r>
          </a:p>
          <a:p>
            <a:pPr>
              <a:spcBef>
                <a:spcPts val="600"/>
              </a:spcBef>
            </a:pPr>
            <a:r>
              <a:rPr lang="cs-CZ" sz="2400" dirty="0">
                <a:latin typeface="Corbel" pitchFamily="34" charset="0"/>
              </a:rPr>
              <a:t>Cenová hladina se měří nejčastěji pomocí cenových indexů  (CPI, PPI apod.)</a:t>
            </a:r>
          </a:p>
          <a:p>
            <a:pPr>
              <a:spcBef>
                <a:spcPts val="600"/>
              </a:spcBef>
            </a:pPr>
            <a:r>
              <a:rPr lang="cs-CZ" sz="2400" dirty="0">
                <a:latin typeface="Corbel" pitchFamily="34" charset="0"/>
              </a:rPr>
              <a:t>Cenová hladina se v důsledku zdražování jednotlivých výrobků může zvyšovat, kdy v makroekonomii označujeme tento jev termínem </a:t>
            </a:r>
            <a:r>
              <a:rPr lang="cs-CZ" sz="2400" b="1" dirty="0">
                <a:solidFill>
                  <a:srgbClr val="FF0000"/>
                </a:solidFill>
                <a:latin typeface="Corbel" pitchFamily="34" charset="0"/>
              </a:rPr>
              <a:t>inflace</a:t>
            </a:r>
            <a:r>
              <a:rPr lang="cs-CZ" sz="2400" dirty="0">
                <a:latin typeface="Corbel" pitchFamily="34" charset="0"/>
              </a:rPr>
              <a:t> čili trvalý vzestup všeobecné cenové hladiny</a:t>
            </a:r>
          </a:p>
          <a:p>
            <a:pPr>
              <a:spcBef>
                <a:spcPts val="600"/>
              </a:spcBef>
            </a:pPr>
            <a:r>
              <a:rPr lang="cs-CZ" sz="2400" dirty="0">
                <a:latin typeface="Corbel" pitchFamily="34" charset="0"/>
              </a:rPr>
              <a:t>Inflace je sice peněžní jev, nicméně její dopad na ekonomiku může být zásadní.</a:t>
            </a:r>
          </a:p>
        </p:txBody>
      </p:sp>
    </p:spTree>
    <p:extLst>
      <p:ext uri="{BB962C8B-B14F-4D97-AF65-F5344CB8AC3E}">
        <p14:creationId xmlns:p14="http://schemas.microsoft.com/office/powerpoint/2010/main" val="3237013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090FC1-8350-4879-A4A6-76BC3C23D543}"/>
              </a:ext>
            </a:extLst>
          </p:cNvPr>
          <p:cNvSpPr>
            <a:spLocks noGrp="1"/>
          </p:cNvSpPr>
          <p:nvPr>
            <p:ph type="title"/>
          </p:nvPr>
        </p:nvSpPr>
        <p:spPr/>
        <p:txBody>
          <a:bodyPr>
            <a:normAutofit fontScale="90000"/>
          </a:bodyPr>
          <a:lstStyle/>
          <a:p>
            <a:r>
              <a:rPr lang="cs-CZ" dirty="0"/>
              <a:t>Měsíční meziroční míra inflace (v %)</a:t>
            </a:r>
          </a:p>
        </p:txBody>
      </p:sp>
      <p:pic>
        <p:nvPicPr>
          <p:cNvPr id="3" name="Obrázek 2">
            <a:extLst>
              <a:ext uri="{FF2B5EF4-FFF2-40B4-BE49-F238E27FC236}">
                <a16:creationId xmlns:a16="http://schemas.microsoft.com/office/drawing/2014/main" id="{28AFB473-F91B-4FF8-A365-981029568366}"/>
              </a:ext>
            </a:extLst>
          </p:cNvPr>
          <p:cNvPicPr>
            <a:picLocks noChangeAspect="1"/>
          </p:cNvPicPr>
          <p:nvPr/>
        </p:nvPicPr>
        <p:blipFill>
          <a:blip r:embed="rId2"/>
          <a:stretch>
            <a:fillRect/>
          </a:stretch>
        </p:blipFill>
        <p:spPr>
          <a:xfrm>
            <a:off x="0" y="2060848"/>
            <a:ext cx="9144000" cy="2741342"/>
          </a:xfrm>
          <a:prstGeom prst="rect">
            <a:avLst/>
          </a:prstGeom>
        </p:spPr>
      </p:pic>
    </p:spTree>
    <p:extLst>
      <p:ext uri="{BB962C8B-B14F-4D97-AF65-F5344CB8AC3E}">
        <p14:creationId xmlns:p14="http://schemas.microsoft.com/office/powerpoint/2010/main" val="401115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a:solidFill>
                  <a:srgbClr val="FFC000"/>
                </a:solidFill>
              </a:rPr>
              <a:t>Makroekonomické agregáty – vnější ekonomická pozice</a:t>
            </a:r>
          </a:p>
        </p:txBody>
      </p:sp>
      <p:sp>
        <p:nvSpPr>
          <p:cNvPr id="20483" name="Zástupný symbol pro obsah 2"/>
          <p:cNvSpPr>
            <a:spLocks noGrp="1"/>
          </p:cNvSpPr>
          <p:nvPr>
            <p:ph idx="1"/>
          </p:nvPr>
        </p:nvSpPr>
        <p:spPr>
          <a:xfrm>
            <a:off x="214313" y="1700808"/>
            <a:ext cx="8606159" cy="4896544"/>
          </a:xfrm>
        </p:spPr>
        <p:txBody>
          <a:bodyPr/>
          <a:lstStyle/>
          <a:p>
            <a:pPr>
              <a:spcBef>
                <a:spcPts val="600"/>
              </a:spcBef>
            </a:pPr>
            <a:r>
              <a:rPr lang="cs-CZ" sz="2000" dirty="0">
                <a:latin typeface="Corbel" pitchFamily="34" charset="0"/>
              </a:rPr>
              <a:t>Vnější ekonomická pozice vyjadřuje postavení dané ekonomiky ve světové ekonomice. </a:t>
            </a:r>
          </a:p>
          <a:p>
            <a:pPr>
              <a:spcBef>
                <a:spcPts val="600"/>
              </a:spcBef>
            </a:pPr>
            <a:r>
              <a:rPr lang="cs-CZ" sz="2000" dirty="0">
                <a:latin typeface="Corbel" pitchFamily="34" charset="0"/>
              </a:rPr>
              <a:t>Současné ekonomiky nejsou uzavřené a čile se zapojují do mezinárodního obchodu, který jim může přinést celou řadů jak pozitivních dopadů, tak i negativních dopadů</a:t>
            </a:r>
          </a:p>
          <a:p>
            <a:pPr>
              <a:spcBef>
                <a:spcPts val="600"/>
              </a:spcBef>
            </a:pPr>
            <a:r>
              <a:rPr lang="cs-CZ" sz="2000" dirty="0">
                <a:latin typeface="Corbel" pitchFamily="34" charset="0"/>
              </a:rPr>
              <a:t>V rámci světové ekonomiky můžeme s různou intenzitou sledovat toky zboží, služeb, osob a kapitálu mezi zeměmi.</a:t>
            </a:r>
          </a:p>
          <a:p>
            <a:pPr>
              <a:spcBef>
                <a:spcPts val="600"/>
              </a:spcBef>
            </a:pPr>
            <a:r>
              <a:rPr lang="cs-CZ" sz="2000" dirty="0">
                <a:latin typeface="Corbel" pitchFamily="34" charset="0"/>
              </a:rPr>
              <a:t>Pro makroekonomy je tedy důležité nějaký způsobem zachytit postavení dané země vůči zbytku světa, což se nejčastěji stanovuje pomocí sledování účtů v rámci </a:t>
            </a:r>
            <a:r>
              <a:rPr lang="cs-CZ" sz="2000" b="1" dirty="0">
                <a:solidFill>
                  <a:srgbClr val="FF0000"/>
                </a:solidFill>
                <a:latin typeface="Corbel" pitchFamily="34" charset="0"/>
              </a:rPr>
              <a:t>platební bilance</a:t>
            </a:r>
            <a:r>
              <a:rPr lang="cs-CZ" sz="2000" dirty="0">
                <a:latin typeface="Corbel" pitchFamily="34" charset="0"/>
              </a:rPr>
              <a:t>, jež zjednodušeně řečeno vyjadřuje mezinárodní obchod s výrobky a službami a mezinárodní pohyb kapitálu do země a ze země.</a:t>
            </a:r>
          </a:p>
          <a:p>
            <a:pPr>
              <a:spcBef>
                <a:spcPts val="600"/>
              </a:spcBef>
            </a:pPr>
            <a:r>
              <a:rPr lang="cs-CZ" sz="2000" dirty="0">
                <a:latin typeface="Corbel" pitchFamily="34" charset="0"/>
              </a:rPr>
              <a:t>Důležité jsou nejen toky v absolutních číslech, ale rovněž i výsledná salda jednotlivých účtů, čili jestli převažuje směr z ekonomiky nebo do ní.</a:t>
            </a:r>
          </a:p>
        </p:txBody>
      </p:sp>
    </p:spTree>
    <p:extLst>
      <p:ext uri="{BB962C8B-B14F-4D97-AF65-F5344CB8AC3E}">
        <p14:creationId xmlns:p14="http://schemas.microsoft.com/office/powerpoint/2010/main" val="399267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a:bodyPr>
          <a:lstStyle/>
          <a:p>
            <a:pPr algn="ctr">
              <a:defRPr/>
            </a:pPr>
            <a:r>
              <a:rPr lang="cs-CZ" dirty="0">
                <a:solidFill>
                  <a:srgbClr val="FFC000"/>
                </a:solidFill>
              </a:rPr>
              <a:t>Měření výkonu ekonomiky</a:t>
            </a:r>
          </a:p>
        </p:txBody>
      </p:sp>
      <p:pic>
        <p:nvPicPr>
          <p:cNvPr id="4" name="Picture 8" descr="http://www.webweaver.nu/clipart/img/entertainment/sports/weightlift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500313"/>
            <a:ext cx="1714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www.istockphoto.com/file_thumbview_approve/2169507/2/istockphoto_2169507_weight_lif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071688"/>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97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70" decel="100000"/>
                                        <p:tgtEl>
                                          <p:spTgt spid="5"/>
                                        </p:tgtEl>
                                      </p:cBhvr>
                                    </p:animEffect>
                                    <p:animScale>
                                      <p:cBhvr>
                                        <p:cTn id="19" dur="770" decel="100000"/>
                                        <p:tgtEl>
                                          <p:spTgt spid="5"/>
                                        </p:tgtEl>
                                      </p:cBhvr>
                                      <p:from x="10000" y="10000"/>
                                      <p:to x="200000" y="450000"/>
                                    </p:animScale>
                                    <p:animScale>
                                      <p:cBhvr>
                                        <p:cTn id="20" dur="1230" accel="100000" fill="hold">
                                          <p:stCondLst>
                                            <p:cond delay="770"/>
                                          </p:stCondLst>
                                        </p:cTn>
                                        <p:tgtEl>
                                          <p:spTgt spid="5"/>
                                        </p:tgtEl>
                                      </p:cBhvr>
                                      <p:from x="200000" y="450000"/>
                                      <p:to x="100000" y="100000"/>
                                    </p:animScale>
                                    <p:set>
                                      <p:cBhvr>
                                        <p:cTn id="21" dur="770" fill="hold"/>
                                        <p:tgtEl>
                                          <p:spTgt spid="5"/>
                                        </p:tgtEl>
                                        <p:attrNameLst>
                                          <p:attrName>ppt_x</p:attrName>
                                        </p:attrNameLst>
                                      </p:cBhvr>
                                      <p:to>
                                        <p:strVal val="(0.5)"/>
                                      </p:to>
                                    </p:set>
                                    <p:anim from="(0.5)" to="(#ppt_x)" calcmode="lin" valueType="num">
                                      <p:cBhvr>
                                        <p:cTn id="22" dur="1230" accel="100000" fill="hold">
                                          <p:stCondLst>
                                            <p:cond delay="770"/>
                                          </p:stCondLst>
                                        </p:cTn>
                                        <p:tgtEl>
                                          <p:spTgt spid="5"/>
                                        </p:tgtEl>
                                        <p:attrNameLst>
                                          <p:attrName>ppt_x</p:attrName>
                                        </p:attrNameLst>
                                      </p:cBhvr>
                                    </p:anim>
                                    <p:set>
                                      <p:cBhvr>
                                        <p:cTn id="23" dur="770" fill="hold"/>
                                        <p:tgtEl>
                                          <p:spTgt spid="5"/>
                                        </p:tgtEl>
                                        <p:attrNameLst>
                                          <p:attrName>ppt_y</p:attrName>
                                        </p:attrNameLst>
                                      </p:cBhvr>
                                      <p:to>
                                        <p:strVal val="(#ppt_y+0.4)"/>
                                      </p:to>
                                    </p:set>
                                    <p:anim from="(#ppt_y+0.4)" to="(#ppt_y)" calcmode="lin" valueType="num">
                                      <p:cBhvr>
                                        <p:cTn id="24"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eaLnBrk="1" hangingPunct="1"/>
            <a:r>
              <a:rPr lang="cs-CZ" altLang="cs-CZ"/>
              <a:t>Měření výkonnosti ekonomiky</a:t>
            </a:r>
          </a:p>
        </p:txBody>
      </p:sp>
      <p:pic>
        <p:nvPicPr>
          <p:cNvPr id="5123" name="Picture 2" descr="http://i235.photobucket.com/albums/ee240/joelrybi/TInyWeightLif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143125"/>
            <a:ext cx="3186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ovéPole 5"/>
          <p:cNvSpPr txBox="1">
            <a:spLocks noChangeArrowheads="1"/>
          </p:cNvSpPr>
          <p:nvPr/>
        </p:nvSpPr>
        <p:spPr bwMode="auto">
          <a:xfrm>
            <a:off x="4214813" y="2000250"/>
            <a:ext cx="46056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z="2200" dirty="0">
                <a:latin typeface="+mn-lt"/>
              </a:rPr>
              <a:t>V absolutních číslech je zřejmé, že větší váhu zvedne vzpěrač vpravo, což je dáno tím, že je větší, má větší objem svalů, než kolik má vzpěrač vlevo. Pokud bych ale poměřovali relativní výkon obou vzpěračů, tj. že bychom zohlednili jednak váhu, kterou zvedli, jednak ale i celkovou hmotnost vzpěrače a vzájemně je poměřili, mohli bychom klidně dojít k závěru, že malý vzpěrač je silnější, tj. má vyšší výkon než vzpěrač velký. Stejně je tomu tak i u ekonomik (viz následující obrázek) </a:t>
            </a:r>
          </a:p>
        </p:txBody>
      </p:sp>
      <p:sp>
        <p:nvSpPr>
          <p:cNvPr id="9221" name="TextovéPole 6"/>
          <p:cNvSpPr txBox="1">
            <a:spLocks noChangeArrowheads="1"/>
          </p:cNvSpPr>
          <p:nvPr/>
        </p:nvSpPr>
        <p:spPr bwMode="auto">
          <a:xfrm>
            <a:off x="251520" y="1571625"/>
            <a:ext cx="871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b="1" dirty="0"/>
              <a:t>Otázka - Který ze zobrazených vzpěračů je výkonnější?</a:t>
            </a:r>
          </a:p>
        </p:txBody>
      </p:sp>
    </p:spTree>
    <p:extLst>
      <p:ext uri="{BB962C8B-B14F-4D97-AF65-F5344CB8AC3E}">
        <p14:creationId xmlns:p14="http://schemas.microsoft.com/office/powerpoint/2010/main" val="195376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770" decel="100000"/>
                                        <p:tgtEl>
                                          <p:spTgt spid="5124"/>
                                        </p:tgtEl>
                                      </p:cBhvr>
                                    </p:animEffect>
                                    <p:animScale>
                                      <p:cBhvr>
                                        <p:cTn id="14" dur="770" decel="100000"/>
                                        <p:tgtEl>
                                          <p:spTgt spid="5124"/>
                                        </p:tgtEl>
                                      </p:cBhvr>
                                      <p:from x="10000" y="10000"/>
                                      <p:to x="200000" y="450000"/>
                                    </p:animScale>
                                    <p:animScale>
                                      <p:cBhvr>
                                        <p:cTn id="15" dur="1230" accel="100000" fill="hold">
                                          <p:stCondLst>
                                            <p:cond delay="770"/>
                                          </p:stCondLst>
                                        </p:cTn>
                                        <p:tgtEl>
                                          <p:spTgt spid="5124"/>
                                        </p:tgtEl>
                                      </p:cBhvr>
                                      <p:from x="200000" y="450000"/>
                                      <p:to x="100000" y="100000"/>
                                    </p:animScale>
                                    <p:set>
                                      <p:cBhvr>
                                        <p:cTn id="16" dur="770" fill="hold"/>
                                        <p:tgtEl>
                                          <p:spTgt spid="5124"/>
                                        </p:tgtEl>
                                        <p:attrNameLst>
                                          <p:attrName>ppt_x</p:attrName>
                                        </p:attrNameLst>
                                      </p:cBhvr>
                                      <p:to>
                                        <p:strVal val="(0.5)"/>
                                      </p:to>
                                    </p:set>
                                    <p:anim from="(0.5)" to="(#ppt_x)" calcmode="lin" valueType="num">
                                      <p:cBhvr>
                                        <p:cTn id="17" dur="1230" accel="100000" fill="hold">
                                          <p:stCondLst>
                                            <p:cond delay="770"/>
                                          </p:stCondLst>
                                        </p:cTn>
                                        <p:tgtEl>
                                          <p:spTgt spid="5124"/>
                                        </p:tgtEl>
                                        <p:attrNameLst>
                                          <p:attrName>ppt_x</p:attrName>
                                        </p:attrNameLst>
                                      </p:cBhvr>
                                    </p:anim>
                                    <p:set>
                                      <p:cBhvr>
                                        <p:cTn id="18" dur="770" fill="hold"/>
                                        <p:tgtEl>
                                          <p:spTgt spid="5124"/>
                                        </p:tgtEl>
                                        <p:attrNameLst>
                                          <p:attrName>ppt_y</p:attrName>
                                        </p:attrNameLst>
                                      </p:cBhvr>
                                      <p:to>
                                        <p:strVal val="(#ppt_y+0.4)"/>
                                      </p:to>
                                    </p:set>
                                    <p:anim from="(#ppt_y+0.4)" to="(#ppt_y)" calcmode="lin" valueType="num">
                                      <p:cBhvr>
                                        <p:cTn id="19" dur="1230" accel="100000" fill="hold">
                                          <p:stCondLst>
                                            <p:cond delay="770"/>
                                          </p:stCondLst>
                                        </p:cTn>
                                        <p:tgtEl>
                                          <p:spTgt spid="51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a:solidFill>
                  <a:srgbClr val="FFC000"/>
                </a:solidFill>
              </a:rPr>
              <a:t>Výkon ekonomiky – hrubý domácí produkt (HDP)</a:t>
            </a:r>
          </a:p>
        </p:txBody>
      </p:sp>
      <p:sp>
        <p:nvSpPr>
          <p:cNvPr id="20483" name="Zástupný symbol pro obsah 2"/>
          <p:cNvSpPr>
            <a:spLocks noGrp="1"/>
          </p:cNvSpPr>
          <p:nvPr>
            <p:ph idx="1"/>
          </p:nvPr>
        </p:nvSpPr>
        <p:spPr/>
        <p:txBody>
          <a:bodyPr/>
          <a:lstStyle/>
          <a:p>
            <a:pPr>
              <a:spcBef>
                <a:spcPts val="600"/>
              </a:spcBef>
            </a:pPr>
            <a:r>
              <a:rPr lang="cs-CZ" sz="2800" dirty="0">
                <a:latin typeface="Corbel" pitchFamily="34" charset="0"/>
              </a:rPr>
              <a:t>= součet peněžních hodnot finálních výrobků a služeb vyprodukovaných během jednoho roku výrobními faktory alokovanými v dané zemi, a to bez ohledu, kdo je jejich vlastníkem</a:t>
            </a:r>
          </a:p>
          <a:p>
            <a:pPr>
              <a:spcBef>
                <a:spcPts val="600"/>
              </a:spcBef>
            </a:pPr>
            <a:r>
              <a:rPr lang="cs-CZ" sz="2800" dirty="0">
                <a:latin typeface="Corbel" pitchFamily="34" charset="0"/>
              </a:rPr>
              <a:t>Proč peněžní hodnota?</a:t>
            </a:r>
          </a:p>
          <a:p>
            <a:pPr>
              <a:spcBef>
                <a:spcPts val="600"/>
              </a:spcBef>
            </a:pPr>
            <a:endParaRPr lang="cs-CZ" sz="2800" dirty="0">
              <a:latin typeface="Corbel" pitchFamily="34" charset="0"/>
            </a:endParaRPr>
          </a:p>
        </p:txBody>
      </p:sp>
    </p:spTree>
    <p:extLst>
      <p:ext uri="{BB962C8B-B14F-4D97-AF65-F5344CB8AC3E}">
        <p14:creationId xmlns:p14="http://schemas.microsoft.com/office/powerpoint/2010/main" val="139334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a:t>Hrubý domácí produkt - výpočet </a:t>
            </a:r>
          </a:p>
        </p:txBody>
      </p:sp>
      <p:sp>
        <p:nvSpPr>
          <p:cNvPr id="14339" name="Zástupný symbol pro obsah 2"/>
          <p:cNvSpPr>
            <a:spLocks noGrp="1"/>
          </p:cNvSpPr>
          <p:nvPr>
            <p:ph idx="1"/>
          </p:nvPr>
        </p:nvSpPr>
        <p:spPr>
          <a:xfrm>
            <a:off x="457200" y="1774825"/>
            <a:ext cx="8507288" cy="4625975"/>
          </a:xfrm>
        </p:spPr>
        <p:txBody>
          <a:bodyPr/>
          <a:lstStyle/>
          <a:p>
            <a:pPr eaLnBrk="1" hangingPunct="1">
              <a:spcAft>
                <a:spcPts val="1200"/>
              </a:spcAft>
              <a:buFont typeface="Wingdings" pitchFamily="2" charset="2"/>
              <a:buNone/>
            </a:pPr>
            <a:r>
              <a:rPr lang="cs-CZ" altLang="cs-CZ" u="sng" dirty="0"/>
              <a:t>Podmínky pro započítaní do HDP:</a:t>
            </a:r>
          </a:p>
          <a:p>
            <a:pPr eaLnBrk="1" hangingPunct="1">
              <a:spcAft>
                <a:spcPts val="1200"/>
              </a:spcAft>
            </a:pPr>
            <a:r>
              <a:rPr lang="cs-CZ" altLang="cs-CZ" sz="2400" dirty="0"/>
              <a:t>jen to, co je nově vyprodukováno (NE opětovný prodej)</a:t>
            </a:r>
          </a:p>
          <a:p>
            <a:pPr eaLnBrk="1" hangingPunct="1">
              <a:spcAft>
                <a:spcPts val="1200"/>
              </a:spcAft>
            </a:pPr>
            <a:r>
              <a:rPr lang="cs-CZ" altLang="cs-CZ" sz="2400" dirty="0"/>
              <a:t>jen finální produkce (NE polotvary)</a:t>
            </a:r>
          </a:p>
          <a:p>
            <a:pPr eaLnBrk="1" hangingPunct="1">
              <a:spcAft>
                <a:spcPts val="1200"/>
              </a:spcAft>
            </a:pPr>
            <a:r>
              <a:rPr lang="cs-CZ" altLang="cs-CZ" sz="2400" dirty="0"/>
              <a:t>jen to, co prošlo trhem (NE domácí práce)</a:t>
            </a:r>
          </a:p>
          <a:p>
            <a:pPr eaLnBrk="1" hangingPunct="1"/>
            <a:r>
              <a:rPr lang="cs-CZ" altLang="cs-CZ" sz="2400" dirty="0"/>
              <a:t>jen to, co je legální (NE černý/šedý trh) - ne tak úplně (Statistici zahrnují do národních účtů vedle prostituce a obchodu s drogami také krádeže motorových vozidel, ilegální výrobu a pašování cigaret, alkoholu a paliv a také porušování autorských práv.</a:t>
            </a:r>
          </a:p>
          <a:p>
            <a:pPr eaLnBrk="1" hangingPunct="1"/>
            <a:endParaRPr lang="cs-CZ" altLang="cs-CZ" dirty="0"/>
          </a:p>
          <a:p>
            <a:pPr eaLnBrk="1" hangingPunct="1">
              <a:buFont typeface="Wingdings" pitchFamily="2" charset="2"/>
              <a:buNone/>
            </a:pPr>
            <a:endParaRPr lang="cs-CZ" altLang="cs-CZ" dirty="0"/>
          </a:p>
          <a:p>
            <a:pPr eaLnBrk="1" hangingPunct="1"/>
            <a:endParaRPr lang="cs-CZ" altLang="cs-CZ" dirty="0"/>
          </a:p>
        </p:txBody>
      </p:sp>
    </p:spTree>
    <p:extLst>
      <p:ext uri="{BB962C8B-B14F-4D97-AF65-F5344CB8AC3E}">
        <p14:creationId xmlns:p14="http://schemas.microsoft.com/office/powerpoint/2010/main" val="222742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dirty="0"/>
              <a:t>Odhad černé ekonomiky jako část HDP</a:t>
            </a:r>
          </a:p>
        </p:txBody>
      </p:sp>
      <p:pic>
        <p:nvPicPr>
          <p:cNvPr id="5" name="Obrázek 4"/>
          <p:cNvPicPr>
            <a:picLocks noChangeAspect="1"/>
          </p:cNvPicPr>
          <p:nvPr/>
        </p:nvPicPr>
        <p:blipFill>
          <a:blip r:embed="rId3"/>
          <a:stretch>
            <a:fillRect/>
          </a:stretch>
        </p:blipFill>
        <p:spPr>
          <a:xfrm>
            <a:off x="2699792" y="1332692"/>
            <a:ext cx="3528392" cy="5165648"/>
          </a:xfrm>
          <a:prstGeom prst="rect">
            <a:avLst/>
          </a:prstGeom>
        </p:spPr>
      </p:pic>
    </p:spTree>
    <p:extLst>
      <p:ext uri="{BB962C8B-B14F-4D97-AF65-F5344CB8AC3E}">
        <p14:creationId xmlns:p14="http://schemas.microsoft.com/office/powerpoint/2010/main" val="3716446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a:solidFill>
                  <a:srgbClr val="FFC000"/>
                </a:solidFill>
              </a:rPr>
              <a:t>Výkon ekonomiky – hrubý domácí produkt (HDP)</a:t>
            </a:r>
          </a:p>
        </p:txBody>
      </p:sp>
      <p:sp>
        <p:nvSpPr>
          <p:cNvPr id="20483" name="Zástupný symbol pro obsah 2"/>
          <p:cNvSpPr>
            <a:spLocks noGrp="1"/>
          </p:cNvSpPr>
          <p:nvPr>
            <p:ph idx="1"/>
          </p:nvPr>
        </p:nvSpPr>
        <p:spPr>
          <a:xfrm>
            <a:off x="179512" y="1774825"/>
            <a:ext cx="8784976" cy="4625975"/>
          </a:xfrm>
        </p:spPr>
        <p:txBody>
          <a:bodyPr/>
          <a:lstStyle/>
          <a:p>
            <a:pPr>
              <a:spcBef>
                <a:spcPts val="600"/>
              </a:spcBef>
            </a:pPr>
            <a:r>
              <a:rPr lang="cs-CZ" sz="2800" dirty="0"/>
              <a:t>Ceny se v čase mění (zpravidla rostou), což může mít vliv na hodnotu HDP </a:t>
            </a:r>
            <a:r>
              <a:rPr lang="cs-CZ" sz="2800" dirty="0">
                <a:cs typeface="Times New Roman"/>
              </a:rPr>
              <a:t>» možná zkreslení v čase a nemožnost srovnání</a:t>
            </a:r>
            <a:endParaRPr lang="cs-CZ" sz="2800" dirty="0"/>
          </a:p>
          <a:p>
            <a:pPr>
              <a:spcBef>
                <a:spcPts val="600"/>
              </a:spcBef>
            </a:pPr>
            <a:r>
              <a:rPr lang="cs-CZ" sz="2800" b="1" u="sng" dirty="0">
                <a:latin typeface="Corbel" pitchFamily="34" charset="0"/>
              </a:rPr>
              <a:t>Nominální HDP </a:t>
            </a:r>
            <a:r>
              <a:rPr lang="cs-CZ" sz="2800" dirty="0">
                <a:latin typeface="Corbel" pitchFamily="34" charset="0"/>
              </a:rPr>
              <a:t>– vypočítává se v běžných cenách, tj. cenách roku ve kterém počítáme HDP</a:t>
            </a:r>
          </a:p>
          <a:p>
            <a:pPr>
              <a:spcBef>
                <a:spcPts val="600"/>
              </a:spcBef>
            </a:pPr>
            <a:r>
              <a:rPr lang="cs-CZ" sz="2800" b="1" u="sng" dirty="0">
                <a:latin typeface="Corbel" pitchFamily="34" charset="0"/>
              </a:rPr>
              <a:t>Reálný HDP </a:t>
            </a:r>
            <a:r>
              <a:rPr lang="cs-CZ" sz="2800" dirty="0">
                <a:latin typeface="Corbel" pitchFamily="34" charset="0"/>
              </a:rPr>
              <a:t>– vypočítává se ve stálých cenách, tzn. cenách očištěných od změn (např. HDP za rok 2014 v cenách roku 2005). Důležitý pro posouzení vývoje ekonomiky v čase</a:t>
            </a:r>
          </a:p>
          <a:p>
            <a:pPr>
              <a:spcBef>
                <a:spcPts val="600"/>
              </a:spcBef>
            </a:pPr>
            <a:r>
              <a:rPr lang="cs-CZ" sz="2800" dirty="0" err="1">
                <a:latin typeface="Corbel" pitchFamily="34" charset="0"/>
              </a:rPr>
              <a:t>Deflování</a:t>
            </a:r>
            <a:r>
              <a:rPr lang="cs-CZ" sz="2800" dirty="0">
                <a:latin typeface="Corbel" pitchFamily="34" charset="0"/>
              </a:rPr>
              <a:t>= očištění od inflačních jevů čili převod z nominální hodnoty na reálnou</a:t>
            </a:r>
          </a:p>
        </p:txBody>
      </p:sp>
    </p:spTree>
    <p:extLst>
      <p:ext uri="{BB962C8B-B14F-4D97-AF65-F5344CB8AC3E}">
        <p14:creationId xmlns:p14="http://schemas.microsoft.com/office/powerpoint/2010/main" val="4202460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4282" y="214290"/>
            <a:ext cx="7772400" cy="1920875"/>
          </a:xfrm>
        </p:spPr>
        <p:txBody>
          <a:bodyPr/>
          <a:lstStyle/>
          <a:p>
            <a:pPr eaLnBrk="1" hangingPunct="1">
              <a:defRPr/>
            </a:pPr>
            <a:r>
              <a:rPr lang="cs-CZ" sz="6000" dirty="0">
                <a:solidFill>
                  <a:srgbClr val="FFCC00"/>
                </a:solidFill>
                <a:latin typeface="+mn-lt"/>
              </a:rPr>
              <a:t>Konzultační hodiny:</a:t>
            </a:r>
          </a:p>
        </p:txBody>
      </p:sp>
      <p:sp>
        <p:nvSpPr>
          <p:cNvPr id="7171" name="Rectangle 3"/>
          <p:cNvSpPr>
            <a:spLocks noGrp="1" noChangeArrowheads="1"/>
          </p:cNvSpPr>
          <p:nvPr>
            <p:ph type="subTitle" idx="1"/>
          </p:nvPr>
        </p:nvSpPr>
        <p:spPr>
          <a:xfrm>
            <a:off x="3275856" y="980728"/>
            <a:ext cx="5400675" cy="2643188"/>
          </a:xfrm>
        </p:spPr>
        <p:txBody>
          <a:bodyPr/>
          <a:lstStyle/>
          <a:p>
            <a:pPr eaLnBrk="1" hangingPunct="1"/>
            <a:r>
              <a:rPr lang="pl-PL" sz="3200" dirty="0"/>
              <a:t>Středa od 9:00 do 11:00</a:t>
            </a:r>
            <a:br>
              <a:rPr lang="pl-PL" sz="3200" dirty="0"/>
            </a:br>
            <a:endParaRPr lang="cs-CZ" sz="3200" b="1" dirty="0">
              <a:solidFill>
                <a:schemeClr val="tx1"/>
              </a:solidFill>
            </a:endParaRPr>
          </a:p>
        </p:txBody>
      </p:sp>
      <p:pic>
        <p:nvPicPr>
          <p:cNvPr id="5124" name="Picture 7" descr="MCBD20173_0000[1]"/>
          <p:cNvPicPr>
            <a:picLocks noChangeAspect="1" noChangeArrowheads="1"/>
          </p:cNvPicPr>
          <p:nvPr/>
        </p:nvPicPr>
        <p:blipFill>
          <a:blip r:embed="rId2" cstate="print"/>
          <a:srcRect/>
          <a:stretch>
            <a:fillRect/>
          </a:stretch>
        </p:blipFill>
        <p:spPr bwMode="auto">
          <a:xfrm>
            <a:off x="357188" y="1500188"/>
            <a:ext cx="2052637" cy="2695575"/>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ČR v pořadí evropských zemí (HDP v USD dle PPP)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36245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970" y="188640"/>
            <a:ext cx="41338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79512" y="5157192"/>
            <a:ext cx="4536504" cy="677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100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a:t>Ekonomická síla</a:t>
            </a:r>
          </a:p>
        </p:txBody>
      </p:sp>
      <p:pic>
        <p:nvPicPr>
          <p:cNvPr id="5" name="Obrázek 4"/>
          <p:cNvPicPr>
            <a:picLocks noChangeAspect="1"/>
          </p:cNvPicPr>
          <p:nvPr/>
        </p:nvPicPr>
        <p:blipFill>
          <a:blip r:embed="rId3"/>
          <a:stretch>
            <a:fillRect/>
          </a:stretch>
        </p:blipFill>
        <p:spPr>
          <a:xfrm>
            <a:off x="107504" y="154320"/>
            <a:ext cx="3519041" cy="6452780"/>
          </a:xfrm>
          <a:prstGeom prst="rect">
            <a:avLst/>
          </a:prstGeom>
        </p:spPr>
      </p:pic>
      <p:pic>
        <p:nvPicPr>
          <p:cNvPr id="6" name="Obrázek 5"/>
          <p:cNvPicPr>
            <a:picLocks noChangeAspect="1"/>
          </p:cNvPicPr>
          <p:nvPr/>
        </p:nvPicPr>
        <p:blipFill>
          <a:blip r:embed="rId4"/>
          <a:stretch>
            <a:fillRect/>
          </a:stretch>
        </p:blipFill>
        <p:spPr>
          <a:xfrm>
            <a:off x="4078727" y="1528453"/>
            <a:ext cx="3626395" cy="5079775"/>
          </a:xfrm>
          <a:prstGeom prst="rect">
            <a:avLst/>
          </a:prstGeom>
        </p:spPr>
      </p:pic>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a:latin typeface="Corbel" pitchFamily="34" charset="0"/>
              </a:rPr>
              <a:t>Ekonomická síla </a:t>
            </a:r>
            <a:r>
              <a:rPr lang="cs-CZ" sz="2800" dirty="0">
                <a:latin typeface="Corbel" pitchFamily="34" charset="0"/>
              </a:rPr>
              <a:t>= udává ji celkový HDP přepočtený na srovnatelnou měnovou jednotku (USD nebo EUR). Tento ukazatel definuje postavení dané země (její sílu) ve světové ekonomice</a:t>
            </a:r>
          </a:p>
          <a:p>
            <a:pPr marL="119062" indent="0">
              <a:spcBef>
                <a:spcPts val="600"/>
              </a:spcBef>
              <a:buNone/>
            </a:pPr>
            <a:endParaRPr lang="cs-CZ" sz="2800" dirty="0">
              <a:latin typeface="Corbel" pitchFamily="34" charset="0"/>
            </a:endParaRPr>
          </a:p>
        </p:txBody>
      </p:sp>
    </p:spTree>
    <p:extLst>
      <p:ext uri="{BB962C8B-B14F-4D97-AF65-F5344CB8AC3E}">
        <p14:creationId xmlns:p14="http://schemas.microsoft.com/office/powerpoint/2010/main" val="28490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a:t>Ekonomická úroveň</a:t>
            </a:r>
          </a:p>
        </p:txBody>
      </p:sp>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a:latin typeface="Corbel" pitchFamily="34" charset="0"/>
              </a:rPr>
              <a:t>Ekonomická úroveň </a:t>
            </a:r>
            <a:r>
              <a:rPr lang="cs-CZ" sz="2800" dirty="0">
                <a:latin typeface="Corbel" pitchFamily="34" charset="0"/>
              </a:rPr>
              <a:t>= udává ji celkový HDP přepočtený na 1 obyvatele)</a:t>
            </a:r>
          </a:p>
          <a:p>
            <a:pPr marL="119062" indent="0">
              <a:spcBef>
                <a:spcPts val="600"/>
              </a:spcBef>
              <a:buNone/>
            </a:pPr>
            <a:endParaRPr lang="cs-CZ" sz="2800" dirty="0">
              <a:latin typeface="Corbel" pitchFamily="34" charset="0"/>
            </a:endParaRPr>
          </a:p>
        </p:txBody>
      </p:sp>
      <p:pic>
        <p:nvPicPr>
          <p:cNvPr id="8" name="Obrázek 7"/>
          <p:cNvPicPr>
            <a:picLocks noChangeAspect="1"/>
          </p:cNvPicPr>
          <p:nvPr/>
        </p:nvPicPr>
        <p:blipFill>
          <a:blip r:embed="rId3"/>
          <a:stretch>
            <a:fillRect/>
          </a:stretch>
        </p:blipFill>
        <p:spPr>
          <a:xfrm>
            <a:off x="1115616" y="-22881"/>
            <a:ext cx="2890564" cy="6880881"/>
          </a:xfrm>
          <a:prstGeom prst="rect">
            <a:avLst/>
          </a:prstGeom>
        </p:spPr>
      </p:pic>
      <p:pic>
        <p:nvPicPr>
          <p:cNvPr id="9" name="Obrázek 8"/>
          <p:cNvPicPr>
            <a:picLocks noChangeAspect="1"/>
          </p:cNvPicPr>
          <p:nvPr/>
        </p:nvPicPr>
        <p:blipFill>
          <a:blip r:embed="rId4"/>
          <a:stretch>
            <a:fillRect/>
          </a:stretch>
        </p:blipFill>
        <p:spPr>
          <a:xfrm>
            <a:off x="4516760" y="1088059"/>
            <a:ext cx="2787117" cy="5698923"/>
          </a:xfrm>
          <a:prstGeom prst="rect">
            <a:avLst/>
          </a:prstGeom>
        </p:spPr>
      </p:pic>
    </p:spTree>
    <p:extLst>
      <p:ext uri="{BB962C8B-B14F-4D97-AF65-F5344CB8AC3E}">
        <p14:creationId xmlns:p14="http://schemas.microsoft.com/office/powerpoint/2010/main" val="38620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a:t>HDP vs. HNP </a:t>
            </a:r>
          </a:p>
        </p:txBody>
      </p:sp>
      <p:sp>
        <p:nvSpPr>
          <p:cNvPr id="7171" name="Zástupný symbol pro obsah 2"/>
          <p:cNvSpPr>
            <a:spLocks noGrp="1"/>
          </p:cNvSpPr>
          <p:nvPr>
            <p:ph idx="1"/>
          </p:nvPr>
        </p:nvSpPr>
        <p:spPr>
          <a:xfrm>
            <a:off x="357188" y="1981200"/>
            <a:ext cx="8253412" cy="4114800"/>
          </a:xfrm>
        </p:spPr>
        <p:txBody>
          <a:bodyPr/>
          <a:lstStyle/>
          <a:p>
            <a:pPr eaLnBrk="1" hangingPunct="1">
              <a:buFont typeface="Wingdings" pitchFamily="2" charset="2"/>
              <a:buNone/>
              <a:defRPr/>
            </a:pPr>
            <a:r>
              <a:rPr lang="cs-CZ" sz="2800" dirty="0"/>
              <a:t>1. </a:t>
            </a:r>
            <a:r>
              <a:rPr lang="cs-CZ" sz="2800" b="1" u="sng" dirty="0"/>
              <a:t>Hrubý domácí produkt</a:t>
            </a:r>
          </a:p>
          <a:p>
            <a:pPr eaLnBrk="1" hangingPunct="1">
              <a:buFont typeface="Wingdings" pitchFamily="2" charset="2"/>
              <a:buNone/>
              <a:defRPr/>
            </a:pPr>
            <a:r>
              <a:rPr lang="cs-CZ" sz="2800" dirty="0"/>
              <a:t>2. </a:t>
            </a:r>
            <a:r>
              <a:rPr lang="cs-CZ" sz="2800" b="1" u="sng" dirty="0"/>
              <a:t>Hrubý národní produkt</a:t>
            </a:r>
          </a:p>
          <a:p>
            <a:pPr indent="0" eaLnBrk="1" hangingPunct="1">
              <a:buFont typeface="Wingdings" pitchFamily="2" charset="2"/>
              <a:buNone/>
              <a:defRPr/>
            </a:pPr>
            <a:endParaRPr lang="cs-CZ" sz="2400" dirty="0"/>
          </a:p>
          <a:p>
            <a:pPr indent="0" eaLnBrk="1" hangingPunct="1">
              <a:buFont typeface="Wingdings" pitchFamily="2" charset="2"/>
              <a:buNone/>
              <a:defRPr/>
            </a:pPr>
            <a:r>
              <a:rPr lang="cs-CZ" sz="2400" dirty="0"/>
              <a:t>U </a:t>
            </a:r>
            <a:r>
              <a:rPr lang="cs-CZ" sz="2400" b="1" dirty="0"/>
              <a:t>HDP</a:t>
            </a:r>
            <a:r>
              <a:rPr lang="cs-CZ" sz="2400" dirty="0"/>
              <a:t> je důležité, </a:t>
            </a:r>
            <a:r>
              <a:rPr lang="cs-CZ" sz="2400" b="1" u="sng" dirty="0"/>
              <a:t>kde</a:t>
            </a:r>
            <a:r>
              <a:rPr lang="cs-CZ" sz="2400" dirty="0"/>
              <a:t> jsou VF umístěny (v domácí zemi či v cizině) bez ohledu na to, kdo je vlastní. U </a:t>
            </a:r>
            <a:r>
              <a:rPr lang="cs-CZ" sz="2400" b="1" dirty="0"/>
              <a:t>HNP</a:t>
            </a:r>
            <a:r>
              <a:rPr lang="cs-CZ" sz="2400" dirty="0"/>
              <a:t> je naopak důležité, </a:t>
            </a:r>
            <a:r>
              <a:rPr lang="cs-CZ" sz="2400" b="1" u="sng" dirty="0"/>
              <a:t>kdo</a:t>
            </a:r>
            <a:r>
              <a:rPr lang="cs-CZ" sz="2400" dirty="0"/>
              <a:t> tyto výrobní faktory vlastní, bez ohledu na to, kde jsou umístěny.</a:t>
            </a:r>
          </a:p>
          <a:p>
            <a:pPr eaLnBrk="1" hangingPunct="1">
              <a:buFont typeface="Wingdings" pitchFamily="2" charset="2"/>
              <a:buNone/>
              <a:defRPr/>
            </a:pPr>
            <a:endParaRPr lang="cs-CZ" dirty="0"/>
          </a:p>
        </p:txBody>
      </p:sp>
    </p:spTree>
    <p:extLst>
      <p:ext uri="{BB962C8B-B14F-4D97-AF65-F5344CB8AC3E}">
        <p14:creationId xmlns:p14="http://schemas.microsoft.com/office/powerpoint/2010/main" val="3874017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a:t>Hrubý domácí produkt – metody měření </a:t>
            </a:r>
          </a:p>
        </p:txBody>
      </p:sp>
      <p:sp>
        <p:nvSpPr>
          <p:cNvPr id="15363" name="Zástupný symbol pro obsah 2"/>
          <p:cNvSpPr>
            <a:spLocks noGrp="1"/>
          </p:cNvSpPr>
          <p:nvPr>
            <p:ph idx="1"/>
          </p:nvPr>
        </p:nvSpPr>
        <p:spPr/>
        <p:txBody>
          <a:bodyPr/>
          <a:lstStyle/>
          <a:p>
            <a:pPr eaLnBrk="1" hangingPunct="1">
              <a:spcAft>
                <a:spcPts val="600"/>
              </a:spcAft>
            </a:pPr>
            <a:r>
              <a:rPr lang="cs-CZ" altLang="cs-CZ" sz="2800" dirty="0"/>
              <a:t>Výdajová metoda</a:t>
            </a:r>
          </a:p>
          <a:p>
            <a:pPr eaLnBrk="1" hangingPunct="1">
              <a:spcAft>
                <a:spcPts val="600"/>
              </a:spcAft>
            </a:pPr>
            <a:r>
              <a:rPr lang="cs-CZ" altLang="cs-CZ" sz="2800" dirty="0"/>
              <a:t>Důchodová (příjmová) metoda</a:t>
            </a:r>
          </a:p>
          <a:p>
            <a:pPr eaLnBrk="1" hangingPunct="1">
              <a:spcAft>
                <a:spcPts val="600"/>
              </a:spcAft>
            </a:pPr>
            <a:r>
              <a:rPr lang="cs-CZ" altLang="cs-CZ" sz="2800" dirty="0"/>
              <a:t>Odvětvová metoda</a:t>
            </a:r>
          </a:p>
          <a:p>
            <a:pPr eaLnBrk="1" hangingPunct="1"/>
            <a:endParaRPr lang="cs-CZ" altLang="cs-CZ" sz="2800" dirty="0"/>
          </a:p>
          <a:p>
            <a:pPr eaLnBrk="1" hangingPunct="1">
              <a:buFont typeface="Wingdings" pitchFamily="2" charset="2"/>
              <a:buNone/>
            </a:pPr>
            <a:endParaRPr lang="cs-CZ" altLang="cs-CZ" sz="2800" dirty="0"/>
          </a:p>
          <a:p>
            <a:pPr eaLnBrk="1" hangingPunct="1">
              <a:buFont typeface="Wingdings" pitchFamily="2" charset="2"/>
              <a:buNone/>
            </a:pPr>
            <a:endParaRPr lang="cs-CZ" altLang="cs-CZ" sz="2800" dirty="0"/>
          </a:p>
          <a:p>
            <a:pPr eaLnBrk="1" hangingPunct="1"/>
            <a:endParaRPr lang="cs-CZ" altLang="cs-CZ" sz="2800" dirty="0"/>
          </a:p>
        </p:txBody>
      </p:sp>
    </p:spTree>
    <p:extLst>
      <p:ext uri="{BB962C8B-B14F-4D97-AF65-F5344CB8AC3E}">
        <p14:creationId xmlns:p14="http://schemas.microsoft.com/office/powerpoint/2010/main" val="1623459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normAutofit/>
          </a:bodyPr>
          <a:lstStyle/>
          <a:p>
            <a:pPr algn="ctr"/>
            <a:r>
              <a:rPr lang="cs-CZ" altLang="cs-CZ" dirty="0"/>
              <a:t>Výdajová metoda (výdaj=příjem)</a:t>
            </a:r>
          </a:p>
        </p:txBody>
      </p:sp>
      <p:sp>
        <p:nvSpPr>
          <p:cNvPr id="16387" name="Zástupný symbol pro obsah 2"/>
          <p:cNvSpPr>
            <a:spLocks noGrp="1"/>
          </p:cNvSpPr>
          <p:nvPr>
            <p:ph idx="1"/>
          </p:nvPr>
        </p:nvSpPr>
        <p:spPr>
          <a:xfrm>
            <a:off x="214312" y="1628800"/>
            <a:ext cx="8929687" cy="4467200"/>
          </a:xfrm>
        </p:spPr>
        <p:txBody>
          <a:bodyPr/>
          <a:lstStyle/>
          <a:p>
            <a:pPr>
              <a:buFont typeface="Wingdings" pitchFamily="2" charset="2"/>
              <a:buNone/>
            </a:pPr>
            <a:r>
              <a:rPr lang="cs-CZ" altLang="cs-CZ" sz="2800" u="sng" dirty="0"/>
              <a:t>Podstata</a:t>
            </a:r>
            <a:r>
              <a:rPr lang="cs-CZ" altLang="cs-CZ" sz="2800" dirty="0"/>
              <a:t> – sečteme výdaje ekonomických subjektů </a:t>
            </a:r>
          </a:p>
          <a:p>
            <a:pPr>
              <a:buFont typeface="Wingdings" pitchFamily="2" charset="2"/>
              <a:buNone/>
            </a:pPr>
            <a:endParaRPr lang="cs-CZ" altLang="cs-CZ" sz="4800" b="1" dirty="0"/>
          </a:p>
          <a:p>
            <a:pPr algn="ctr">
              <a:buFont typeface="Wingdings" pitchFamily="2" charset="2"/>
              <a:buNone/>
            </a:pPr>
            <a:r>
              <a:rPr lang="cs-CZ" altLang="cs-CZ" sz="4800" b="1" dirty="0"/>
              <a:t>HDP =</a:t>
            </a:r>
            <a:r>
              <a:rPr lang="cs-CZ" altLang="cs-CZ" sz="4800" b="1" dirty="0">
                <a:solidFill>
                  <a:srgbClr val="7030A0"/>
                </a:solidFill>
              </a:rPr>
              <a:t> </a:t>
            </a:r>
            <a:r>
              <a:rPr lang="cs-CZ" altLang="cs-CZ" sz="4800" b="1" dirty="0">
                <a:solidFill>
                  <a:srgbClr val="00B050"/>
                </a:solidFill>
              </a:rPr>
              <a:t>C</a:t>
            </a:r>
            <a:r>
              <a:rPr lang="cs-CZ" altLang="cs-CZ" sz="4800" b="1" dirty="0">
                <a:solidFill>
                  <a:srgbClr val="7030A0"/>
                </a:solidFill>
              </a:rPr>
              <a:t> </a:t>
            </a:r>
            <a:r>
              <a:rPr lang="cs-CZ" altLang="cs-CZ" sz="4800" b="1" dirty="0"/>
              <a:t>+</a:t>
            </a:r>
            <a:r>
              <a:rPr lang="cs-CZ" altLang="cs-CZ" sz="4800" b="1" dirty="0">
                <a:solidFill>
                  <a:srgbClr val="7030A0"/>
                </a:solidFill>
              </a:rPr>
              <a:t> </a:t>
            </a:r>
            <a:r>
              <a:rPr lang="cs-CZ" altLang="cs-CZ" sz="4800" b="1" dirty="0">
                <a:solidFill>
                  <a:srgbClr val="FF0000"/>
                </a:solidFill>
              </a:rPr>
              <a:t>I</a:t>
            </a:r>
            <a:r>
              <a:rPr lang="cs-CZ" altLang="cs-CZ" sz="4800" b="1" dirty="0">
                <a:solidFill>
                  <a:srgbClr val="7030A0"/>
                </a:solidFill>
              </a:rPr>
              <a:t> </a:t>
            </a:r>
            <a:r>
              <a:rPr lang="cs-CZ" altLang="cs-CZ" sz="4800" b="1" dirty="0"/>
              <a:t>+</a:t>
            </a:r>
            <a:r>
              <a:rPr lang="cs-CZ" altLang="cs-CZ" sz="4800" b="1" dirty="0">
                <a:solidFill>
                  <a:srgbClr val="7030A0"/>
                </a:solidFill>
              </a:rPr>
              <a:t> G </a:t>
            </a:r>
            <a:r>
              <a:rPr lang="cs-CZ" altLang="cs-CZ" sz="4800" b="1" dirty="0"/>
              <a:t>+</a:t>
            </a:r>
            <a:r>
              <a:rPr lang="cs-CZ" altLang="cs-CZ" sz="4800" b="1" dirty="0">
                <a:solidFill>
                  <a:srgbClr val="7030A0"/>
                </a:solidFill>
              </a:rPr>
              <a:t> </a:t>
            </a:r>
            <a:r>
              <a:rPr lang="cs-CZ" altLang="cs-CZ" sz="4800" b="1" dirty="0">
                <a:solidFill>
                  <a:srgbClr val="FF9900"/>
                </a:solidFill>
              </a:rPr>
              <a:t>NX </a:t>
            </a:r>
          </a:p>
          <a:p>
            <a:pPr marL="119062" indent="0">
              <a:buNone/>
            </a:pPr>
            <a:endParaRPr lang="cs-CZ" altLang="cs-CZ" sz="2800" dirty="0">
              <a:solidFill>
                <a:srgbClr val="339933"/>
              </a:solidFill>
            </a:endParaRPr>
          </a:p>
          <a:p>
            <a:pPr marL="119062" indent="0">
              <a:buNone/>
            </a:pPr>
            <a:r>
              <a:rPr lang="cs-CZ" altLang="cs-CZ" sz="2800" b="1" dirty="0">
                <a:solidFill>
                  <a:srgbClr val="00B050"/>
                </a:solidFill>
              </a:rPr>
              <a:t>C= spotřeba domácností</a:t>
            </a:r>
          </a:p>
          <a:p>
            <a:pPr marL="119062" indent="0">
              <a:buNone/>
            </a:pPr>
            <a:r>
              <a:rPr lang="cs-CZ" altLang="cs-CZ" sz="2800" b="1" dirty="0">
                <a:solidFill>
                  <a:srgbClr val="FF0000"/>
                </a:solidFill>
              </a:rPr>
              <a:t>I= hrubé soukromé investice</a:t>
            </a:r>
          </a:p>
          <a:p>
            <a:pPr marL="119062" indent="0">
              <a:buNone/>
            </a:pPr>
            <a:r>
              <a:rPr lang="cs-CZ" altLang="cs-CZ" sz="2800" b="1" dirty="0">
                <a:solidFill>
                  <a:srgbClr val="7030A0"/>
                </a:solidFill>
              </a:rPr>
              <a:t>G= výdaje vlády na nákup statků a služeb</a:t>
            </a:r>
          </a:p>
          <a:p>
            <a:pPr marL="119062" indent="0">
              <a:buNone/>
            </a:pPr>
            <a:r>
              <a:rPr lang="cs-CZ" altLang="cs-CZ" sz="2800" b="1" dirty="0">
                <a:solidFill>
                  <a:srgbClr val="FF9900"/>
                </a:solidFill>
              </a:rPr>
              <a:t>NX= čistý export (rozdíl mezi Exportem a Importem)</a:t>
            </a:r>
          </a:p>
          <a:p>
            <a:pPr marL="119062" indent="0">
              <a:buNone/>
            </a:pPr>
            <a:endParaRPr lang="cs-CZ" altLang="cs-CZ" sz="2800" dirty="0">
              <a:solidFill>
                <a:srgbClr val="339933"/>
              </a:solidFill>
            </a:endParaRPr>
          </a:p>
          <a:p>
            <a:pPr>
              <a:buFont typeface="Wingdings" pitchFamily="2" charset="2"/>
              <a:buNone/>
            </a:pPr>
            <a:endParaRPr lang="cs-CZ" altLang="cs-CZ" sz="2800" dirty="0">
              <a:solidFill>
                <a:srgbClr val="339933"/>
              </a:solidFill>
            </a:endParaRPr>
          </a:p>
          <a:p>
            <a:pPr>
              <a:buFont typeface="Wingdings" pitchFamily="2" charset="2"/>
              <a:buNone/>
            </a:pPr>
            <a:endParaRPr lang="cs-CZ" altLang="cs-CZ" sz="2000" dirty="0"/>
          </a:p>
          <a:p>
            <a:pPr>
              <a:buFont typeface="Wingdings" pitchFamily="2" charset="2"/>
              <a:buNone/>
            </a:pPr>
            <a:endParaRPr lang="cs-CZ" altLang="cs-CZ" sz="2000" dirty="0"/>
          </a:p>
          <a:p>
            <a:pPr>
              <a:buFont typeface="Wingdings" pitchFamily="2" charset="2"/>
              <a:buNone/>
            </a:pPr>
            <a:endParaRPr lang="cs-CZ" altLang="cs-CZ" sz="2000" dirty="0"/>
          </a:p>
          <a:p>
            <a:pPr>
              <a:buFont typeface="Wingdings" pitchFamily="2" charset="2"/>
              <a:buNone/>
            </a:pPr>
            <a:endParaRPr lang="cs-CZ" altLang="cs-CZ" sz="2000" dirty="0"/>
          </a:p>
        </p:txBody>
      </p:sp>
    </p:spTree>
    <p:extLst>
      <p:ext uri="{BB962C8B-B14F-4D97-AF65-F5344CB8AC3E}">
        <p14:creationId xmlns:p14="http://schemas.microsoft.com/office/powerpoint/2010/main" val="569487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448"/>
            <a:ext cx="8724880" cy="1252728"/>
          </a:xfrm>
        </p:spPr>
        <p:txBody>
          <a:bodyPr>
            <a:normAutofit/>
          </a:bodyPr>
          <a:lstStyle/>
          <a:p>
            <a:r>
              <a:rPr lang="cs-CZ" dirty="0"/>
              <a:t>HDP na příkladu české ekonomiky</a:t>
            </a:r>
          </a:p>
        </p:txBody>
      </p:sp>
      <p:pic>
        <p:nvPicPr>
          <p:cNvPr id="5122" name="Picture 2" descr="http://img.ihned.cz/attachment.php/60/51472060/fbD1sk3xt0vnFMTuNo7COzqV2lrpWPKi/EK46_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7" y="1988840"/>
            <a:ext cx="88487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6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normAutofit fontScale="90000"/>
          </a:bodyPr>
          <a:lstStyle/>
          <a:p>
            <a:pPr algn="ctr"/>
            <a:r>
              <a:rPr lang="cs-CZ" altLang="cs-CZ" dirty="0"/>
              <a:t>Metody měření HDP – důchodová metoda</a:t>
            </a:r>
          </a:p>
        </p:txBody>
      </p:sp>
      <p:sp>
        <p:nvSpPr>
          <p:cNvPr id="17411" name="Zástupný symbol pro obsah 2"/>
          <p:cNvSpPr>
            <a:spLocks noGrp="1"/>
          </p:cNvSpPr>
          <p:nvPr>
            <p:ph idx="1"/>
          </p:nvPr>
        </p:nvSpPr>
        <p:spPr>
          <a:xfrm>
            <a:off x="214313" y="1700808"/>
            <a:ext cx="8572500" cy="4896544"/>
          </a:xfrm>
        </p:spPr>
        <p:txBody>
          <a:bodyPr/>
          <a:lstStyle/>
          <a:p>
            <a:pPr marL="442913" indent="-354013">
              <a:spcAft>
                <a:spcPts val="1200"/>
              </a:spcAft>
            </a:pPr>
            <a:r>
              <a:rPr lang="cs-CZ" altLang="cs-CZ" sz="2400" dirty="0"/>
              <a:t> </a:t>
            </a:r>
            <a:r>
              <a:rPr lang="cs-CZ" altLang="cs-CZ" sz="2800" dirty="0"/>
              <a:t>vychází z důchodů (příjmů), jež plynou </a:t>
            </a:r>
            <a:r>
              <a:rPr lang="cs-CZ" altLang="cs-CZ" sz="2800" dirty="0" err="1"/>
              <a:t>ek</a:t>
            </a:r>
            <a:r>
              <a:rPr lang="cs-CZ" altLang="cs-CZ" sz="2800" dirty="0"/>
              <a:t>. subjektům z vlastnictví VF a jež byly použity na tvorbu HDP</a:t>
            </a:r>
          </a:p>
          <a:p>
            <a:pPr algn="ctr">
              <a:buFont typeface="Wingdings" pitchFamily="2" charset="2"/>
              <a:buNone/>
            </a:pPr>
            <a:r>
              <a:rPr lang="cs-CZ" altLang="cs-CZ" sz="3600" b="1" dirty="0">
                <a:solidFill>
                  <a:srgbClr val="0033CC"/>
                </a:solidFill>
              </a:rPr>
              <a:t>HDP = w + i + z + n + s + a +T</a:t>
            </a:r>
            <a:r>
              <a:rPr lang="cs-CZ" altLang="cs-CZ" sz="3600" b="1" baseline="-25000" dirty="0">
                <a:solidFill>
                  <a:srgbClr val="0033CC"/>
                </a:solidFill>
              </a:rPr>
              <a:t>N</a:t>
            </a:r>
            <a:r>
              <a:rPr lang="cs-CZ" altLang="cs-CZ" sz="3600" b="1" dirty="0">
                <a:solidFill>
                  <a:srgbClr val="0033CC"/>
                </a:solidFill>
              </a:rPr>
              <a:t>  </a:t>
            </a:r>
          </a:p>
          <a:p>
            <a:endParaRPr lang="cs-CZ" altLang="cs-CZ" sz="2400" b="1" dirty="0"/>
          </a:p>
          <a:p>
            <a:pPr marL="119062" indent="0">
              <a:buNone/>
            </a:pPr>
            <a:r>
              <a:rPr lang="cs-CZ" altLang="cs-CZ" sz="2400" b="1" dirty="0"/>
              <a:t>w </a:t>
            </a:r>
            <a:r>
              <a:rPr lang="cs-CZ" altLang="cs-CZ" sz="2400" dirty="0"/>
              <a:t>- mzdy a platy</a:t>
            </a:r>
          </a:p>
          <a:p>
            <a:pPr marL="119062" indent="0">
              <a:buNone/>
            </a:pPr>
            <a:r>
              <a:rPr lang="cs-CZ" altLang="cs-CZ" sz="2400" b="1" dirty="0"/>
              <a:t>n </a:t>
            </a:r>
            <a:r>
              <a:rPr lang="cs-CZ" altLang="cs-CZ" sz="2400" dirty="0"/>
              <a:t>- renta (u zemědělců renta z půdy či pronájem nemovitosti)</a:t>
            </a:r>
          </a:p>
          <a:p>
            <a:pPr marL="119062" indent="0">
              <a:buNone/>
            </a:pPr>
            <a:r>
              <a:rPr lang="cs-CZ" altLang="cs-CZ" sz="2400" b="1" dirty="0"/>
              <a:t>i</a:t>
            </a:r>
            <a:r>
              <a:rPr lang="cs-CZ" altLang="cs-CZ" sz="2400" dirty="0"/>
              <a:t> - čisté úroky </a:t>
            </a:r>
          </a:p>
          <a:p>
            <a:pPr marL="119062" indent="0">
              <a:buNone/>
            </a:pPr>
            <a:r>
              <a:rPr lang="cs-CZ" altLang="cs-CZ" sz="2400" b="1" dirty="0"/>
              <a:t>z</a:t>
            </a:r>
            <a:r>
              <a:rPr lang="cs-CZ" altLang="cs-CZ" sz="2400" dirty="0"/>
              <a:t> - zisky firem</a:t>
            </a:r>
          </a:p>
          <a:p>
            <a:pPr marL="119062" indent="0">
              <a:buNone/>
            </a:pPr>
            <a:r>
              <a:rPr lang="cs-CZ" altLang="cs-CZ" sz="2400" b="1" dirty="0"/>
              <a:t>a</a:t>
            </a:r>
            <a:r>
              <a:rPr lang="cs-CZ" altLang="cs-CZ" sz="2400" dirty="0"/>
              <a:t> – odpisy (amortizace)</a:t>
            </a:r>
          </a:p>
          <a:p>
            <a:pPr marL="119062" indent="0">
              <a:buNone/>
            </a:pPr>
            <a:r>
              <a:rPr lang="cs-CZ" altLang="cs-CZ" sz="2400" b="1" dirty="0"/>
              <a:t>T</a:t>
            </a:r>
            <a:r>
              <a:rPr lang="cs-CZ" altLang="cs-CZ" sz="2400" b="1" baseline="-25000" dirty="0"/>
              <a:t>N</a:t>
            </a:r>
            <a:r>
              <a:rPr lang="cs-CZ" altLang="cs-CZ" sz="2400" dirty="0"/>
              <a:t> - nepřímé daně </a:t>
            </a:r>
          </a:p>
          <a:p>
            <a:pPr marL="119062" indent="0">
              <a:buNone/>
            </a:pPr>
            <a:r>
              <a:rPr lang="cs-CZ" altLang="cs-CZ" sz="2400" b="1" dirty="0"/>
              <a:t>s</a:t>
            </a:r>
            <a:r>
              <a:rPr lang="cs-CZ" altLang="cs-CZ" sz="2400" dirty="0"/>
              <a:t> – příjmy ze </a:t>
            </a:r>
            <a:r>
              <a:rPr lang="cs-CZ" altLang="cs-CZ" sz="2400" dirty="0" err="1"/>
              <a:t>samozaměstnání</a:t>
            </a:r>
            <a:endParaRPr lang="cs-CZ" altLang="cs-CZ" sz="2400" dirty="0"/>
          </a:p>
          <a:p>
            <a:pPr>
              <a:buFont typeface="Wingdings" pitchFamily="2" charset="2"/>
              <a:buNone/>
            </a:pPr>
            <a:endParaRPr lang="cs-CZ" altLang="cs-CZ" sz="2800" dirty="0">
              <a:solidFill>
                <a:srgbClr val="0033CC"/>
              </a:solidFill>
            </a:endParaRPr>
          </a:p>
        </p:txBody>
      </p:sp>
    </p:spTree>
    <p:extLst>
      <p:ext uri="{BB962C8B-B14F-4D97-AF65-F5344CB8AC3E}">
        <p14:creationId xmlns:p14="http://schemas.microsoft.com/office/powerpoint/2010/main" val="941281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normAutofit fontScale="90000"/>
          </a:bodyPr>
          <a:lstStyle/>
          <a:p>
            <a:pPr algn="ctr"/>
            <a:r>
              <a:rPr lang="cs-CZ" altLang="cs-CZ"/>
              <a:t>Keynesovská vs. neoklasická ekonomie</a:t>
            </a:r>
          </a:p>
        </p:txBody>
      </p:sp>
      <p:sp>
        <p:nvSpPr>
          <p:cNvPr id="6147" name="Zástupný symbol pro obsah 2"/>
          <p:cNvSpPr>
            <a:spLocks noGrp="1"/>
          </p:cNvSpPr>
          <p:nvPr>
            <p:ph idx="1"/>
          </p:nvPr>
        </p:nvSpPr>
        <p:spPr>
          <a:xfrm>
            <a:off x="179388" y="1981200"/>
            <a:ext cx="8607425" cy="4543425"/>
          </a:xfrm>
        </p:spPr>
        <p:txBody>
          <a:bodyPr/>
          <a:lstStyle/>
          <a:p>
            <a:pPr>
              <a:spcAft>
                <a:spcPts val="1200"/>
              </a:spcAft>
            </a:pPr>
            <a:r>
              <a:rPr lang="cs-CZ" altLang="cs-CZ" sz="2400" b="1" u="sng" dirty="0"/>
              <a:t>Neoklasická ekonomie </a:t>
            </a:r>
            <a:r>
              <a:rPr lang="cs-CZ" altLang="cs-CZ" sz="2400" dirty="0"/>
              <a:t>– navazuje na klasickou ekonomii (neviditelná ruka trhu, volný trh bez zásahu státu - liberalismus, pružnost cen jakožto nástroj utváření rovnováhy) = víra v samoregulační schopnosti ekonomiky</a:t>
            </a:r>
          </a:p>
          <a:p>
            <a:pPr>
              <a:spcAft>
                <a:spcPts val="1200"/>
              </a:spcAft>
            </a:pPr>
            <a:r>
              <a:rPr lang="cs-CZ" altLang="cs-CZ" sz="2400" b="1" u="sng" dirty="0"/>
              <a:t>Keynesovská ekonomie</a:t>
            </a:r>
            <a:r>
              <a:rPr lang="cs-CZ" altLang="cs-CZ" sz="2400" dirty="0"/>
              <a:t> – vzniká v období hospodářské krize v 30.letech, neviditelná ruka trhu selhala, nutnost státní intervence (popření samoregulační schopnosti v krátkém období), ceny jsou nepružné, zejména směrem dolů</a:t>
            </a:r>
          </a:p>
        </p:txBody>
      </p:sp>
    </p:spTree>
    <p:extLst>
      <p:ext uri="{BB962C8B-B14F-4D97-AF65-F5344CB8AC3E}">
        <p14:creationId xmlns:p14="http://schemas.microsoft.com/office/powerpoint/2010/main" val="394917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a:r>
              <a:rPr lang="cs-CZ" altLang="cs-CZ"/>
              <a:t>Výkon ekonomiky</a:t>
            </a:r>
          </a:p>
        </p:txBody>
      </p:sp>
      <p:sp>
        <p:nvSpPr>
          <p:cNvPr id="6147" name="Zástupný symbol pro obsah 2"/>
          <p:cNvSpPr>
            <a:spLocks noGrp="1"/>
          </p:cNvSpPr>
          <p:nvPr>
            <p:ph idx="1"/>
          </p:nvPr>
        </p:nvSpPr>
        <p:spPr>
          <a:xfrm>
            <a:off x="571500" y="1981200"/>
            <a:ext cx="8215313" cy="4114800"/>
          </a:xfrm>
        </p:spPr>
        <p:txBody>
          <a:bodyPr/>
          <a:lstStyle/>
          <a:p>
            <a:pPr>
              <a:spcAft>
                <a:spcPts val="600"/>
              </a:spcAft>
            </a:pPr>
            <a:r>
              <a:rPr lang="cs-CZ" altLang="cs-CZ" sz="2400" dirty="0"/>
              <a:t>HDP?</a:t>
            </a:r>
          </a:p>
          <a:p>
            <a:pPr>
              <a:spcAft>
                <a:spcPts val="600"/>
              </a:spcAft>
            </a:pPr>
            <a:r>
              <a:rPr lang="cs-CZ" altLang="cs-CZ" sz="2400" dirty="0"/>
              <a:t>Při stejné vybavenosti VF může být výkon ekonomiky rozdílný</a:t>
            </a:r>
          </a:p>
          <a:p>
            <a:pPr>
              <a:spcAft>
                <a:spcPts val="600"/>
              </a:spcAft>
            </a:pPr>
            <a:r>
              <a:rPr lang="cs-CZ" altLang="cs-CZ" sz="2400" dirty="0"/>
              <a:t>Hranice produkčních možností?</a:t>
            </a:r>
          </a:p>
          <a:p>
            <a:pPr>
              <a:spcAft>
                <a:spcPts val="600"/>
              </a:spcAft>
            </a:pPr>
            <a:r>
              <a:rPr lang="cs-CZ" altLang="cs-CZ" sz="2400" dirty="0"/>
              <a:t>Skutečný produkt může být vyšší nebo i menší, než kolik činí tzv. potenciál</a:t>
            </a:r>
          </a:p>
          <a:p>
            <a:pPr>
              <a:spcAft>
                <a:spcPts val="600"/>
              </a:spcAft>
            </a:pPr>
            <a:r>
              <a:rPr lang="cs-CZ" altLang="cs-CZ" sz="2400" dirty="0"/>
              <a:t>Krátké vs. dlouhé období (PPF)</a:t>
            </a:r>
          </a:p>
          <a:p>
            <a:pPr>
              <a:spcAft>
                <a:spcPts val="600"/>
              </a:spcAft>
            </a:pPr>
            <a:r>
              <a:rPr lang="cs-CZ" altLang="cs-CZ" sz="2400" dirty="0"/>
              <a:t>Determinanty výkonu v krátkém období</a:t>
            </a:r>
          </a:p>
          <a:p>
            <a:endParaRPr lang="cs-CZ" altLang="cs-CZ" sz="2400" dirty="0"/>
          </a:p>
        </p:txBody>
      </p:sp>
    </p:spTree>
    <p:extLst>
      <p:ext uri="{BB962C8B-B14F-4D97-AF65-F5344CB8AC3E}">
        <p14:creationId xmlns:p14="http://schemas.microsoft.com/office/powerpoint/2010/main" val="106279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4282" y="357166"/>
            <a:ext cx="8572560" cy="1235065"/>
          </a:xfrm>
        </p:spPr>
        <p:txBody>
          <a:bodyPr>
            <a:normAutofit/>
          </a:bodyPr>
          <a:lstStyle/>
          <a:p>
            <a:pPr algn="ctr" eaLnBrk="1" hangingPunct="1">
              <a:defRPr/>
            </a:pPr>
            <a:r>
              <a:rPr lang="cs-CZ" sz="4800" dirty="0">
                <a:solidFill>
                  <a:srgbClr val="FFCC00"/>
                </a:solidFill>
                <a:latin typeface="+mn-lt"/>
              </a:rPr>
              <a:t>Obecná ekonomie II - semináře</a:t>
            </a:r>
          </a:p>
        </p:txBody>
      </p:sp>
      <p:sp>
        <p:nvSpPr>
          <p:cNvPr id="2" name="Podnadpis 1"/>
          <p:cNvSpPr>
            <a:spLocks noGrp="1"/>
          </p:cNvSpPr>
          <p:nvPr>
            <p:ph type="subTitle" idx="1"/>
          </p:nvPr>
        </p:nvSpPr>
        <p:spPr>
          <a:xfrm>
            <a:off x="683568" y="1592231"/>
            <a:ext cx="4030216" cy="2160240"/>
          </a:xfrm>
        </p:spPr>
        <p:txBody>
          <a:bodyPr/>
          <a:lstStyle/>
          <a:p>
            <a:endParaRPr lang="cs-CZ" sz="2200" b="1" dirty="0"/>
          </a:p>
          <a:p>
            <a:r>
              <a:rPr lang="cs-CZ" sz="2200" b="1" dirty="0"/>
              <a:t>Ing. Petra Chmielová, Ph.D.</a:t>
            </a:r>
          </a:p>
          <a:p>
            <a:endParaRPr lang="cs-CZ" sz="2200" b="1" dirty="0"/>
          </a:p>
          <a:p>
            <a:r>
              <a:rPr lang="cs-CZ" sz="2200" b="1" dirty="0"/>
              <a:t>Ing. Karin Gajdová, Ph.D.</a:t>
            </a:r>
          </a:p>
          <a:p>
            <a:endParaRPr lang="cs-CZ" sz="2200" b="1" dirty="0"/>
          </a:p>
          <a:p>
            <a:r>
              <a:rPr lang="cs-CZ" sz="2200" b="1" dirty="0"/>
              <a:t>Ing. Karin Glacová</a:t>
            </a:r>
          </a:p>
          <a:p>
            <a:endParaRPr lang="cs-CZ" sz="2200" b="1" dirty="0"/>
          </a:p>
        </p:txBody>
      </p:sp>
    </p:spTree>
    <p:extLst>
      <p:ext uri="{BB962C8B-B14F-4D97-AF65-F5344CB8AC3E}">
        <p14:creationId xmlns:p14="http://schemas.microsoft.com/office/powerpoint/2010/main" val="150452190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a:t>Hranice produkčních možností</a:t>
            </a:r>
          </a:p>
        </p:txBody>
      </p:sp>
      <p:cxnSp>
        <p:nvCxnSpPr>
          <p:cNvPr id="6" name="Přímá spojnice 5"/>
          <p:cNvCxnSpPr/>
          <p:nvPr/>
        </p:nvCxnSpPr>
        <p:spPr>
          <a:xfrm>
            <a:off x="931863" y="2205038"/>
            <a:ext cx="0" cy="36004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931863" y="5805488"/>
            <a:ext cx="47196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blouk 8"/>
          <p:cNvSpPr/>
          <p:nvPr/>
        </p:nvSpPr>
        <p:spPr>
          <a:xfrm>
            <a:off x="-560388" y="3730625"/>
            <a:ext cx="2984501" cy="4149725"/>
          </a:xfrm>
          <a:prstGeom prst="arc">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 name="Oblouk 9"/>
          <p:cNvSpPr/>
          <p:nvPr/>
        </p:nvSpPr>
        <p:spPr>
          <a:xfrm>
            <a:off x="-1712913" y="2889250"/>
            <a:ext cx="5289551" cy="5832475"/>
          </a:xfrm>
          <a:prstGeom prst="arc">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 name="Text Box 8"/>
          <p:cNvSpPr txBox="1">
            <a:spLocks noChangeArrowheads="1"/>
          </p:cNvSpPr>
          <p:nvPr/>
        </p:nvSpPr>
        <p:spPr bwMode="auto">
          <a:xfrm>
            <a:off x="7938" y="1747838"/>
            <a:ext cx="143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mobily</a:t>
            </a:r>
            <a:endParaRPr lang="en-US" altLang="cs-CZ" sz="2400"/>
          </a:p>
        </p:txBody>
      </p:sp>
      <p:sp>
        <p:nvSpPr>
          <p:cNvPr id="12" name="Text Box 8"/>
          <p:cNvSpPr txBox="1">
            <a:spLocks noChangeArrowheads="1"/>
          </p:cNvSpPr>
          <p:nvPr/>
        </p:nvSpPr>
        <p:spPr bwMode="auto">
          <a:xfrm>
            <a:off x="5376863" y="58054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auta</a:t>
            </a:r>
            <a:endParaRPr lang="en-US" altLang="cs-CZ" sz="2400"/>
          </a:p>
        </p:txBody>
      </p:sp>
      <p:sp>
        <p:nvSpPr>
          <p:cNvPr id="13" name="Text Box 8"/>
          <p:cNvSpPr txBox="1">
            <a:spLocks noChangeArrowheads="1"/>
          </p:cNvSpPr>
          <p:nvPr/>
        </p:nvSpPr>
        <p:spPr bwMode="auto">
          <a:xfrm>
            <a:off x="2306638" y="4657725"/>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PPF</a:t>
            </a:r>
            <a:r>
              <a:rPr lang="cs-CZ" altLang="cs-CZ" sz="2400" baseline="-25000"/>
              <a:t>1</a:t>
            </a:r>
            <a:endParaRPr lang="en-US" altLang="cs-CZ" sz="2400" baseline="-25000"/>
          </a:p>
        </p:txBody>
      </p:sp>
      <p:sp>
        <p:nvSpPr>
          <p:cNvPr id="14" name="Text Box 8"/>
          <p:cNvSpPr txBox="1">
            <a:spLocks noChangeArrowheads="1"/>
          </p:cNvSpPr>
          <p:nvPr/>
        </p:nvSpPr>
        <p:spPr bwMode="auto">
          <a:xfrm>
            <a:off x="3375025" y="4306888"/>
            <a:ext cx="104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PPF</a:t>
            </a:r>
            <a:r>
              <a:rPr lang="cs-CZ" altLang="cs-CZ" sz="2400" baseline="-25000"/>
              <a:t>2</a:t>
            </a:r>
            <a:endParaRPr lang="en-US" altLang="cs-CZ" sz="2400" baseline="-25000"/>
          </a:p>
        </p:txBody>
      </p:sp>
    </p:spTree>
    <p:extLst>
      <p:ext uri="{BB962C8B-B14F-4D97-AF65-F5344CB8AC3E}">
        <p14:creationId xmlns:p14="http://schemas.microsoft.com/office/powerpoint/2010/main" val="2917224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12"/>
                                        </p:tgtEl>
                                        <p:attrNameLst>
                                          <p:attrName>style.visibility</p:attrName>
                                        </p:attrNameLst>
                                      </p:cBhvr>
                                      <p:to>
                                        <p:strVal val="visible"/>
                                      </p:to>
                                    </p:set>
                                    <p:set>
                                      <p:cBhvr>
                                        <p:cTn id="16" dur="455" fill="hold">
                                          <p:stCondLst>
                                            <p:cond delay="0"/>
                                          </p:stCondLst>
                                        </p:cTn>
                                        <p:tgtEl>
                                          <p:spTgt spid="12"/>
                                        </p:tgtEl>
                                        <p:attrNameLst>
                                          <p:attrName>style.rotation</p:attrName>
                                        </p:attrNameLst>
                                      </p:cBhvr>
                                      <p:to>
                                        <p:strVal val="-45.0"/>
                                      </p:to>
                                    </p:set>
                                    <p:anim calcmode="lin" valueType="num">
                                      <p:cBhvr>
                                        <p:cTn id="17"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set>
                                      <p:cBhvr>
                                        <p:cTn id="25" dur="455" fill="hold">
                                          <p:stCondLst>
                                            <p:cond delay="0"/>
                                          </p:stCondLst>
                                        </p:cTn>
                                        <p:tgtEl>
                                          <p:spTgt spid="13"/>
                                        </p:tgtEl>
                                        <p:attrNameLst>
                                          <p:attrName>style.rotation</p:attrName>
                                        </p:attrNameLst>
                                      </p:cBhvr>
                                      <p:to>
                                        <p:strVal val="-45.0"/>
                                      </p:to>
                                    </p:set>
                                    <p:anim calcmode="lin" valueType="num">
                                      <p:cBhvr>
                                        <p:cTn id="26"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set>
                                      <p:cBhvr>
                                        <p:cTn id="34" dur="455" fill="hold">
                                          <p:stCondLst>
                                            <p:cond delay="0"/>
                                          </p:stCondLst>
                                        </p:cTn>
                                        <p:tgtEl>
                                          <p:spTgt spid="14"/>
                                        </p:tgtEl>
                                        <p:attrNameLst>
                                          <p:attrName>style.rotation</p:attrName>
                                        </p:attrNameLst>
                                      </p:cBhvr>
                                      <p:to>
                                        <p:strVal val="-45.0"/>
                                      </p:to>
                                    </p:set>
                                    <p:anim calcmode="lin" valueType="num">
                                      <p:cBhvr>
                                        <p:cTn id="3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899592" y="-171400"/>
            <a:ext cx="7158037" cy="1412876"/>
          </a:xfrm>
        </p:spPr>
        <p:txBody>
          <a:bodyPr/>
          <a:lstStyle/>
          <a:p>
            <a:pPr algn="ctr"/>
            <a:r>
              <a:rPr lang="cs-CZ" altLang="cs-CZ" b="1" dirty="0">
                <a:latin typeface="Corbel" panose="020B0503020204020204" pitchFamily="34" charset="0"/>
              </a:rPr>
              <a:t>Potenciální produkt</a:t>
            </a:r>
          </a:p>
        </p:txBody>
      </p:sp>
      <p:sp>
        <p:nvSpPr>
          <p:cNvPr id="11267" name="Zástupný symbol pro obsah 2"/>
          <p:cNvSpPr>
            <a:spLocks noGrp="1"/>
          </p:cNvSpPr>
          <p:nvPr>
            <p:ph idx="1"/>
          </p:nvPr>
        </p:nvSpPr>
        <p:spPr>
          <a:xfrm>
            <a:off x="395288" y="2492375"/>
            <a:ext cx="8497887" cy="4114800"/>
          </a:xfrm>
        </p:spPr>
        <p:txBody>
          <a:bodyPr/>
          <a:lstStyle/>
          <a:p>
            <a:pPr>
              <a:lnSpc>
                <a:spcPct val="120000"/>
              </a:lnSpc>
            </a:pPr>
            <a:r>
              <a:rPr lang="cs-CZ" altLang="cs-CZ" sz="2200" dirty="0"/>
              <a:t>=takový produkt ekonomiky, pro jehož produkci jsou využity všechny disponibilní výrobní faktory, avšak v míře, jež ještě nevyvolává </a:t>
            </a:r>
            <a:r>
              <a:rPr lang="cs-CZ" altLang="cs-CZ" sz="2200" b="1" i="1" dirty="0"/>
              <a:t>inflační tlaky</a:t>
            </a:r>
            <a:r>
              <a:rPr lang="cs-CZ" altLang="cs-CZ" sz="2200" dirty="0"/>
              <a:t>, tj. tlaky zejména v podobě růstu cen VF. Ekonomika nefunguje tzv. „nadoraz“, nýbrž jde o dlouhodobě udržitelný stav a nejsou vyvolávány ani inflační, ani deflační procesy. Současně na trhu práce existuje tzv. přirozená míra nezaměstnanosti </a:t>
            </a:r>
          </a:p>
        </p:txBody>
      </p:sp>
    </p:spTree>
    <p:extLst>
      <p:ext uri="{BB962C8B-B14F-4D97-AF65-F5344CB8AC3E}">
        <p14:creationId xmlns:p14="http://schemas.microsoft.com/office/powerpoint/2010/main" val="4103403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07950" y="188640"/>
            <a:ext cx="9144000" cy="1138237"/>
          </a:xfrm>
          <a:noFill/>
        </p:spPr>
        <p:txBody>
          <a:bodyPr>
            <a:normAutofit fontScale="90000"/>
          </a:bodyPr>
          <a:lstStyle/>
          <a:p>
            <a:pPr eaLnBrk="1" hangingPunct="1"/>
            <a:r>
              <a:rPr lang="cs-CZ" altLang="cs-CZ" b="1" dirty="0">
                <a:latin typeface="Consolas" panose="020B0609020204030204" pitchFamily="49" charset="0"/>
                <a:ea typeface="Consolas" panose="020B0609020204030204" pitchFamily="49" charset="0"/>
                <a:cs typeface="Consolas" panose="020B0609020204030204" pitchFamily="49" charset="0"/>
              </a:rPr>
              <a:t>Hospodářský cyklus a ekonomický růst</a:t>
            </a:r>
          </a:p>
        </p:txBody>
      </p:sp>
      <p:sp>
        <p:nvSpPr>
          <p:cNvPr id="3075" name="Zástupný symbol pro obsah 2"/>
          <p:cNvSpPr>
            <a:spLocks noGrp="1"/>
          </p:cNvSpPr>
          <p:nvPr>
            <p:ph idx="1"/>
          </p:nvPr>
        </p:nvSpPr>
        <p:spPr>
          <a:xfrm>
            <a:off x="107950" y="1628775"/>
            <a:ext cx="8229600" cy="2520950"/>
          </a:xfrm>
        </p:spPr>
        <p:txBody>
          <a:bodyPr/>
          <a:lstStyle/>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Proč jsou některé státy bohatší než ty druhé?</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Proč např. Čína rostla v 90.letech přes 10 % ročně a teď je ekonomický růst pomalejší?</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Jaké byly příčiny a následně i důsledky ekonomické krize v letech 2008-2009</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a:latin typeface="Consolas" panose="020B0609020204030204" pitchFamily="49" charset="0"/>
                <a:ea typeface="Consolas" panose="020B0609020204030204" pitchFamily="49" charset="0"/>
                <a:cs typeface="Consolas" panose="020B0609020204030204" pitchFamily="49" charset="0"/>
              </a:rPr>
              <a:t>Krátkodobé výkyvy vs. dlouhodobý trend</a:t>
            </a: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p:txBody>
      </p:sp>
      <p:pic>
        <p:nvPicPr>
          <p:cNvPr id="3076"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121150"/>
            <a:ext cx="39116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321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07950" y="188640"/>
            <a:ext cx="9144000" cy="1138237"/>
          </a:xfrm>
          <a:noFill/>
        </p:spPr>
        <p:txBody>
          <a:bodyPr>
            <a:normAutofit fontScale="90000"/>
          </a:bodyPr>
          <a:lstStyle/>
          <a:p>
            <a:pPr eaLnBrk="1" hangingPunct="1"/>
            <a:r>
              <a:rPr lang="cs-CZ" altLang="cs-CZ" b="1" dirty="0">
                <a:latin typeface="Consolas" panose="020B0609020204030204" pitchFamily="49" charset="0"/>
                <a:ea typeface="Consolas" panose="020B0609020204030204" pitchFamily="49" charset="0"/>
                <a:cs typeface="Consolas" panose="020B0609020204030204" pitchFamily="49" charset="0"/>
              </a:rPr>
              <a:t>Hospodářský cyklus a ekonomický růst – příklad české ekonomiky</a:t>
            </a:r>
          </a:p>
        </p:txBody>
      </p:sp>
      <p:pic>
        <p:nvPicPr>
          <p:cNvPr id="7" name="Obrázek 6">
            <a:extLst>
              <a:ext uri="{FF2B5EF4-FFF2-40B4-BE49-F238E27FC236}">
                <a16:creationId xmlns:a16="http://schemas.microsoft.com/office/drawing/2014/main" id="{B18EF4B3-027E-4047-A69E-CE2AB67B217B}"/>
              </a:ext>
            </a:extLst>
          </p:cNvPr>
          <p:cNvPicPr>
            <a:picLocks noChangeAspect="1"/>
          </p:cNvPicPr>
          <p:nvPr/>
        </p:nvPicPr>
        <p:blipFill>
          <a:blip r:embed="rId2"/>
          <a:stretch>
            <a:fillRect/>
          </a:stretch>
        </p:blipFill>
        <p:spPr>
          <a:xfrm>
            <a:off x="1259632" y="2564904"/>
            <a:ext cx="5711367" cy="3392269"/>
          </a:xfrm>
          <a:prstGeom prst="rect">
            <a:avLst/>
          </a:prstGeom>
        </p:spPr>
      </p:pic>
      <p:sp>
        <p:nvSpPr>
          <p:cNvPr id="8" name="Ovál 7">
            <a:extLst>
              <a:ext uri="{FF2B5EF4-FFF2-40B4-BE49-F238E27FC236}">
                <a16:creationId xmlns:a16="http://schemas.microsoft.com/office/drawing/2014/main" id="{C86D70AA-4E37-451C-8493-18D5C0832BCC}"/>
              </a:ext>
            </a:extLst>
          </p:cNvPr>
          <p:cNvSpPr/>
          <p:nvPr/>
        </p:nvSpPr>
        <p:spPr>
          <a:xfrm>
            <a:off x="2987824" y="3684975"/>
            <a:ext cx="720080"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3056344C-5731-4E07-9C98-3A8516F952BF}"/>
              </a:ext>
            </a:extLst>
          </p:cNvPr>
          <p:cNvSpPr/>
          <p:nvPr/>
        </p:nvSpPr>
        <p:spPr>
          <a:xfrm>
            <a:off x="5364088" y="2758279"/>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441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07950" y="188640"/>
            <a:ext cx="9144000" cy="1138237"/>
          </a:xfrm>
          <a:noFill/>
        </p:spPr>
        <p:txBody>
          <a:bodyPr>
            <a:normAutofit fontScale="90000"/>
          </a:bodyPr>
          <a:lstStyle/>
          <a:p>
            <a:pPr eaLnBrk="1" hangingPunct="1"/>
            <a:r>
              <a:rPr lang="cs-CZ" altLang="cs-CZ" b="1" dirty="0">
                <a:latin typeface="Consolas" panose="020B0609020204030204" pitchFamily="49" charset="0"/>
                <a:ea typeface="Consolas" panose="020B0609020204030204" pitchFamily="49" charset="0"/>
                <a:cs typeface="Consolas" panose="020B0609020204030204" pitchFamily="49" charset="0"/>
              </a:rPr>
              <a:t>Hospodářský cyklus a ekonomický růst – příklad Řecka</a:t>
            </a:r>
          </a:p>
        </p:txBody>
      </p:sp>
      <p:pic>
        <p:nvPicPr>
          <p:cNvPr id="7" name="Obrázek 6">
            <a:extLst>
              <a:ext uri="{FF2B5EF4-FFF2-40B4-BE49-F238E27FC236}">
                <a16:creationId xmlns:a16="http://schemas.microsoft.com/office/drawing/2014/main" id="{D0B3BF98-1848-4869-A3F9-117E7CB189DF}"/>
              </a:ext>
            </a:extLst>
          </p:cNvPr>
          <p:cNvPicPr/>
          <p:nvPr/>
        </p:nvPicPr>
        <p:blipFill>
          <a:blip r:embed="rId2"/>
          <a:stretch>
            <a:fillRect/>
          </a:stretch>
        </p:blipFill>
        <p:spPr>
          <a:xfrm>
            <a:off x="251520" y="1700808"/>
            <a:ext cx="4536504" cy="2736304"/>
          </a:xfrm>
          <a:prstGeom prst="rect">
            <a:avLst/>
          </a:prstGeom>
        </p:spPr>
      </p:pic>
      <p:graphicFrame>
        <p:nvGraphicFramePr>
          <p:cNvPr id="8" name="Tabulka 7">
            <a:extLst>
              <a:ext uri="{FF2B5EF4-FFF2-40B4-BE49-F238E27FC236}">
                <a16:creationId xmlns:a16="http://schemas.microsoft.com/office/drawing/2014/main" id="{D8ED0EF4-A2C6-4F89-8FD8-886FB0CA1EA2}"/>
              </a:ext>
            </a:extLst>
          </p:cNvPr>
          <p:cNvGraphicFramePr>
            <a:graphicFrameLocks noGrp="1"/>
          </p:cNvGraphicFramePr>
          <p:nvPr>
            <p:extLst>
              <p:ext uri="{D42A27DB-BD31-4B8C-83A1-F6EECF244321}">
                <p14:modId xmlns:p14="http://schemas.microsoft.com/office/powerpoint/2010/main" val="1120680991"/>
              </p:ext>
            </p:extLst>
          </p:nvPr>
        </p:nvGraphicFramePr>
        <p:xfrm>
          <a:off x="4860032" y="5229200"/>
          <a:ext cx="3320368" cy="1089660"/>
        </p:xfrm>
        <a:graphic>
          <a:graphicData uri="http://schemas.openxmlformats.org/drawingml/2006/table">
            <a:tbl>
              <a:tblPr>
                <a:tableStyleId>{5C22544A-7EE6-4342-B048-85BDC9FD1C3A}</a:tableStyleId>
              </a:tblPr>
              <a:tblGrid>
                <a:gridCol w="760084">
                  <a:extLst>
                    <a:ext uri="{9D8B030D-6E8A-4147-A177-3AD203B41FA5}">
                      <a16:colId xmlns:a16="http://schemas.microsoft.com/office/drawing/2014/main" val="1112338997"/>
                    </a:ext>
                  </a:extLst>
                </a:gridCol>
                <a:gridCol w="640071">
                  <a:extLst>
                    <a:ext uri="{9D8B030D-6E8A-4147-A177-3AD203B41FA5}">
                      <a16:colId xmlns:a16="http://schemas.microsoft.com/office/drawing/2014/main" val="3812277957"/>
                    </a:ext>
                  </a:extLst>
                </a:gridCol>
                <a:gridCol w="640071">
                  <a:extLst>
                    <a:ext uri="{9D8B030D-6E8A-4147-A177-3AD203B41FA5}">
                      <a16:colId xmlns:a16="http://schemas.microsoft.com/office/drawing/2014/main" val="1875268144"/>
                    </a:ext>
                  </a:extLst>
                </a:gridCol>
                <a:gridCol w="640071">
                  <a:extLst>
                    <a:ext uri="{9D8B030D-6E8A-4147-A177-3AD203B41FA5}">
                      <a16:colId xmlns:a16="http://schemas.microsoft.com/office/drawing/2014/main" val="1127900710"/>
                    </a:ext>
                  </a:extLst>
                </a:gridCol>
                <a:gridCol w="640071">
                  <a:extLst>
                    <a:ext uri="{9D8B030D-6E8A-4147-A177-3AD203B41FA5}">
                      <a16:colId xmlns:a16="http://schemas.microsoft.com/office/drawing/2014/main" val="2419067417"/>
                    </a:ext>
                  </a:extLst>
                </a:gridCol>
              </a:tblGrid>
              <a:tr h="144780">
                <a:tc>
                  <a:txBody>
                    <a:bodyPr/>
                    <a:lstStyle/>
                    <a:p>
                      <a:pPr algn="l" fontAlgn="b"/>
                      <a:endParaRPr lang="cs-CZ"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2000</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2007</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2012</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cs-CZ" sz="1100" b="1" u="none" strike="noStrike" dirty="0">
                          <a:effectLst/>
                        </a:rPr>
                        <a:t>2019</a:t>
                      </a:r>
                      <a:endParaRPr lang="cs-CZ"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2767783"/>
                  </a:ext>
                </a:extLst>
              </a:tr>
              <a:tr h="182880">
                <a:tc>
                  <a:txBody>
                    <a:bodyPr/>
                    <a:lstStyle/>
                    <a:p>
                      <a:pPr algn="l" fontAlgn="b"/>
                      <a:r>
                        <a:rPr lang="cs-CZ" sz="1100" b="1" u="none" strike="noStrike" dirty="0">
                          <a:effectLst/>
                        </a:rPr>
                        <a:t>Česko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dirty="0">
                          <a:effectLst/>
                        </a:rPr>
                        <a:t>73,3</a:t>
                      </a:r>
                      <a:endParaRPr lang="cs-CZ"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84,3</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83,8</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93,2</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467640156"/>
                  </a:ext>
                </a:extLst>
              </a:tr>
              <a:tr h="182880">
                <a:tc>
                  <a:txBody>
                    <a:bodyPr/>
                    <a:lstStyle/>
                    <a:p>
                      <a:pPr algn="l" fontAlgn="b"/>
                      <a:r>
                        <a:rPr lang="cs-CZ" sz="1100" b="1" u="none" strike="noStrike" dirty="0">
                          <a:effectLst/>
                        </a:rPr>
                        <a:t>Řecko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88,2</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94,3</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71,4</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65,7</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226289392"/>
                  </a:ext>
                </a:extLst>
              </a:tr>
              <a:tr h="182880">
                <a:tc>
                  <a:txBody>
                    <a:bodyPr/>
                    <a:lstStyle/>
                    <a:p>
                      <a:pPr algn="l" fontAlgn="b"/>
                      <a:r>
                        <a:rPr lang="cs-CZ" sz="1100" b="1" u="none" strike="noStrike" dirty="0">
                          <a:effectLst/>
                        </a:rPr>
                        <a:t>Španělsko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97,6</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104,4</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90,9</a:t>
                      </a:r>
                      <a:endParaRPr lang="cs-CZ" sz="1100" b="0" i="0" u="none" strike="noStrike" dirty="0">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90,9</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24816188"/>
                  </a:ext>
                </a:extLst>
              </a:tr>
              <a:tr h="182880">
                <a:tc>
                  <a:txBody>
                    <a:bodyPr/>
                    <a:lstStyle/>
                    <a:p>
                      <a:pPr algn="l" fontAlgn="b"/>
                      <a:r>
                        <a:rPr lang="cs-CZ" sz="1100" b="1" u="none" strike="noStrike" dirty="0">
                          <a:effectLst/>
                        </a:rPr>
                        <a:t>Itálie</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122,4</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109,2</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103,4</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96,5</a:t>
                      </a:r>
                      <a:endParaRPr lang="cs-CZ"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74358999"/>
                  </a:ext>
                </a:extLst>
              </a:tr>
              <a:tr h="182880">
                <a:tc>
                  <a:txBody>
                    <a:bodyPr/>
                    <a:lstStyle/>
                    <a:p>
                      <a:pPr algn="l" fontAlgn="b"/>
                      <a:r>
                        <a:rPr lang="cs-CZ" sz="1100" b="1" u="none" strike="noStrike" dirty="0">
                          <a:effectLst/>
                        </a:rPr>
                        <a:t>Portugalsko</a:t>
                      </a:r>
                      <a:endParaRPr lang="cs-CZ"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ctr"/>
                      <a:r>
                        <a:rPr lang="cs-CZ" sz="1100" u="none" strike="noStrike">
                          <a:effectLst/>
                        </a:rPr>
                        <a:t>85,3</a:t>
                      </a:r>
                      <a:endParaRPr lang="cs-CZ" sz="11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82,7</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a:effectLst/>
                        </a:rPr>
                        <a:t>75,7</a:t>
                      </a:r>
                      <a:endParaRPr lang="cs-CZ" sz="11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1100" u="none" strike="noStrike" dirty="0">
                          <a:effectLst/>
                        </a:rPr>
                        <a:t>78,6</a:t>
                      </a:r>
                      <a:endParaRPr lang="cs-CZ" sz="11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72669745"/>
                  </a:ext>
                </a:extLst>
              </a:tr>
            </a:tbl>
          </a:graphicData>
        </a:graphic>
      </p:graphicFrame>
      <p:sp>
        <p:nvSpPr>
          <p:cNvPr id="9" name="Obdélník 8">
            <a:extLst>
              <a:ext uri="{FF2B5EF4-FFF2-40B4-BE49-F238E27FC236}">
                <a16:creationId xmlns:a16="http://schemas.microsoft.com/office/drawing/2014/main" id="{EF8049D1-CF7B-4A7C-96E6-5049CF3EDFAF}"/>
              </a:ext>
            </a:extLst>
          </p:cNvPr>
          <p:cNvSpPr/>
          <p:nvPr/>
        </p:nvSpPr>
        <p:spPr>
          <a:xfrm>
            <a:off x="6516216" y="5562371"/>
            <a:ext cx="432048" cy="2120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a:extLst>
              <a:ext uri="{FF2B5EF4-FFF2-40B4-BE49-F238E27FC236}">
                <a16:creationId xmlns:a16="http://schemas.microsoft.com/office/drawing/2014/main" id="{C3A07F65-C57F-4DA7-81CD-6B0043432B15}"/>
              </a:ext>
            </a:extLst>
          </p:cNvPr>
          <p:cNvSpPr/>
          <p:nvPr/>
        </p:nvSpPr>
        <p:spPr>
          <a:xfrm>
            <a:off x="7776894" y="5578475"/>
            <a:ext cx="432048" cy="1959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7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obsah 2"/>
          <p:cNvSpPr>
            <a:spLocks noGrp="1"/>
          </p:cNvSpPr>
          <p:nvPr>
            <p:ph idx="1"/>
          </p:nvPr>
        </p:nvSpPr>
        <p:spPr>
          <a:xfrm>
            <a:off x="179388" y="1600200"/>
            <a:ext cx="8713787" cy="4525963"/>
          </a:xfrm>
        </p:spPr>
        <p:txBody>
          <a:bodyPr/>
          <a:lstStyle/>
          <a:p>
            <a:pPr eaLnBrk="1" hangingPunct="1">
              <a:spcBef>
                <a:spcPct val="0"/>
              </a:spcBef>
              <a:spcAft>
                <a:spcPts val="1200"/>
              </a:spcAft>
              <a:buClr>
                <a:srgbClr val="FFC000"/>
              </a:buClr>
              <a:buSzPct val="80000"/>
              <a:buFont typeface="Wingdings" panose="05000000000000000000" pitchFamily="2" charset="2"/>
              <a:buChar char="§"/>
            </a:pPr>
            <a:r>
              <a:rPr lang="cs-CZ" altLang="cs-CZ" sz="2200" u="sng">
                <a:latin typeface="Consolas" panose="020B0609020204030204" pitchFamily="49" charset="0"/>
                <a:ea typeface="Consolas" panose="020B0609020204030204" pitchFamily="49" charset="0"/>
                <a:cs typeface="Consolas" panose="020B0609020204030204" pitchFamily="49" charset="0"/>
              </a:rPr>
              <a:t>KRÁTKODOBÉ ZVÝŠENÍ PRODUKTU</a:t>
            </a:r>
            <a:r>
              <a:rPr lang="cs-CZ" altLang="cs-CZ" sz="2200">
                <a:latin typeface="Consolas" panose="020B0609020204030204" pitchFamily="49" charset="0"/>
                <a:ea typeface="Consolas" panose="020B0609020204030204" pitchFamily="49" charset="0"/>
                <a:cs typeface="Consolas" panose="020B0609020204030204" pitchFamily="49" charset="0"/>
              </a:rPr>
              <a:t>, které je po určité době vystřídáno poklesem, úroveň rovnovážného Y je dána změnami AD, které způsobují pohyb skutečného Y kolem Y*, jedná se o růst skutečného produktu ve smyslu jeho cyklického kolísání</a:t>
            </a:r>
          </a:p>
          <a:p>
            <a:pPr eaLnBrk="1" hangingPunct="1">
              <a:spcBef>
                <a:spcPct val="0"/>
              </a:spcBef>
              <a:spcAft>
                <a:spcPts val="1200"/>
              </a:spcAft>
              <a:buClr>
                <a:srgbClr val="FFC000"/>
              </a:buClr>
              <a:buSzPct val="80000"/>
              <a:buFont typeface="Arial" panose="020B0604020202020204" pitchFamily="34" charset="0"/>
              <a:buNone/>
            </a:pPr>
            <a:r>
              <a:rPr lang="cs-CZ" altLang="cs-CZ" sz="2200" b="1">
                <a:latin typeface="Consolas" panose="020B0609020204030204" pitchFamily="49" charset="0"/>
                <a:ea typeface="Consolas" panose="020B0609020204030204" pitchFamily="49" charset="0"/>
                <a:cs typeface="Consolas" panose="020B0609020204030204" pitchFamily="49" charset="0"/>
              </a:rPr>
              <a:t>nebo</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u="sng">
                <a:latin typeface="Consolas" panose="020B0609020204030204" pitchFamily="49" charset="0"/>
                <a:ea typeface="Consolas" panose="020B0609020204030204" pitchFamily="49" charset="0"/>
                <a:cs typeface="Consolas" panose="020B0609020204030204" pitchFamily="49" charset="0"/>
              </a:rPr>
              <a:t>DLOUHODOBÝ TREND </a:t>
            </a:r>
            <a:r>
              <a:rPr lang="cs-CZ" altLang="cs-CZ" sz="2200">
                <a:latin typeface="Consolas" panose="020B0609020204030204" pitchFamily="49" charset="0"/>
                <a:ea typeface="Consolas" panose="020B0609020204030204" pitchFamily="49" charset="0"/>
                <a:cs typeface="Consolas" panose="020B0609020204030204" pitchFamily="49" charset="0"/>
              </a:rPr>
              <a:t>-  spojen se zvyšováním produkčních možností ekonomiky, dlouhodobý růst Y*, tzv. růst v pravém slova smyslu</a:t>
            </a: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a:latin typeface="Consolas" panose="020B0609020204030204" pitchFamily="49" charset="0"/>
              <a:ea typeface="Consolas" panose="020B0609020204030204" pitchFamily="49" charset="0"/>
              <a:cs typeface="Consolas" panose="020B0609020204030204" pitchFamily="49" charset="0"/>
            </a:endParaRPr>
          </a:p>
        </p:txBody>
      </p:sp>
      <p:sp>
        <p:nvSpPr>
          <p:cNvPr id="2" name="Nadpis 1"/>
          <p:cNvSpPr>
            <a:spLocks noGrp="1"/>
          </p:cNvSpPr>
          <p:nvPr>
            <p:ph type="title"/>
          </p:nvPr>
        </p:nvSpPr>
        <p:spPr/>
        <p:txBody>
          <a:bodyPr/>
          <a:lstStyle/>
          <a:p>
            <a:r>
              <a:rPr lang="cs-CZ" dirty="0"/>
              <a:t>Cyklus vs. </a:t>
            </a:r>
            <a:r>
              <a:rPr lang="cs-CZ"/>
              <a:t>dlouhodobý trend</a:t>
            </a:r>
            <a:endParaRPr lang="cs-CZ" dirty="0"/>
          </a:p>
        </p:txBody>
      </p:sp>
    </p:spTree>
    <p:extLst>
      <p:ext uri="{BB962C8B-B14F-4D97-AF65-F5344CB8AC3E}">
        <p14:creationId xmlns:p14="http://schemas.microsoft.com/office/powerpoint/2010/main" val="12313364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107504" y="188640"/>
            <a:ext cx="9144000" cy="1296988"/>
          </a:xfrm>
          <a:noFill/>
        </p:spPr>
        <p:txBody>
          <a:bodyPr/>
          <a:lstStyle/>
          <a:p>
            <a:r>
              <a:rPr lang="cs-CZ" altLang="cs-CZ" b="1"/>
              <a:t>Hospodářský cyklus</a:t>
            </a:r>
          </a:p>
        </p:txBody>
      </p:sp>
      <p:sp>
        <p:nvSpPr>
          <p:cNvPr id="4099" name="Zástupný symbol pro obsah 2"/>
          <p:cNvSpPr>
            <a:spLocks noGrp="1"/>
          </p:cNvSpPr>
          <p:nvPr>
            <p:ph idx="1"/>
          </p:nvPr>
        </p:nvSpPr>
        <p:spPr>
          <a:xfrm>
            <a:off x="250825" y="1600200"/>
            <a:ext cx="8435975" cy="4525963"/>
          </a:xfrm>
        </p:spPr>
        <p:txBody>
          <a:bodyPr/>
          <a:lstStyle/>
          <a:p>
            <a:pPr>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HDP v čase neustále kolísá, střídavě roste a klesá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probíhá </a:t>
            </a:r>
            <a:r>
              <a:rPr lang="cs-CZ" altLang="cs-CZ" sz="2000" u="sng" dirty="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a:latin typeface="Consolas" panose="020B0609020204030204" pitchFamily="49" charset="0"/>
                <a:ea typeface="Consolas" panose="020B0609020204030204" pitchFamily="49" charset="0"/>
                <a:cs typeface="Consolas" panose="020B0609020204030204" pitchFamily="49" charset="0"/>
              </a:rPr>
              <a:t> (krátkodobé změny agregátního výstupu ekonomiky)</a:t>
            </a:r>
          </a:p>
          <a:p>
            <a:pPr>
              <a:spcAft>
                <a:spcPts val="600"/>
              </a:spcAft>
              <a:buClr>
                <a:srgbClr val="FFC000"/>
              </a:buClr>
              <a:buFont typeface="Wingdings" panose="05000000000000000000" pitchFamily="2" charset="2"/>
              <a:buChar char="§"/>
            </a:pPr>
            <a:r>
              <a:rPr lang="cs-CZ" altLang="cs-CZ" sz="2000" u="sng" dirty="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a:latin typeface="Consolas" panose="020B0609020204030204" pitchFamily="49" charset="0"/>
                <a:ea typeface="Consolas" panose="020B0609020204030204" pitchFamily="49" charset="0"/>
                <a:cs typeface="Consolas" panose="020B0609020204030204" pitchFamily="49" charset="0"/>
              </a:rPr>
              <a:t> je tedy kolísání celkové ekonomické aktivity v čase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opakující se nesoulad mezi potenciálním a skutečným produktem</a:t>
            </a:r>
          </a:p>
          <a:p>
            <a:pPr>
              <a:spcAft>
                <a:spcPts val="600"/>
              </a:spcAft>
              <a:buClr>
                <a:srgbClr val="FFC000"/>
              </a:buClr>
              <a:buFont typeface="Wingdings" panose="05000000000000000000" pitchFamily="2" charset="2"/>
              <a:buChar char="§"/>
            </a:pPr>
            <a:r>
              <a:rPr lang="cs-CZ" altLang="cs-CZ" sz="2000" u="sng" dirty="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a:latin typeface="Consolas" panose="020B0609020204030204" pitchFamily="49" charset="0"/>
                <a:ea typeface="Consolas" panose="020B0609020204030204" pitchFamily="49" charset="0"/>
                <a:cs typeface="Consolas" panose="020B0609020204030204" pitchFamily="49" charset="0"/>
              </a:rPr>
              <a:t> je posloupností pravidelně se opakujících fází vzestupu, poklesu nebo stagnace makroekonomické aktivity (reálného HDP, zaměstnanosti, spotřeby, investic, exportu atd.)</a:t>
            </a:r>
          </a:p>
          <a:p>
            <a:pPr>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expanze</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 vrchol</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kontrakce</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dno</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expanze</a:t>
            </a:r>
          </a:p>
          <a:p>
            <a:pPr>
              <a:spcAft>
                <a:spcPts val="600"/>
              </a:spcAft>
              <a:buClr>
                <a:srgbClr val="FFC000"/>
              </a:buClr>
              <a:buFont typeface="Wingdings" panose="05000000000000000000" pitchFamily="2" charset="2"/>
              <a:buChar char="§"/>
            </a:pPr>
            <a:r>
              <a:rPr lang="cs-CZ" altLang="cs-CZ" sz="2000" u="sng"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Ekonomický růst</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 širší pojetí, výsledek změn dostupných VF a změn v intenzitě využívání VF (produktivitě)</a:t>
            </a:r>
            <a:r>
              <a:rPr lang="cs-CZ" altLang="cs-CZ" sz="2000" dirty="0">
                <a:latin typeface="Consolas" panose="020B0609020204030204" pitchFamily="49" charset="0"/>
                <a:ea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5564137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251520" y="260648"/>
            <a:ext cx="9144000" cy="1296988"/>
          </a:xfrm>
          <a:noFill/>
        </p:spPr>
        <p:txBody>
          <a:bodyPr/>
          <a:lstStyle/>
          <a:p>
            <a:r>
              <a:rPr lang="cs-CZ" altLang="cs-CZ" b="1" dirty="0"/>
              <a:t>Hospodářský cyklus</a:t>
            </a:r>
          </a:p>
        </p:txBody>
      </p:sp>
      <p:graphicFrame>
        <p:nvGraphicFramePr>
          <p:cNvPr id="6147" name="Objekt 2"/>
          <p:cNvGraphicFramePr>
            <a:graphicFrameLocks noChangeAspect="1"/>
          </p:cNvGraphicFramePr>
          <p:nvPr/>
        </p:nvGraphicFramePr>
        <p:xfrm>
          <a:off x="395288" y="1773238"/>
          <a:ext cx="8135937" cy="4722812"/>
        </p:xfrm>
        <a:graphic>
          <a:graphicData uri="http://schemas.openxmlformats.org/presentationml/2006/ole">
            <mc:AlternateContent xmlns:mc="http://schemas.openxmlformats.org/markup-compatibility/2006">
              <mc:Choice xmlns:v="urn:schemas-microsoft-com:vml" Requires="v">
                <p:oleObj spid="_x0000_s5129" name="Visio" r:id="rId4" imgW="6454875" imgH="3809594" progId="Visio.Drawing.11">
                  <p:embed/>
                </p:oleObj>
              </mc:Choice>
              <mc:Fallback>
                <p:oleObj name="Visio" r:id="rId4" imgW="6454875" imgH="3809594" progId="Visio.Drawing.11">
                  <p:embed/>
                  <p:pic>
                    <p:nvPicPr>
                      <p:cNvPr id="6147"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73238"/>
                        <a:ext cx="8135937" cy="47228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3832620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7D35A-8658-4101-8279-AAFC0645558C}"/>
              </a:ext>
            </a:extLst>
          </p:cNvPr>
          <p:cNvSpPr>
            <a:spLocks noGrp="1"/>
          </p:cNvSpPr>
          <p:nvPr>
            <p:ph type="title"/>
          </p:nvPr>
        </p:nvSpPr>
        <p:spPr/>
        <p:txBody>
          <a:bodyPr/>
          <a:lstStyle/>
          <a:p>
            <a:r>
              <a:rPr lang="cs-CZ" dirty="0" err="1"/>
              <a:t>Superhystereze</a:t>
            </a:r>
            <a:endParaRPr lang="cs-CZ" dirty="0"/>
          </a:p>
        </p:txBody>
      </p:sp>
      <p:pic>
        <p:nvPicPr>
          <p:cNvPr id="3" name="Obrázek 2">
            <a:extLst>
              <a:ext uri="{FF2B5EF4-FFF2-40B4-BE49-F238E27FC236}">
                <a16:creationId xmlns:a16="http://schemas.microsoft.com/office/drawing/2014/main" id="{D8D8154E-8F89-4678-B836-7063398C40F7}"/>
              </a:ext>
            </a:extLst>
          </p:cNvPr>
          <p:cNvPicPr>
            <a:picLocks noChangeAspect="1"/>
          </p:cNvPicPr>
          <p:nvPr/>
        </p:nvPicPr>
        <p:blipFill>
          <a:blip r:embed="rId2"/>
          <a:stretch>
            <a:fillRect/>
          </a:stretch>
        </p:blipFill>
        <p:spPr>
          <a:xfrm>
            <a:off x="179512" y="1772816"/>
            <a:ext cx="8229600" cy="4859676"/>
          </a:xfrm>
          <a:prstGeom prst="rect">
            <a:avLst/>
          </a:prstGeom>
        </p:spPr>
      </p:pic>
    </p:spTree>
    <p:extLst>
      <p:ext uri="{BB962C8B-B14F-4D97-AF65-F5344CB8AC3E}">
        <p14:creationId xmlns:p14="http://schemas.microsoft.com/office/powerpoint/2010/main" val="40458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107504" y="116632"/>
            <a:ext cx="9144000" cy="1360487"/>
          </a:xfrm>
          <a:noFill/>
        </p:spPr>
        <p:txBody>
          <a:bodyPr>
            <a:normAutofit/>
          </a:bodyPr>
          <a:lstStyle/>
          <a:p>
            <a:r>
              <a:rPr lang="cs-CZ" altLang="cs-CZ" sz="3600" b="1" dirty="0"/>
              <a:t>Fáze ekonomického cyklu- </a:t>
            </a:r>
            <a:r>
              <a:rPr lang="cs-CZ" altLang="cs-CZ" sz="3600" dirty="0"/>
              <a:t>expanze</a:t>
            </a:r>
          </a:p>
        </p:txBody>
      </p:sp>
      <p:sp>
        <p:nvSpPr>
          <p:cNvPr id="8195" name="Zástupný symbol pro obsah 2"/>
          <p:cNvSpPr>
            <a:spLocks noGrp="1"/>
          </p:cNvSpPr>
          <p:nvPr>
            <p:ph idx="1"/>
          </p:nvPr>
        </p:nvSpPr>
        <p:spPr>
          <a:xfrm>
            <a:off x="179388" y="1600200"/>
            <a:ext cx="8507412" cy="5141913"/>
          </a:xfrm>
        </p:spPr>
        <p:txBody>
          <a:bodyPr/>
          <a:lstStyle/>
          <a:p>
            <a:pPr marL="0" indent="0">
              <a:buClr>
                <a:srgbClr val="FFC000"/>
              </a:buClr>
              <a:buNone/>
            </a:pPr>
            <a:r>
              <a:rPr lang="cs-CZ" altLang="cs-CZ" sz="2000" b="1" dirty="0">
                <a:latin typeface="Consolas" panose="020B0609020204030204" pitchFamily="49" charset="0"/>
                <a:ea typeface="Consolas" panose="020B0609020204030204" pitchFamily="49" charset="0"/>
                <a:cs typeface="Consolas" panose="020B0609020204030204" pitchFamily="49" charset="0"/>
              </a:rPr>
              <a:t>=konjunktura, zotavení, rozmach</a:t>
            </a:r>
          </a:p>
          <a:p>
            <a:pPr marL="0" indent="0">
              <a:buClr>
                <a:srgbClr val="FFC000"/>
              </a:buClr>
              <a:buNone/>
            </a:pPr>
            <a:endParaRPr lang="cs-CZ" altLang="cs-CZ" sz="2000" b="1" dirty="0">
              <a:latin typeface="Consolas" panose="020B0609020204030204" pitchFamily="49" charset="0"/>
              <a:ea typeface="Consolas" panose="020B0609020204030204" pitchFamily="49" charset="0"/>
              <a:cs typeface="Consolas" panose="020B0609020204030204" pitchFamily="49" charset="0"/>
            </a:endParaRP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domácnosti více poptávají spotřební statky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růst objemu výroby (firmy také najímají více L a K), mzdy zatím nerostou, je pouze více odpracovaných hodin</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v této fázi dochází k růstu reálného HDP, což má za následek růst zaměstnanosti (pokles nezaměstnanosti), růst agregátní poptávky, větší využívání výrobních kapacit</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rostou investice do výroby (skrze bankovní úvěry) a zpravidla dochází i k růstu cenové hladiny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zakládají se i nové firmy, roste cenová bublina na realitním trhu</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expanze následuje po dosažení dna a končí dosažením vrcholu, kdy se vyčerpávají VF (nutnost např. přeplácet pracovníky), prudce rostou konzumní aktivity domácností</a:t>
            </a:r>
          </a:p>
          <a:p>
            <a:pPr marL="0" indent="0"/>
            <a:endParaRPr lang="cs-CZ" altLang="cs-CZ" dirty="0"/>
          </a:p>
        </p:txBody>
      </p:sp>
    </p:spTree>
    <p:extLst>
      <p:ext uri="{BB962C8B-B14F-4D97-AF65-F5344CB8AC3E}">
        <p14:creationId xmlns:p14="http://schemas.microsoft.com/office/powerpoint/2010/main" val="214644704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07504" y="1500188"/>
            <a:ext cx="9001000" cy="5072062"/>
          </a:xfrm>
        </p:spPr>
        <p:txBody>
          <a:bodyPr rtlCol="0">
            <a:normAutofit/>
          </a:bodyPr>
          <a:lstStyle/>
          <a:p>
            <a:pPr marL="633222" indent="-514350" fontAlgn="auto">
              <a:spcBef>
                <a:spcPts val="600"/>
              </a:spcBef>
              <a:spcAft>
                <a:spcPts val="0"/>
              </a:spcAft>
              <a:buFont typeface="+mj-lt"/>
              <a:buAutoNum type="arabicPeriod"/>
              <a:defRPr/>
            </a:pPr>
            <a:r>
              <a:rPr lang="cs-CZ" sz="3300" b="1" dirty="0">
                <a:effectLst>
                  <a:outerShdw blurRad="38100" dist="38100" dir="2700000" algn="tl">
                    <a:srgbClr val="FFFFFF"/>
                  </a:outerShdw>
                </a:effectLst>
              </a:rPr>
              <a:t>Docházka na semináře (60 %) </a:t>
            </a:r>
            <a:endParaRPr lang="cs-CZ" sz="3300" b="1" dirty="0">
              <a:solidFill>
                <a:srgbClr val="FF0000"/>
              </a:solidFill>
              <a:effectLst>
                <a:outerShdw blurRad="38100" dist="38100" dir="2700000" algn="tl">
                  <a:srgbClr val="FFFFFF"/>
                </a:outerShdw>
              </a:effectLst>
            </a:endParaRPr>
          </a:p>
          <a:p>
            <a:pPr marL="633222" indent="-514350" fontAlgn="auto">
              <a:spcBef>
                <a:spcPts val="600"/>
              </a:spcBef>
              <a:spcAft>
                <a:spcPts val="0"/>
              </a:spcAft>
              <a:buFont typeface="+mj-lt"/>
              <a:buAutoNum type="arabicPeriod"/>
              <a:defRPr/>
            </a:pPr>
            <a:r>
              <a:rPr lang="cs-CZ" sz="3300" b="1" dirty="0">
                <a:effectLst>
                  <a:outerShdw blurRad="38100" dist="38100" dir="2700000" algn="tl">
                    <a:srgbClr val="FFFFFF"/>
                  </a:outerShdw>
                </a:effectLst>
              </a:rPr>
              <a:t>Průběžný test (online v IS SLU)</a:t>
            </a:r>
          </a:p>
          <a:p>
            <a:pPr marL="633222" indent="-514350" fontAlgn="auto">
              <a:spcBef>
                <a:spcPts val="600"/>
              </a:spcBef>
              <a:spcAft>
                <a:spcPts val="0"/>
              </a:spcAft>
              <a:buFont typeface="+mj-lt"/>
              <a:buAutoNum type="arabicPeriod"/>
              <a:defRPr/>
            </a:pPr>
            <a:r>
              <a:rPr lang="cs-CZ" sz="3300" b="1" dirty="0">
                <a:effectLst>
                  <a:outerShdw blurRad="38100" dist="38100" dir="2700000" algn="tl">
                    <a:srgbClr val="FFFFFF"/>
                  </a:outerShdw>
                </a:effectLst>
              </a:rPr>
              <a:t>Zkouška</a:t>
            </a:r>
          </a:p>
          <a:p>
            <a:pPr marL="633222" indent="-514350" fontAlgn="auto">
              <a:spcBef>
                <a:spcPts val="600"/>
              </a:spcBef>
              <a:spcAft>
                <a:spcPts val="0"/>
              </a:spcAft>
              <a:buFont typeface="+mj-lt"/>
              <a:buAutoNum type="arabicPeriod"/>
              <a:defRPr/>
            </a:pPr>
            <a:endParaRPr lang="cs-CZ" sz="3300" b="1" dirty="0">
              <a:effectLst>
                <a:outerShdw blurRad="38100" dist="38100" dir="2700000" algn="tl">
                  <a:srgbClr val="FFFFFF"/>
                </a:outerShdw>
              </a:effectLst>
            </a:endParaRPr>
          </a:p>
          <a:p>
            <a:pPr marL="768096" lvl="2" indent="0" fontAlgn="auto">
              <a:spcBef>
                <a:spcPts val="600"/>
              </a:spcBef>
              <a:spcAft>
                <a:spcPts val="0"/>
              </a:spcAft>
              <a:buClr>
                <a:schemeClr val="accent3"/>
              </a:buClr>
              <a:buNone/>
              <a:defRPr/>
            </a:pPr>
            <a:r>
              <a:rPr lang="cs-CZ" b="1" u="sng" dirty="0"/>
              <a:t>Celkem 100 bodů</a:t>
            </a:r>
            <a:r>
              <a:rPr lang="cs-CZ" b="1" dirty="0"/>
              <a:t> v tomto rozložení:</a:t>
            </a:r>
          </a:p>
          <a:p>
            <a:pPr marL="1110996" lvl="2" indent="-342900" fontAlgn="auto">
              <a:spcBef>
                <a:spcPts val="600"/>
              </a:spcBef>
              <a:spcAft>
                <a:spcPts val="0"/>
              </a:spcAft>
              <a:buClr>
                <a:schemeClr val="accent3"/>
              </a:buClr>
              <a:buFontTx/>
              <a:buChar char="-"/>
              <a:defRPr/>
            </a:pPr>
            <a:r>
              <a:rPr lang="cs-CZ" b="1" dirty="0"/>
              <a:t>až 30 bodů za průběžný test – </a:t>
            </a:r>
            <a:r>
              <a:rPr lang="cs-CZ" b="1" dirty="0">
                <a:solidFill>
                  <a:srgbClr val="FF0000"/>
                </a:solidFill>
              </a:rPr>
              <a:t>15.4.2024 online</a:t>
            </a:r>
          </a:p>
          <a:p>
            <a:pPr marL="1110996" lvl="2" indent="-342900" fontAlgn="auto">
              <a:spcBef>
                <a:spcPts val="600"/>
              </a:spcBef>
              <a:spcAft>
                <a:spcPts val="0"/>
              </a:spcAft>
              <a:buClr>
                <a:schemeClr val="accent3"/>
              </a:buClr>
              <a:buFontTx/>
              <a:buChar char="-"/>
              <a:defRPr/>
            </a:pPr>
            <a:r>
              <a:rPr lang="cs-CZ" b="1" dirty="0"/>
              <a:t>až 10 bodů za aktivitu na seminářích </a:t>
            </a:r>
          </a:p>
          <a:p>
            <a:pPr marL="1110996" lvl="2" indent="-342900" fontAlgn="auto">
              <a:spcBef>
                <a:spcPts val="600"/>
              </a:spcBef>
              <a:spcAft>
                <a:spcPts val="0"/>
              </a:spcAft>
              <a:buClr>
                <a:schemeClr val="accent3"/>
              </a:buClr>
              <a:buFontTx/>
              <a:buChar char="-"/>
              <a:defRPr/>
            </a:pPr>
            <a:r>
              <a:rPr lang="cs-CZ" b="1" dirty="0"/>
              <a:t>až 60 bodů za zkouškový test (ABCD + kreslení grafů)</a:t>
            </a:r>
          </a:p>
          <a:p>
            <a:pPr marL="1110996" lvl="2" indent="-342900" fontAlgn="auto">
              <a:spcBef>
                <a:spcPts val="600"/>
              </a:spcBef>
              <a:spcAft>
                <a:spcPts val="0"/>
              </a:spcAft>
              <a:buClr>
                <a:schemeClr val="accent3"/>
              </a:buClr>
              <a:buFontTx/>
              <a:buChar char="-"/>
              <a:defRPr/>
            </a:pPr>
            <a:r>
              <a:rPr lang="cs-CZ" b="1" dirty="0">
                <a:solidFill>
                  <a:srgbClr val="00B050"/>
                </a:solidFill>
              </a:rPr>
              <a:t>bonusové body na přednášce – občasný kvíz</a:t>
            </a:r>
          </a:p>
        </p:txBody>
      </p:sp>
      <p:sp>
        <p:nvSpPr>
          <p:cNvPr id="6" name="Nadpis 5"/>
          <p:cNvSpPr>
            <a:spLocks noGrp="1"/>
          </p:cNvSpPr>
          <p:nvPr>
            <p:ph type="title"/>
          </p:nvPr>
        </p:nvSpPr>
        <p:spPr>
          <a:xfrm>
            <a:off x="457200" y="155448"/>
            <a:ext cx="6995120" cy="1252728"/>
          </a:xfrm>
        </p:spPr>
        <p:txBody>
          <a:bodyPr/>
          <a:lstStyle/>
          <a:p>
            <a:pPr fontAlgn="auto">
              <a:spcAft>
                <a:spcPts val="0"/>
              </a:spcAft>
              <a:defRPr/>
            </a:pPr>
            <a:r>
              <a:rPr lang="cs-CZ" sz="3600" dirty="0">
                <a:solidFill>
                  <a:schemeClr val="accent1">
                    <a:satMod val="150000"/>
                  </a:schemeClr>
                </a:solidFill>
              </a:rPr>
              <a:t>Podmínky absolvování předmětu</a:t>
            </a:r>
          </a:p>
        </p:txBody>
      </p:sp>
      <p:pic>
        <p:nvPicPr>
          <p:cNvPr id="12292" name="Picture 4" descr="C:\Documents and Settings\Zam\Local Settings\Temporary Internet Files\Content.IE5\RG5WVU0Q\MPj040179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207931"/>
            <a:ext cx="12001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64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sah 2"/>
          <p:cNvSpPr>
            <a:spLocks noGrp="1"/>
          </p:cNvSpPr>
          <p:nvPr>
            <p:ph idx="1"/>
          </p:nvPr>
        </p:nvSpPr>
        <p:spPr>
          <a:xfrm>
            <a:off x="179388" y="1600200"/>
            <a:ext cx="8507412" cy="4525963"/>
          </a:xfrm>
        </p:spPr>
        <p:txBody>
          <a:bodyPr/>
          <a:lstStyle/>
          <a:p>
            <a:pPr marL="0" indent="0">
              <a:buClr>
                <a:srgbClr val="FFC000"/>
              </a:buClr>
              <a:buNone/>
            </a:pPr>
            <a:r>
              <a:rPr lang="cs-CZ" altLang="cs-CZ" sz="2000" b="1" dirty="0">
                <a:latin typeface="Consolas" panose="020B0609020204030204" pitchFamily="49" charset="0"/>
                <a:ea typeface="Consolas" panose="020B0609020204030204" pitchFamily="49" charset="0"/>
                <a:cs typeface="Consolas" panose="020B0609020204030204" pitchFamily="49" charset="0"/>
              </a:rPr>
              <a:t>= HDP dosáhne vrcholu a dále již neroste</a:t>
            </a:r>
          </a:p>
          <a:p>
            <a:pPr marL="0" indent="0">
              <a:buClr>
                <a:srgbClr val="FFC000"/>
              </a:buClr>
              <a:buNone/>
            </a:pPr>
            <a:endParaRPr lang="cs-CZ" altLang="cs-CZ" sz="2000" b="1" dirty="0">
              <a:latin typeface="Consolas" panose="020B0609020204030204" pitchFamily="49" charset="0"/>
              <a:ea typeface="Consolas" panose="020B0609020204030204" pitchFamily="49" charset="0"/>
              <a:cs typeface="Consolas" panose="020B0609020204030204" pitchFamily="49" charset="0"/>
            </a:endParaRP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skutečný produkt dosahuje v rámci jednoho cyklu svého maxima</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maximálně jsou využívány výrobní kapacity (jejich cena roste), vysoká míra investic vyčerpává zdroje ekonomiky (úspory), roste poptávka po kvalifikovaných pracovnících, kterých je nedostatek</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ekonomika pracuje nad své možnosti, což vede k prudkému nárůstu cenové hladiny</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Optimistická nálada= enormně roste C, masivní poptávka po hypotékách (bublina na realitním trhu) a dalších spotřebních úvěrech</a:t>
            </a:r>
          </a:p>
          <a:p>
            <a:pPr marL="0" indent="0">
              <a:spcAft>
                <a:spcPts val="600"/>
              </a:spcAft>
              <a:buClr>
                <a:srgbClr val="FFC000"/>
              </a:buClr>
            </a:pPr>
            <a:r>
              <a:rPr lang="cs-CZ" altLang="cs-CZ" sz="2000" dirty="0">
                <a:latin typeface="Consolas" panose="020B0609020204030204" pitchFamily="49" charset="0"/>
                <a:ea typeface="Consolas" panose="020B0609020204030204" pitchFamily="49" charset="0"/>
                <a:cs typeface="Consolas" panose="020B0609020204030204" pitchFamily="49" charset="0"/>
              </a:rPr>
              <a:t> konec vrcholu </a:t>
            </a:r>
            <a:r>
              <a:rPr lang="cs-CZ" altLang="cs-CZ" sz="2000" dirty="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a:latin typeface="Consolas" panose="020B0609020204030204" pitchFamily="49" charset="0"/>
                <a:ea typeface="Consolas" panose="020B0609020204030204" pitchFamily="49" charset="0"/>
                <a:cs typeface="Consolas" panose="020B0609020204030204" pitchFamily="49" charset="0"/>
              </a:rPr>
              <a:t> ekonomika přechází do fáze poklesu (kontrakce)</a:t>
            </a:r>
          </a:p>
          <a:p>
            <a:pPr marL="0" indent="0">
              <a:buFont typeface="Arial" panose="020B0604020202020204" pitchFamily="34" charset="0"/>
              <a:buNone/>
            </a:pPr>
            <a:endParaRPr lang="cs-CZ" altLang="cs-CZ" dirty="0"/>
          </a:p>
        </p:txBody>
      </p:sp>
      <p:sp>
        <p:nvSpPr>
          <p:cNvPr id="10244" name="Nadpis 1"/>
          <p:cNvSpPr txBox="1">
            <a:spLocks/>
          </p:cNvSpPr>
          <p:nvPr/>
        </p:nvSpPr>
        <p:spPr bwMode="auto">
          <a:xfrm>
            <a:off x="-540568" y="116632"/>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vrchol</a:t>
            </a:r>
          </a:p>
        </p:txBody>
      </p:sp>
    </p:spTree>
    <p:extLst>
      <p:ext uri="{BB962C8B-B14F-4D97-AF65-F5344CB8AC3E}">
        <p14:creationId xmlns:p14="http://schemas.microsoft.com/office/powerpoint/2010/main" val="194354526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Nadpis 1"/>
          <p:cNvSpPr txBox="1">
            <a:spLocks/>
          </p:cNvSpPr>
          <p:nvPr/>
        </p:nvSpPr>
        <p:spPr bwMode="auto">
          <a:xfrm>
            <a:off x="35719" y="0"/>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realitního trhu</a:t>
            </a:r>
          </a:p>
        </p:txBody>
      </p:sp>
      <p:graphicFrame>
        <p:nvGraphicFramePr>
          <p:cNvPr id="4" name="Chart 1">
            <a:extLst>
              <a:ext uri="{FF2B5EF4-FFF2-40B4-BE49-F238E27FC236}">
                <a16:creationId xmlns:a16="http://schemas.microsoft.com/office/drawing/2014/main" id="{00000000-0008-0000-0000-000035040000}"/>
              </a:ext>
            </a:extLst>
          </p:cNvPr>
          <p:cNvGraphicFramePr>
            <a:graphicFrameLocks/>
          </p:cNvGraphicFramePr>
          <p:nvPr>
            <p:extLst>
              <p:ext uri="{D42A27DB-BD31-4B8C-83A1-F6EECF244321}">
                <p14:modId xmlns:p14="http://schemas.microsoft.com/office/powerpoint/2010/main" val="3095773976"/>
              </p:ext>
            </p:extLst>
          </p:nvPr>
        </p:nvGraphicFramePr>
        <p:xfrm>
          <a:off x="1115616" y="1772816"/>
          <a:ext cx="6372225"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4031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adpis 1"/>
          <p:cNvSpPr txBox="1">
            <a:spLocks/>
          </p:cNvSpPr>
          <p:nvPr/>
        </p:nvSpPr>
        <p:spPr bwMode="auto">
          <a:xfrm>
            <a:off x="107504" y="44624"/>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trhu práce</a:t>
            </a:r>
          </a:p>
        </p:txBody>
      </p:sp>
      <p:pic>
        <p:nvPicPr>
          <p:cNvPr id="2" name="Obrázek 1">
            <a:extLst>
              <a:ext uri="{FF2B5EF4-FFF2-40B4-BE49-F238E27FC236}">
                <a16:creationId xmlns:a16="http://schemas.microsoft.com/office/drawing/2014/main" id="{182313D0-9F58-44C5-966A-D7405D8710C0}"/>
              </a:ext>
            </a:extLst>
          </p:cNvPr>
          <p:cNvPicPr>
            <a:picLocks noChangeAspect="1"/>
          </p:cNvPicPr>
          <p:nvPr/>
        </p:nvPicPr>
        <p:blipFill>
          <a:blip r:embed="rId3"/>
          <a:stretch>
            <a:fillRect/>
          </a:stretch>
        </p:blipFill>
        <p:spPr>
          <a:xfrm>
            <a:off x="899592" y="1556792"/>
            <a:ext cx="7344816" cy="5137976"/>
          </a:xfrm>
          <a:prstGeom prst="rect">
            <a:avLst/>
          </a:prstGeom>
        </p:spPr>
      </p:pic>
    </p:spTree>
    <p:extLst>
      <p:ext uri="{BB962C8B-B14F-4D97-AF65-F5344CB8AC3E}">
        <p14:creationId xmlns:p14="http://schemas.microsoft.com/office/powerpoint/2010/main" val="246446542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E6AE11D-F9E6-4190-9C85-38B197808797}"/>
              </a:ext>
            </a:extLst>
          </p:cNvPr>
          <p:cNvPicPr>
            <a:picLocks noChangeAspect="1"/>
          </p:cNvPicPr>
          <p:nvPr/>
        </p:nvPicPr>
        <p:blipFill>
          <a:blip r:embed="rId3"/>
          <a:stretch>
            <a:fillRect/>
          </a:stretch>
        </p:blipFill>
        <p:spPr>
          <a:xfrm>
            <a:off x="1082761" y="0"/>
            <a:ext cx="6978478" cy="6858000"/>
          </a:xfrm>
          <a:prstGeom prst="rect">
            <a:avLst/>
          </a:prstGeom>
        </p:spPr>
      </p:pic>
    </p:spTree>
    <p:extLst>
      <p:ext uri="{BB962C8B-B14F-4D97-AF65-F5344CB8AC3E}">
        <p14:creationId xmlns:p14="http://schemas.microsoft.com/office/powerpoint/2010/main" val="1173239245"/>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2" name="Obrázek 1">
            <a:extLst>
              <a:ext uri="{FF2B5EF4-FFF2-40B4-BE49-F238E27FC236}">
                <a16:creationId xmlns:a16="http://schemas.microsoft.com/office/drawing/2014/main" id="{01CCACFC-42F0-4239-B59B-983A42802C1C}"/>
              </a:ext>
            </a:extLst>
          </p:cNvPr>
          <p:cNvPicPr>
            <a:picLocks noChangeAspect="1"/>
          </p:cNvPicPr>
          <p:nvPr/>
        </p:nvPicPr>
        <p:blipFill>
          <a:blip r:embed="rId3"/>
          <a:stretch>
            <a:fillRect/>
          </a:stretch>
        </p:blipFill>
        <p:spPr>
          <a:xfrm>
            <a:off x="755576" y="1772816"/>
            <a:ext cx="7452320" cy="4693709"/>
          </a:xfrm>
          <a:prstGeom prst="rect">
            <a:avLst/>
          </a:prstGeom>
        </p:spPr>
      </p:pic>
    </p:spTree>
    <p:extLst>
      <p:ext uri="{BB962C8B-B14F-4D97-AF65-F5344CB8AC3E}">
        <p14:creationId xmlns:p14="http://schemas.microsoft.com/office/powerpoint/2010/main" val="203905895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graphicFrame>
        <p:nvGraphicFramePr>
          <p:cNvPr id="5" name="Graf 4">
            <a:extLst>
              <a:ext uri="{FF2B5EF4-FFF2-40B4-BE49-F238E27FC236}">
                <a16:creationId xmlns:a16="http://schemas.microsoft.com/office/drawing/2014/main" id="{42FBC43D-05D3-40AF-81C5-871D3D8C1041}"/>
              </a:ext>
            </a:extLst>
          </p:cNvPr>
          <p:cNvGraphicFramePr>
            <a:graphicFrameLocks/>
          </p:cNvGraphicFramePr>
          <p:nvPr>
            <p:extLst/>
          </p:nvPr>
        </p:nvGraphicFramePr>
        <p:xfrm>
          <a:off x="504825" y="2276872"/>
          <a:ext cx="813435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830171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2" name="Obrázek 1"/>
          <p:cNvPicPr>
            <a:picLocks noChangeAspect="1"/>
          </p:cNvPicPr>
          <p:nvPr/>
        </p:nvPicPr>
        <p:blipFill>
          <a:blip r:embed="rId3"/>
          <a:stretch>
            <a:fillRect/>
          </a:stretch>
        </p:blipFill>
        <p:spPr>
          <a:xfrm>
            <a:off x="766460" y="1656335"/>
            <a:ext cx="7890148" cy="4773052"/>
          </a:xfrm>
          <a:prstGeom prst="rect">
            <a:avLst/>
          </a:prstGeom>
        </p:spPr>
      </p:pic>
    </p:spTree>
    <p:extLst>
      <p:ext uri="{BB962C8B-B14F-4D97-AF65-F5344CB8AC3E}">
        <p14:creationId xmlns:p14="http://schemas.microsoft.com/office/powerpoint/2010/main" val="140193354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457200" y="1600200"/>
            <a:ext cx="8229600" cy="4997450"/>
          </a:xfrm>
        </p:spPr>
        <p:txBody>
          <a:bodyPr/>
          <a:lstStyle/>
          <a:p>
            <a:pPr marL="0" indent="0">
              <a:spcBef>
                <a:spcPts val="1200"/>
              </a:spcBef>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Pokles (někdy vnímáno jako jakási „ozdravná kůra“) -po vrcholu začíná reálný HDP klesat</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Optimistická nálada se mění v pesimistickou</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pokles produkce komodit, snižování důchodů ekonomických subjektů, růst nezaměstnanosti, nižší zisky firem, pokles investic, nepřiměřené snižování agregátní poptávky,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Do potíží se dostává automobilový průmysl</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firmy reagují výprodejem své produkce a hledáním úspor (problém jsou mzdy)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nedobytné úvěry, propadá se realitní trh </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v některé literatuře se tato fáze nazývá recese</a:t>
            </a:r>
          </a:p>
          <a:p>
            <a:pPr marL="0" indent="0"/>
            <a:endParaRPr lang="cs-CZ" altLang="cs-CZ" dirty="0">
              <a:latin typeface="Consolas" panose="020B0609020204030204" pitchFamily="49" charset="0"/>
              <a:ea typeface="Consolas" panose="020B0609020204030204" pitchFamily="49" charset="0"/>
              <a:cs typeface="Consolas" panose="020B0609020204030204" pitchFamily="49" charset="0"/>
            </a:endParaRPr>
          </a:p>
        </p:txBody>
      </p:sp>
      <p:sp>
        <p:nvSpPr>
          <p:cNvPr id="22531" name="Nadpis 1"/>
          <p:cNvSpPr>
            <a:spLocks noGrp="1"/>
          </p:cNvSpPr>
          <p:nvPr>
            <p:ph type="title"/>
          </p:nvPr>
        </p:nvSpPr>
        <p:spPr/>
        <p:txBody>
          <a:bodyPr/>
          <a:lstStyle/>
          <a:p>
            <a:endParaRPr lang="cs-CZ" altLang="cs-CZ"/>
          </a:p>
        </p:txBody>
      </p:sp>
      <p:sp>
        <p:nvSpPr>
          <p:cNvPr id="22532"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t>Fáze ekonomického cyklu - kontrakce</a:t>
            </a:r>
          </a:p>
        </p:txBody>
      </p:sp>
    </p:spTree>
    <p:extLst>
      <p:ext uri="{BB962C8B-B14F-4D97-AF65-F5344CB8AC3E}">
        <p14:creationId xmlns:p14="http://schemas.microsoft.com/office/powerpoint/2010/main" val="1369967490"/>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sah 2"/>
          <p:cNvSpPr>
            <a:spLocks noGrp="1"/>
          </p:cNvSpPr>
          <p:nvPr>
            <p:ph idx="1"/>
          </p:nvPr>
        </p:nvSpPr>
        <p:spPr>
          <a:xfrm>
            <a:off x="319088" y="1700213"/>
            <a:ext cx="8505825" cy="4525962"/>
          </a:xfrm>
        </p:spPr>
        <p:txBody>
          <a:bodyPr/>
          <a:lstStyle/>
          <a:p>
            <a:pPr marL="0" indent="0">
              <a:buFont typeface="Arial" panose="020B0604020202020204" pitchFamily="34" charset="0"/>
              <a:buNone/>
            </a:pPr>
            <a:r>
              <a:rPr lang="cs-CZ" altLang="cs-CZ" b="1" u="sng">
                <a:latin typeface="Consolas" panose="020B0609020204030204" pitchFamily="49" charset="0"/>
                <a:ea typeface="Consolas" panose="020B0609020204030204" pitchFamily="49" charset="0"/>
                <a:cs typeface="Consolas" panose="020B0609020204030204" pitchFamily="49" charset="0"/>
              </a:rPr>
              <a:t>Kontrakce podle délky trvání</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recese</a:t>
            </a:r>
            <a:r>
              <a:rPr lang="cs-CZ" altLang="cs-CZ" sz="2400">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a:latin typeface="Consolas" panose="020B0609020204030204" pitchFamily="49" charset="0"/>
                <a:ea typeface="Consolas" panose="020B0609020204030204" pitchFamily="49" charset="0"/>
                <a:cs typeface="Consolas" panose="020B0609020204030204" pitchFamily="49" charset="0"/>
              </a:rPr>
              <a:t> pokud klesne reálný HDP alespoň dvě čtvrtletí po sobě</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krize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rPr>
              <a:t>prudká kontrakce (výrazný pokles HDP, např. krize v 30.letech nebo 2008-2009)</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deprese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a:latin typeface="Consolas" panose="020B0609020204030204" pitchFamily="49" charset="0"/>
                <a:ea typeface="Consolas" panose="020B0609020204030204" pitchFamily="49" charset="0"/>
                <a:cs typeface="Consolas" panose="020B0609020204030204" pitchFamily="49" charset="0"/>
              </a:rPr>
              <a:t> dlouhodobá recese</a:t>
            </a:r>
          </a:p>
          <a:p>
            <a:pPr marL="0" indent="0">
              <a:spcBef>
                <a:spcPts val="1800"/>
              </a:spcBef>
            </a:pPr>
            <a:r>
              <a:rPr lang="cs-CZ" altLang="cs-CZ" sz="2400" b="1" u="sng">
                <a:latin typeface="Consolas" panose="020B0609020204030204" pitchFamily="49" charset="0"/>
                <a:ea typeface="Consolas" panose="020B0609020204030204" pitchFamily="49" charset="0"/>
                <a:cs typeface="Consolas" panose="020B0609020204030204" pitchFamily="49" charset="0"/>
              </a:rPr>
              <a:t>stagnace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a:latin typeface="Consolas" panose="020B0609020204030204" pitchFamily="49" charset="0"/>
                <a:ea typeface="Consolas" panose="020B0609020204030204" pitchFamily="49" charset="0"/>
                <a:cs typeface="Consolas" panose="020B0609020204030204" pitchFamily="49" charset="0"/>
              </a:rPr>
              <a:t> období, kdy produkt vykazuje</a:t>
            </a:r>
            <a:r>
              <a:rPr lang="cs-CZ" altLang="cs-CZ" sz="2400" b="1">
                <a:latin typeface="Consolas" panose="020B0609020204030204" pitchFamily="49" charset="0"/>
                <a:ea typeface="Consolas" panose="020B0609020204030204" pitchFamily="49" charset="0"/>
                <a:cs typeface="Consolas" panose="020B0609020204030204" pitchFamily="49" charset="0"/>
              </a:rPr>
              <a:t> </a:t>
            </a:r>
            <a:r>
              <a:rPr lang="cs-CZ" altLang="cs-CZ" sz="2400">
                <a:latin typeface="Consolas" panose="020B0609020204030204" pitchFamily="49" charset="0"/>
                <a:ea typeface="Consolas" panose="020B0609020204030204" pitchFamily="49" charset="0"/>
                <a:cs typeface="Consolas" panose="020B0609020204030204" pitchFamily="49" charset="0"/>
              </a:rPr>
              <a:t>nulové nebo nepatrné změny</a:t>
            </a:r>
          </a:p>
          <a:p>
            <a:pPr marL="0" indent="0"/>
            <a:endParaRPr lang="cs-CZ" altLang="cs-CZ">
              <a:latin typeface="Consolas" panose="020B0609020204030204" pitchFamily="49" charset="0"/>
              <a:ea typeface="Consolas" panose="020B0609020204030204" pitchFamily="49" charset="0"/>
              <a:cs typeface="Consolas" panose="020B0609020204030204" pitchFamily="49" charset="0"/>
            </a:endParaRPr>
          </a:p>
        </p:txBody>
      </p:sp>
      <p:sp>
        <p:nvSpPr>
          <p:cNvPr id="24579" name="Nadpis 1"/>
          <p:cNvSpPr>
            <a:spLocks noGrp="1"/>
          </p:cNvSpPr>
          <p:nvPr>
            <p:ph type="title"/>
          </p:nvPr>
        </p:nvSpPr>
        <p:spPr/>
        <p:txBody>
          <a:bodyPr/>
          <a:lstStyle/>
          <a:p>
            <a:endParaRPr lang="cs-CZ" altLang="cs-CZ"/>
          </a:p>
        </p:txBody>
      </p:sp>
      <p:sp>
        <p:nvSpPr>
          <p:cNvPr id="24580" name="Nadpis 1"/>
          <p:cNvSpPr txBox="1">
            <a:spLocks/>
          </p:cNvSpPr>
          <p:nvPr/>
        </p:nvSpPr>
        <p:spPr bwMode="auto">
          <a:xfrm>
            <a:off x="0" y="44624"/>
            <a:ext cx="9144000" cy="143175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a:t>
            </a:r>
          </a:p>
        </p:txBody>
      </p:sp>
    </p:spTree>
    <p:extLst>
      <p:ext uri="{BB962C8B-B14F-4D97-AF65-F5344CB8AC3E}">
        <p14:creationId xmlns:p14="http://schemas.microsoft.com/office/powerpoint/2010/main" val="224105860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sah 2"/>
          <p:cNvSpPr>
            <a:spLocks noGrp="1"/>
          </p:cNvSpPr>
          <p:nvPr>
            <p:ph idx="1"/>
          </p:nvPr>
        </p:nvSpPr>
        <p:spPr>
          <a:xfrm>
            <a:off x="179388" y="1600200"/>
            <a:ext cx="8507412" cy="4525963"/>
          </a:xfrm>
        </p:spPr>
        <p:txBody>
          <a:bodyPr/>
          <a:lstStyle/>
          <a:p>
            <a:pPr marL="0" indent="0">
              <a:spcAft>
                <a:spcPts val="600"/>
              </a:spcAft>
              <a:buClr>
                <a:srgbClr val="FFC000"/>
              </a:buClr>
              <a:buNone/>
            </a:pPr>
            <a:r>
              <a:rPr lang="cs-CZ" altLang="cs-CZ" sz="2000" dirty="0">
                <a:latin typeface="Consolas" panose="020B0609020204030204" pitchFamily="49" charset="0"/>
                <a:ea typeface="Consolas" panose="020B0609020204030204" pitchFamily="49" charset="0"/>
                <a:cs typeface="Consolas" panose="020B0609020204030204" pitchFamily="49" charset="0"/>
              </a:rPr>
              <a:t>= dno je bod, ve kterém je skutečný produkt nejnižší ve vztahu k produktu potenciálnímu</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nejnižší úroveň hospodářské aktivity, malé nebo nulové zisky firem, nízká úroveň spotřebitelské poptávky</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Vysoká nezaměstnanost, nízká spotřeba (jen to nejnutnější, odložení spotřeby), realitní trh stagnuje, banky nepůjčují</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krach neefektivních výrob</a:t>
            </a:r>
          </a:p>
          <a:p>
            <a:pPr marL="0" indent="0">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relativně nízká cenová hladina, ale riziko deflace </a:t>
            </a:r>
          </a:p>
          <a:p>
            <a:pPr marL="0" indent="0">
              <a:spcBef>
                <a:spcPts val="1200"/>
              </a:spcBef>
              <a:spcAft>
                <a:spcPts val="600"/>
              </a:spcAft>
              <a:buClr>
                <a:srgbClr val="FFC000"/>
              </a:buClr>
              <a:buFont typeface="Wingdings" panose="05000000000000000000" pitchFamily="2" charset="2"/>
              <a:buChar char="§"/>
            </a:pPr>
            <a:r>
              <a:rPr lang="cs-CZ" altLang="cs-CZ" sz="2000" dirty="0">
                <a:latin typeface="Consolas" panose="020B0609020204030204" pitchFamily="49" charset="0"/>
                <a:ea typeface="Consolas" panose="020B0609020204030204" pitchFamily="49" charset="0"/>
                <a:cs typeface="Consolas" panose="020B0609020204030204" pitchFamily="49" charset="0"/>
              </a:rPr>
              <a:t> po jisté době již produkce neklesá, začne stagnovat a posléze opět dochází k expanzi</a:t>
            </a:r>
            <a:r>
              <a:rPr lang="cs-CZ" altLang="cs-CZ" sz="2000" dirty="0"/>
              <a:t>	</a:t>
            </a:r>
            <a:r>
              <a:rPr lang="cs-CZ" altLang="cs-CZ" dirty="0"/>
              <a:t>			</a:t>
            </a:r>
          </a:p>
          <a:p>
            <a:pPr marL="0" indent="0">
              <a:spcAft>
                <a:spcPts val="600"/>
              </a:spcAft>
            </a:pPr>
            <a:endParaRPr lang="cs-CZ" altLang="cs-CZ" dirty="0"/>
          </a:p>
        </p:txBody>
      </p:sp>
      <p:sp>
        <p:nvSpPr>
          <p:cNvPr id="26627" name="Nadpis 1"/>
          <p:cNvSpPr>
            <a:spLocks noGrp="1"/>
          </p:cNvSpPr>
          <p:nvPr>
            <p:ph type="title"/>
          </p:nvPr>
        </p:nvSpPr>
        <p:spPr/>
        <p:txBody>
          <a:bodyPr/>
          <a:lstStyle/>
          <a:p>
            <a:endParaRPr lang="cs-CZ" altLang="cs-CZ"/>
          </a:p>
        </p:txBody>
      </p:sp>
      <p:sp>
        <p:nvSpPr>
          <p:cNvPr id="26628"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t>Fáze ekonomického cyklu - dno</a:t>
            </a:r>
          </a:p>
        </p:txBody>
      </p:sp>
    </p:spTree>
    <p:extLst>
      <p:ext uri="{BB962C8B-B14F-4D97-AF65-F5344CB8AC3E}">
        <p14:creationId xmlns:p14="http://schemas.microsoft.com/office/powerpoint/2010/main" val="77825627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pPr algn="ctr" fontAlgn="auto">
              <a:spcAft>
                <a:spcPts val="0"/>
              </a:spcAft>
              <a:defRPr/>
            </a:pPr>
            <a:r>
              <a:rPr lang="cs-CZ" dirty="0">
                <a:solidFill>
                  <a:schemeClr val="accent1">
                    <a:satMod val="150000"/>
                  </a:schemeClr>
                </a:solidFill>
              </a:rPr>
              <a:t>Stupnice hodnocení</a:t>
            </a:r>
          </a:p>
        </p:txBody>
      </p:sp>
      <p:sp>
        <p:nvSpPr>
          <p:cNvPr id="13316" name="Obdélník 9"/>
          <p:cNvSpPr>
            <a:spLocks noChangeArrowheads="1"/>
          </p:cNvSpPr>
          <p:nvPr/>
        </p:nvSpPr>
        <p:spPr bwMode="auto">
          <a:xfrm>
            <a:off x="714375" y="2571750"/>
            <a:ext cx="82867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ts val="600"/>
              </a:spcBef>
            </a:pPr>
            <a:r>
              <a:rPr lang="cs-CZ" altLang="cs-CZ" b="1" dirty="0">
                <a:latin typeface="+mn-lt"/>
              </a:rPr>
              <a:t>0 - 59 bodů		</a:t>
            </a:r>
            <a:r>
              <a:rPr lang="cs-CZ" altLang="cs-CZ" b="1" dirty="0">
                <a:solidFill>
                  <a:srgbClr val="FF0000"/>
                </a:solidFill>
                <a:latin typeface="+mn-lt"/>
              </a:rPr>
              <a:t>F </a:t>
            </a:r>
            <a:endParaRPr lang="cs-CZ" altLang="cs-CZ" b="1" dirty="0">
              <a:latin typeface="+mn-lt"/>
            </a:endParaRPr>
          </a:p>
          <a:p>
            <a:pPr>
              <a:spcBef>
                <a:spcPts val="600"/>
              </a:spcBef>
            </a:pPr>
            <a:r>
              <a:rPr lang="cs-CZ" altLang="cs-CZ" b="1" dirty="0">
                <a:latin typeface="+mn-lt"/>
              </a:rPr>
              <a:t>-------------------------------------------------------------------------------</a:t>
            </a:r>
          </a:p>
          <a:p>
            <a:pPr>
              <a:spcBef>
                <a:spcPts val="600"/>
              </a:spcBef>
            </a:pPr>
            <a:r>
              <a:rPr lang="cs-CZ" altLang="cs-CZ" b="1" dirty="0">
                <a:latin typeface="+mn-lt"/>
              </a:rPr>
              <a:t>60 - 68 bodů		</a:t>
            </a:r>
            <a:r>
              <a:rPr lang="cs-CZ" altLang="cs-CZ" b="1" dirty="0">
                <a:solidFill>
                  <a:srgbClr val="00B050"/>
                </a:solidFill>
                <a:latin typeface="+mn-lt"/>
              </a:rPr>
              <a:t>E</a:t>
            </a:r>
          </a:p>
          <a:p>
            <a:pPr>
              <a:spcBef>
                <a:spcPts val="600"/>
              </a:spcBef>
            </a:pPr>
            <a:r>
              <a:rPr lang="cs-CZ" altLang="cs-CZ" b="1" dirty="0">
                <a:latin typeface="+mn-lt"/>
              </a:rPr>
              <a:t>69 – 75 bodů		</a:t>
            </a:r>
            <a:r>
              <a:rPr lang="cs-CZ" altLang="cs-CZ" b="1" dirty="0">
                <a:solidFill>
                  <a:srgbClr val="00B050"/>
                </a:solidFill>
                <a:latin typeface="+mn-lt"/>
              </a:rPr>
              <a:t>D</a:t>
            </a:r>
          </a:p>
          <a:p>
            <a:pPr>
              <a:spcBef>
                <a:spcPts val="600"/>
              </a:spcBef>
            </a:pPr>
            <a:r>
              <a:rPr lang="cs-CZ" altLang="cs-CZ" b="1" dirty="0">
                <a:latin typeface="+mn-lt"/>
              </a:rPr>
              <a:t>76 – 83 bodů		</a:t>
            </a:r>
            <a:r>
              <a:rPr lang="cs-CZ" altLang="cs-CZ" b="1" dirty="0">
                <a:solidFill>
                  <a:srgbClr val="00B050"/>
                </a:solidFill>
                <a:latin typeface="+mn-lt"/>
              </a:rPr>
              <a:t>C</a:t>
            </a:r>
          </a:p>
          <a:p>
            <a:pPr>
              <a:spcBef>
                <a:spcPts val="600"/>
              </a:spcBef>
            </a:pPr>
            <a:r>
              <a:rPr lang="cs-CZ" altLang="cs-CZ" b="1" dirty="0">
                <a:latin typeface="+mn-lt"/>
              </a:rPr>
              <a:t>84 – 90 bodů		</a:t>
            </a:r>
            <a:r>
              <a:rPr lang="cs-CZ" altLang="cs-CZ" b="1" dirty="0">
                <a:solidFill>
                  <a:srgbClr val="00B050"/>
                </a:solidFill>
                <a:latin typeface="+mn-lt"/>
              </a:rPr>
              <a:t>B</a:t>
            </a:r>
          </a:p>
          <a:p>
            <a:pPr>
              <a:spcBef>
                <a:spcPts val="600"/>
              </a:spcBef>
            </a:pPr>
            <a:r>
              <a:rPr lang="cs-CZ" altLang="cs-CZ" b="1" dirty="0">
                <a:latin typeface="+mn-lt"/>
              </a:rPr>
              <a:t>91 – 100 bodů		</a:t>
            </a:r>
            <a:r>
              <a:rPr lang="cs-CZ" altLang="cs-CZ" b="1" dirty="0">
                <a:solidFill>
                  <a:srgbClr val="00B050"/>
                </a:solidFill>
                <a:latin typeface="+mn-lt"/>
              </a:rPr>
              <a:t>A</a:t>
            </a:r>
            <a:r>
              <a:rPr lang="cs-CZ" altLang="cs-CZ" b="1" dirty="0">
                <a:latin typeface="+mn-lt"/>
              </a:rPr>
              <a:t>		</a:t>
            </a:r>
          </a:p>
        </p:txBody>
      </p:sp>
      <p:pic>
        <p:nvPicPr>
          <p:cNvPr id="13317" name="Picture 5" descr="C:\Documents and Settings\Zam\Local Settings\Temporary Internet Files\Content.IE5\8FGOQEE4\MCj0441322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662" y="4028217"/>
            <a:ext cx="4429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C:\Documents and Settings\Zam\Local Settings\Temporary Internet Files\Content.IE5\HCI896Z5\MCj0441321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43" y="2624613"/>
            <a:ext cx="5143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399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67544" y="0"/>
            <a:ext cx="9144000" cy="1417638"/>
          </a:xfrm>
          <a:noFill/>
        </p:spPr>
        <p:txBody>
          <a:bodyPr/>
          <a:lstStyle/>
          <a:p>
            <a:r>
              <a:rPr lang="cs-CZ" altLang="cs-CZ" b="1" dirty="0"/>
              <a:t>Příčiny hospodářského cyklu</a:t>
            </a:r>
          </a:p>
        </p:txBody>
      </p:sp>
      <p:sp>
        <p:nvSpPr>
          <p:cNvPr id="28675" name="Zástupný symbol pro obsah 2"/>
          <p:cNvSpPr>
            <a:spLocks noGrp="1"/>
          </p:cNvSpPr>
          <p:nvPr>
            <p:ph idx="1"/>
          </p:nvPr>
        </p:nvSpPr>
        <p:spPr>
          <a:xfrm>
            <a:off x="179388" y="1600200"/>
            <a:ext cx="8507412" cy="4525963"/>
          </a:xfrm>
        </p:spPr>
        <p:txBody>
          <a:bodyPr/>
          <a:lstStyle/>
          <a:p>
            <a:pPr>
              <a:spcAft>
                <a:spcPts val="1200"/>
              </a:spcAft>
              <a:buClr>
                <a:srgbClr val="FFC000"/>
              </a:buClr>
              <a:buFont typeface="Wingdings" panose="05000000000000000000" pitchFamily="2" charset="2"/>
              <a:buChar char="§"/>
            </a:pPr>
            <a:r>
              <a:rPr lang="cs-CZ" altLang="cs-CZ" sz="2400" dirty="0">
                <a:latin typeface="Consolas" panose="020B0609020204030204" pitchFamily="49" charset="0"/>
                <a:ea typeface="Consolas" panose="020B0609020204030204" pitchFamily="49" charset="0"/>
                <a:cs typeface="Consolas" panose="020B0609020204030204" pitchFamily="49" charset="0"/>
              </a:rPr>
              <a:t>rozbor příčin ekonomického cyklu je velmi složitý a nejednoznačný </a:t>
            </a:r>
          </a:p>
          <a:p>
            <a:pPr>
              <a:spcAft>
                <a:spcPts val="1200"/>
              </a:spcAft>
              <a:buClr>
                <a:srgbClr val="FFC000"/>
              </a:buClr>
              <a:buFont typeface="Wingdings" panose="05000000000000000000" pitchFamily="2" charset="2"/>
              <a:buChar char="§"/>
            </a:pPr>
            <a:r>
              <a:rPr lang="cs-CZ" altLang="cs-CZ" sz="2400" dirty="0">
                <a:latin typeface="Consolas" panose="020B0609020204030204" pitchFamily="49" charset="0"/>
                <a:ea typeface="Consolas" panose="020B0609020204030204" pitchFamily="49" charset="0"/>
                <a:cs typeface="Consolas" panose="020B0609020204030204" pitchFamily="49" charset="0"/>
              </a:rPr>
              <a:t>některé teorie vidí příčinu ekonomického cyklu v kolísání množství peněz v ekonomice, další v zásazích státu do tržního mechanismu, nabídkové teorie pak v oblasti výrobních faktorů</a:t>
            </a:r>
          </a:p>
          <a:p>
            <a:pPr>
              <a:spcAft>
                <a:spcPts val="1200"/>
              </a:spcAft>
              <a:buClr>
                <a:srgbClr val="FFC000"/>
              </a:buClr>
              <a:buFont typeface="Wingdings" panose="05000000000000000000" pitchFamily="2" charset="2"/>
              <a:buChar char="§"/>
            </a:pPr>
            <a:r>
              <a:rPr lang="cs-CZ" altLang="cs-CZ" sz="2400" dirty="0">
                <a:latin typeface="Consolas" panose="020B0609020204030204" pitchFamily="49" charset="0"/>
                <a:ea typeface="Consolas" panose="020B0609020204030204" pitchFamily="49" charset="0"/>
                <a:cs typeface="Consolas" panose="020B0609020204030204" pitchFamily="49" charset="0"/>
              </a:rPr>
              <a:t>prvotní příčinou vzniku cyklu jsou faktory externí, ale jakmile ekonomika dostane prvotní impuls, začnou </a:t>
            </a:r>
            <a:r>
              <a:rPr lang="cs-CZ" altLang="cs-CZ" sz="2400" dirty="0" err="1">
                <a:latin typeface="Consolas" panose="020B0609020204030204" pitchFamily="49" charset="0"/>
                <a:ea typeface="Consolas" panose="020B0609020204030204" pitchFamily="49" charset="0"/>
                <a:cs typeface="Consolas" panose="020B0609020204030204" pitchFamily="49" charset="0"/>
              </a:rPr>
              <a:t>procyklicky</a:t>
            </a:r>
            <a:r>
              <a:rPr lang="cs-CZ" altLang="cs-CZ" sz="2400" dirty="0">
                <a:latin typeface="Consolas" panose="020B0609020204030204" pitchFamily="49" charset="0"/>
                <a:ea typeface="Consolas" panose="020B0609020204030204" pitchFamily="49" charset="0"/>
                <a:cs typeface="Consolas" panose="020B0609020204030204" pitchFamily="49" charset="0"/>
              </a:rPr>
              <a:t> působit i faktory interní</a:t>
            </a:r>
          </a:p>
          <a:p>
            <a:pPr>
              <a:buClr>
                <a:srgbClr val="FFC000"/>
              </a:buClr>
              <a:buFont typeface="Wingdings" panose="05000000000000000000" pitchFamily="2" charset="2"/>
              <a:buChar char="§"/>
            </a:pPr>
            <a:endParaRPr lang="cs-CZ" altLang="cs-CZ" sz="2400" dirty="0">
              <a:latin typeface="Consolas" panose="020B0609020204030204" pitchFamily="49" charset="0"/>
              <a:ea typeface="Consolas" panose="020B0609020204030204" pitchFamily="49" charset="0"/>
              <a:cs typeface="Consolas" panose="020B0609020204030204" pitchFamily="49" charset="0"/>
            </a:endParaRPr>
          </a:p>
          <a:p>
            <a:endParaRPr lang="cs-CZ" altLang="cs-CZ" sz="2400" dirty="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5579872"/>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0" y="0"/>
            <a:ext cx="9144000" cy="1417638"/>
          </a:xfrm>
          <a:noFill/>
        </p:spPr>
        <p:txBody>
          <a:bodyPr/>
          <a:lstStyle/>
          <a:p>
            <a:pPr algn="ctr"/>
            <a:r>
              <a:rPr lang="cs-CZ" altLang="cs-CZ" b="1"/>
              <a:t>Externí příčiny</a:t>
            </a:r>
          </a:p>
        </p:txBody>
      </p:sp>
      <p:sp>
        <p:nvSpPr>
          <p:cNvPr id="30723" name="Zástupný symbol pro obsah 2"/>
          <p:cNvSpPr>
            <a:spLocks noGrp="1"/>
          </p:cNvSpPr>
          <p:nvPr>
            <p:ph idx="1"/>
          </p:nvPr>
        </p:nvSpPr>
        <p:spPr>
          <a:xfrm>
            <a:off x="323850" y="1628775"/>
            <a:ext cx="8229600" cy="5589588"/>
          </a:xfrm>
        </p:spPr>
        <p:txBody>
          <a:bodyPr/>
          <a:lstStyle/>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nedostatečné informace ekonomických subjektů,</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nerovnoměrné tempo využívání nových vynálezů a objevů,</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změny cen základních surovin na světových trzích, </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měnové krize, problémy na mezinárodních kapitálových trzích</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vládní regulace ekonomiky nástroji fiskální a monetární politiky</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změny vládní politiky (volební období)</a:t>
            </a:r>
          </a:p>
          <a:p>
            <a:pPr>
              <a:spcBef>
                <a:spcPts val="600"/>
              </a:spcBef>
              <a:buClr>
                <a:srgbClr val="FFC000"/>
              </a:buClr>
              <a:buFont typeface="Wingdings" panose="05000000000000000000" pitchFamily="2" charset="2"/>
              <a:buChar char="§"/>
            </a:pPr>
            <a:r>
              <a:rPr lang="cs-CZ" altLang="cs-CZ" sz="2400">
                <a:latin typeface="Consolas" panose="020B0609020204030204" pitchFamily="49" charset="0"/>
                <a:ea typeface="Consolas" panose="020B0609020204030204" pitchFamily="49" charset="0"/>
                <a:cs typeface="Consolas" panose="020B0609020204030204" pitchFamily="49" charset="0"/>
              </a:rPr>
              <a:t>politické příčiny (války, revoluce)</a:t>
            </a:r>
          </a:p>
          <a:p>
            <a:pPr>
              <a:spcBef>
                <a:spcPts val="600"/>
              </a:spcBef>
            </a:pPr>
            <a:endParaRPr lang="cs-CZ" altLang="cs-CZ" sz="240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7006504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57188" y="1714500"/>
            <a:ext cx="8607300" cy="4786313"/>
          </a:xfrm>
        </p:spPr>
        <p:txBody>
          <a:bodyPr/>
          <a:lstStyle/>
          <a:p>
            <a:r>
              <a:rPr lang="cs-CZ" sz="2000" b="1" dirty="0">
                <a:solidFill>
                  <a:srgbClr val="00B050"/>
                </a:solidFill>
              </a:rPr>
              <a:t>TVRDOŇ, M. </a:t>
            </a:r>
            <a:r>
              <a:rPr lang="cs-CZ" sz="2000" b="1" i="1" dirty="0">
                <a:solidFill>
                  <a:srgbClr val="00B050"/>
                </a:solidFill>
              </a:rPr>
              <a:t>Obecná ekonomie II</a:t>
            </a:r>
            <a:r>
              <a:rPr lang="cs-CZ" sz="2000" b="1" dirty="0">
                <a:solidFill>
                  <a:srgbClr val="00B050"/>
                </a:solidFill>
              </a:rPr>
              <a:t>. SU OPF, 2021. Distanční studijní opora. </a:t>
            </a:r>
          </a:p>
          <a:p>
            <a:r>
              <a:rPr lang="cs-CZ" sz="2000" dirty="0"/>
              <a:t>HOLMAN, R. </a:t>
            </a:r>
            <a:r>
              <a:rPr lang="cs-CZ" sz="2000" i="1" dirty="0"/>
              <a:t>Ekonomie</a:t>
            </a:r>
            <a:r>
              <a:rPr lang="cs-CZ" sz="2000" dirty="0"/>
              <a:t>. Praha, 2002. ISBN 80-7179-681-6. </a:t>
            </a:r>
          </a:p>
          <a:p>
            <a:r>
              <a:rPr lang="cs-CZ" sz="2000" dirty="0"/>
              <a:t>POŠTA, V., SIRŮČEK, P. </a:t>
            </a:r>
            <a:r>
              <a:rPr lang="cs-CZ" sz="2000" i="1" dirty="0"/>
              <a:t>Makroekonomie - základní kurs. Cvičebnice</a:t>
            </a:r>
            <a:r>
              <a:rPr lang="cs-CZ" sz="2000" dirty="0"/>
              <a:t>. Slaný, 2006. ISBN 80-86175-42-1. </a:t>
            </a:r>
          </a:p>
          <a:p>
            <a:r>
              <a:rPr lang="cs-CZ" sz="2000" dirty="0"/>
              <a:t>PAULÍK, T., PELLEŠOVÁ, P. </a:t>
            </a:r>
            <a:r>
              <a:rPr lang="cs-CZ" sz="2000" i="1" dirty="0"/>
              <a:t>Makroekonomie A. Opora pro distanční studium</a:t>
            </a:r>
            <a:r>
              <a:rPr lang="cs-CZ" sz="2000" dirty="0"/>
              <a:t>. Karviná, 2005. ISBN 80-7248-234-3. </a:t>
            </a:r>
          </a:p>
          <a:p>
            <a:r>
              <a:rPr lang="cs-CZ" sz="2000" dirty="0"/>
              <a:t>RUSMICHOVÁ, L., SOUKUP, J. A KOL. </a:t>
            </a:r>
            <a:r>
              <a:rPr lang="cs-CZ" sz="2000" i="1" dirty="0"/>
              <a:t>Makroekonomie. Základní kurz</a:t>
            </a:r>
            <a:r>
              <a:rPr lang="cs-CZ" sz="2000" dirty="0"/>
              <a:t>. Slaný, 2002. ISBN 80-86175-24-3. </a:t>
            </a:r>
          </a:p>
          <a:p>
            <a:r>
              <a:rPr lang="cs-CZ" sz="2000" dirty="0"/>
              <a:t>MANKIW, N. G. </a:t>
            </a:r>
            <a:r>
              <a:rPr lang="cs-CZ" sz="2000" i="1" dirty="0" err="1"/>
              <a:t>Principles</a:t>
            </a:r>
            <a:r>
              <a:rPr lang="cs-CZ" sz="2000" i="1" dirty="0"/>
              <a:t> </a:t>
            </a:r>
            <a:r>
              <a:rPr lang="cs-CZ" sz="2000" i="1" dirty="0" err="1"/>
              <a:t>of</a:t>
            </a:r>
            <a:r>
              <a:rPr lang="cs-CZ" sz="2000" i="1" dirty="0"/>
              <a:t> </a:t>
            </a:r>
            <a:r>
              <a:rPr lang="cs-CZ" sz="2000" i="1" dirty="0" err="1"/>
              <a:t>Macroeconomics</a:t>
            </a:r>
            <a:r>
              <a:rPr lang="cs-CZ" sz="2000" dirty="0"/>
              <a:t>. </a:t>
            </a:r>
            <a:r>
              <a:rPr lang="cs-CZ" sz="2000" dirty="0" err="1"/>
              <a:t>Mason</a:t>
            </a:r>
            <a:r>
              <a:rPr lang="cs-CZ" sz="2000" dirty="0"/>
              <a:t>: </a:t>
            </a:r>
            <a:r>
              <a:rPr lang="cs-CZ" sz="2000" dirty="0" err="1"/>
              <a:t>Cengage</a:t>
            </a:r>
            <a:r>
              <a:rPr lang="cs-CZ" sz="2000" dirty="0"/>
              <a:t> </a:t>
            </a:r>
            <a:r>
              <a:rPr lang="cs-CZ" sz="2000" dirty="0" err="1"/>
              <a:t>Learning</a:t>
            </a:r>
            <a:r>
              <a:rPr lang="cs-CZ" sz="2000" dirty="0"/>
              <a:t>, 2011. ISBN 978-0538453042. </a:t>
            </a:r>
          </a:p>
          <a:p>
            <a:r>
              <a:rPr lang="cs-CZ" sz="2000" dirty="0"/>
              <a:t>FUCHS, K., TULEJA, P. </a:t>
            </a:r>
            <a:r>
              <a:rPr lang="cs-CZ" sz="2000" i="1" dirty="0"/>
              <a:t>Základy ekonomie</a:t>
            </a:r>
            <a:r>
              <a:rPr lang="cs-CZ" sz="2000" dirty="0"/>
              <a:t>. Praha, 2003. ISBN 80-86119-74-2. </a:t>
            </a:r>
          </a:p>
          <a:p>
            <a:r>
              <a:rPr lang="cs-CZ" sz="2000" dirty="0"/>
              <a:t>TULEJA, P., MAJEROVÁ, I., NEZVAL, P. </a:t>
            </a:r>
            <a:r>
              <a:rPr lang="cs-CZ" sz="2000" i="1" dirty="0"/>
              <a:t>Základy makroekonomie</a:t>
            </a:r>
            <a:r>
              <a:rPr lang="cs-CZ" sz="2000" dirty="0"/>
              <a:t>. Praha, 2006. ISBN 80-251-0952-6. </a:t>
            </a:r>
          </a:p>
          <a:p>
            <a:pPr algn="just"/>
            <a:endParaRPr lang="cs-CZ" altLang="cs-CZ" sz="2000" b="1" dirty="0"/>
          </a:p>
          <a:p>
            <a:endParaRPr lang="cs-CZ" altLang="cs-CZ" sz="2000" dirty="0"/>
          </a:p>
        </p:txBody>
      </p:sp>
      <p:sp>
        <p:nvSpPr>
          <p:cNvPr id="7" name="Nadpis 6"/>
          <p:cNvSpPr>
            <a:spLocks noGrp="1"/>
          </p:cNvSpPr>
          <p:nvPr>
            <p:ph type="title"/>
          </p:nvPr>
        </p:nvSpPr>
        <p:spPr>
          <a:xfrm>
            <a:off x="428596" y="285728"/>
            <a:ext cx="5643570" cy="1252728"/>
          </a:xfrm>
        </p:spPr>
        <p:txBody>
          <a:bodyPr/>
          <a:lstStyle/>
          <a:p>
            <a:pPr fontAlgn="auto">
              <a:spcAft>
                <a:spcPts val="0"/>
              </a:spcAft>
              <a:defRPr/>
            </a:pPr>
            <a:r>
              <a:rPr lang="cs-CZ" dirty="0">
                <a:solidFill>
                  <a:schemeClr val="accent1">
                    <a:satMod val="150000"/>
                  </a:schemeClr>
                </a:solidFill>
              </a:rPr>
              <a:t>Literatura ke studiu</a:t>
            </a:r>
          </a:p>
        </p:txBody>
      </p:sp>
      <p:pic>
        <p:nvPicPr>
          <p:cNvPr id="14340" name="Picture 6" descr="C:\Documents and Settings\Zam\Local Settings\Temporary Internet Files\Content.IE5\RG5WVU0Q\MCj044042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57188"/>
            <a:ext cx="1214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01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cs-CZ" dirty="0"/>
              <a:t>Osnova přednášek</a:t>
            </a:r>
          </a:p>
        </p:txBody>
      </p:sp>
      <p:sp>
        <p:nvSpPr>
          <p:cNvPr id="7171" name="Zástupný symbol pro obsah 2"/>
          <p:cNvSpPr>
            <a:spLocks noGrp="1"/>
          </p:cNvSpPr>
          <p:nvPr>
            <p:ph idx="1"/>
          </p:nvPr>
        </p:nvSpPr>
        <p:spPr>
          <a:xfrm>
            <a:off x="251520" y="1571625"/>
            <a:ext cx="8406705" cy="5169743"/>
          </a:xfrm>
        </p:spPr>
        <p:txBody>
          <a:bodyPr/>
          <a:lstStyle/>
          <a:p>
            <a:pPr marL="117475" indent="0">
              <a:buNone/>
            </a:pPr>
            <a:r>
              <a:rPr lang="cs-CZ" sz="2400" dirty="0"/>
              <a:t>1. Úvod do makroekonomie – 19.2.</a:t>
            </a:r>
            <a:br>
              <a:rPr lang="cs-CZ" sz="2400" dirty="0"/>
            </a:br>
            <a:r>
              <a:rPr lang="cs-CZ" sz="2400" dirty="0"/>
              <a:t>2. Keynesiánský výdajový model – 26.2.</a:t>
            </a:r>
            <a:br>
              <a:rPr lang="cs-CZ" sz="2400" dirty="0"/>
            </a:br>
            <a:r>
              <a:rPr lang="cs-CZ" sz="2400" dirty="0"/>
              <a:t>3. Model AS-AD – 4.3.</a:t>
            </a:r>
            <a:br>
              <a:rPr lang="cs-CZ" sz="2400" dirty="0"/>
            </a:br>
            <a:r>
              <a:rPr lang="cs-CZ" sz="2400" dirty="0"/>
              <a:t>4. Peníze a jejich role v ekonomii – 11.3.</a:t>
            </a:r>
            <a:br>
              <a:rPr lang="cs-CZ" sz="2400" dirty="0"/>
            </a:br>
            <a:r>
              <a:rPr lang="cs-CZ" sz="2400" dirty="0"/>
              <a:t>5. Inflace – 18.3.</a:t>
            </a:r>
            <a:br>
              <a:rPr lang="cs-CZ" sz="2400" dirty="0"/>
            </a:br>
            <a:r>
              <a:rPr lang="cs-CZ" sz="2400" dirty="0"/>
              <a:t>6. Trh práce a nezaměstnanost – 25.3.</a:t>
            </a:r>
            <a:br>
              <a:rPr lang="cs-CZ" sz="2400" dirty="0"/>
            </a:br>
            <a:r>
              <a:rPr lang="cs-CZ" sz="2400" dirty="0"/>
              <a:t>7. Ekonomický růst – 1.4. </a:t>
            </a:r>
            <a:r>
              <a:rPr lang="cs-CZ" sz="2400" b="1" dirty="0">
                <a:solidFill>
                  <a:srgbClr val="FF0000"/>
                </a:solidFill>
              </a:rPr>
              <a:t>VELIKONOCE</a:t>
            </a:r>
            <a:br>
              <a:rPr lang="cs-CZ" sz="2400" dirty="0"/>
            </a:br>
            <a:r>
              <a:rPr lang="cs-CZ" sz="2400" dirty="0"/>
              <a:t>8. Fiskální politika  - 8.4. </a:t>
            </a:r>
            <a:br>
              <a:rPr lang="cs-CZ" sz="2400" dirty="0"/>
            </a:br>
            <a:r>
              <a:rPr lang="cs-CZ" sz="2400" dirty="0"/>
              <a:t>9. </a:t>
            </a:r>
            <a:r>
              <a:rPr lang="cs-CZ" sz="2400" b="1" dirty="0">
                <a:solidFill>
                  <a:srgbClr val="00B050"/>
                </a:solidFill>
              </a:rPr>
              <a:t>TEST ONLINE V IS SLU – 15.4.</a:t>
            </a:r>
            <a:br>
              <a:rPr lang="cs-CZ" sz="2400" dirty="0"/>
            </a:br>
            <a:r>
              <a:rPr lang="cs-CZ" sz="2400" dirty="0"/>
              <a:t>10. Monetární politika  - 22.4.</a:t>
            </a:r>
            <a:br>
              <a:rPr lang="cs-CZ" sz="2400" dirty="0"/>
            </a:br>
            <a:r>
              <a:rPr lang="cs-CZ" sz="2400" dirty="0"/>
              <a:t>11. Zahraniční obchod a vnější obchodní politika – 29.4.</a:t>
            </a:r>
            <a:br>
              <a:rPr lang="cs-CZ" sz="2400" dirty="0"/>
            </a:br>
            <a:r>
              <a:rPr lang="cs-CZ" sz="2400" dirty="0"/>
              <a:t>12. Mezinárodní peněžní trh a vnější měnová politika – 6.5.</a:t>
            </a:r>
            <a:br>
              <a:rPr lang="cs-CZ" sz="2400" dirty="0"/>
            </a:br>
            <a:r>
              <a:rPr lang="cs-CZ" sz="2400" dirty="0"/>
              <a:t>13. Hospodářská politika a měření její účinnosti – 13.5.</a:t>
            </a:r>
            <a:endParaRPr lang="cs-CZ"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a:solidFill>
                  <a:srgbClr val="FFC000"/>
                </a:solidFill>
              </a:rPr>
              <a:t>Ekonomie jako věda</a:t>
            </a:r>
          </a:p>
        </p:txBody>
      </p:sp>
      <p:sp>
        <p:nvSpPr>
          <p:cNvPr id="20483" name="Zástupný symbol pro obsah 2"/>
          <p:cNvSpPr>
            <a:spLocks noGrp="1"/>
          </p:cNvSpPr>
          <p:nvPr>
            <p:ph idx="1"/>
          </p:nvPr>
        </p:nvSpPr>
        <p:spPr/>
        <p:txBody>
          <a:bodyPr/>
          <a:lstStyle/>
          <a:p>
            <a:pPr marL="119062" indent="0">
              <a:spcBef>
                <a:spcPts val="600"/>
              </a:spcBef>
              <a:buNone/>
            </a:pPr>
            <a:r>
              <a:rPr lang="cs-CZ" sz="2800" b="1" dirty="0">
                <a:solidFill>
                  <a:srgbClr val="FF0000"/>
                </a:solidFill>
                <a:latin typeface="Corbel" pitchFamily="34" charset="0"/>
              </a:rPr>
              <a:t>MIKROEKONOMIE</a:t>
            </a:r>
          </a:p>
          <a:p>
            <a:pPr>
              <a:spcBef>
                <a:spcPts val="600"/>
              </a:spcBef>
            </a:pPr>
            <a:r>
              <a:rPr lang="cs-CZ" sz="2800" dirty="0">
                <a:latin typeface="Corbel" pitchFamily="34" charset="0"/>
              </a:rPr>
              <a:t>zabývá se chováním dílčích ekonomických subjektů na dílčím trhu, tedy trhu určitého statku nebo trhu určitého výrobního faktoru</a:t>
            </a:r>
          </a:p>
          <a:p>
            <a:pPr marL="119062" indent="0">
              <a:spcBef>
                <a:spcPts val="600"/>
              </a:spcBef>
              <a:buNone/>
            </a:pPr>
            <a:r>
              <a:rPr lang="cs-CZ" sz="2800" b="1" dirty="0">
                <a:solidFill>
                  <a:srgbClr val="FF0000"/>
                </a:solidFill>
                <a:latin typeface="Corbel" pitchFamily="34" charset="0"/>
              </a:rPr>
              <a:t>MAKROEKONOMIE</a:t>
            </a:r>
          </a:p>
          <a:p>
            <a:pPr>
              <a:spcBef>
                <a:spcPts val="600"/>
              </a:spcBef>
            </a:pPr>
            <a:r>
              <a:rPr lang="cs-CZ" sz="2800" dirty="0">
                <a:latin typeface="Corbel" pitchFamily="34" charset="0"/>
              </a:rPr>
              <a:t>zabývá chováním ekonomiky jako celku, zkoumá souhrnné, agregátní ekonomické jevy a vzájemné vztahy mezi nimi, souhrnné ekonomické veličiny jako jsou nezaměstnanost, inflaci, národní produkt, vztah k zahraničí</a:t>
            </a:r>
          </a:p>
          <a:p>
            <a:pPr>
              <a:spcBef>
                <a:spcPts val="600"/>
              </a:spcBef>
            </a:pPr>
            <a:endParaRPr lang="cs-CZ" sz="2800" dirty="0">
              <a:effectLst/>
              <a:latin typeface="Corbel" pitchFamily="34" charset="0"/>
            </a:endParaRPr>
          </a:p>
        </p:txBody>
      </p:sp>
    </p:spTree>
    <p:extLst>
      <p:ext uri="{BB962C8B-B14F-4D97-AF65-F5344CB8AC3E}">
        <p14:creationId xmlns:p14="http://schemas.microsoft.com/office/powerpoint/2010/main" val="233546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 calcmode="lin" valueType="num">
                                      <p:cBhvr>
                                        <p:cTn id="14"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0" end="0"/>
                                            </p:txEl>
                                          </p:spTgt>
                                        </p:tgtEl>
                                        <p:attrNameLst>
                                          <p:attrName>style.visibility</p:attrName>
                                        </p:attrNameLst>
                                      </p:cBhvr>
                                      <p:to>
                                        <p:strVal val="visible"/>
                                      </p:to>
                                    </p:set>
                                    <p:anim calcmode="lin" valueType="num">
                                      <p:cBhvr>
                                        <p:cTn id="21"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4836</TotalTime>
  <Words>2983</Words>
  <Application>Microsoft Office PowerPoint</Application>
  <PresentationFormat>Předvádění na obrazovce (4:3)</PresentationFormat>
  <Paragraphs>357</Paragraphs>
  <Slides>61</Slides>
  <Notes>39</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2</vt:i4>
      </vt:variant>
      <vt:variant>
        <vt:lpstr>Nadpisy snímků</vt:lpstr>
      </vt:variant>
      <vt:variant>
        <vt:i4>61</vt:i4>
      </vt:variant>
    </vt:vector>
  </HeadingPairs>
  <TitlesOfParts>
    <vt:vector size="74" baseType="lpstr">
      <vt:lpstr>Arial</vt:lpstr>
      <vt:lpstr>Arial CE</vt:lpstr>
      <vt:lpstr>Calibri</vt:lpstr>
      <vt:lpstr>Consolas</vt:lpstr>
      <vt:lpstr>Corbel</vt:lpstr>
      <vt:lpstr>Symbol</vt:lpstr>
      <vt:lpstr>Times New Roman</vt:lpstr>
      <vt:lpstr>Wingdings</vt:lpstr>
      <vt:lpstr>Wingdings 2</vt:lpstr>
      <vt:lpstr>Wingdings 3</vt:lpstr>
      <vt:lpstr>Modul</vt:lpstr>
      <vt:lpstr>obrázek</vt:lpstr>
      <vt:lpstr>Visio</vt:lpstr>
      <vt:lpstr>Prezentace aplikace PowerPoint</vt:lpstr>
      <vt:lpstr>Obecná ekonomie II - přednášky</vt:lpstr>
      <vt:lpstr>Konzultační hodiny:</vt:lpstr>
      <vt:lpstr>Obecná ekonomie II - semináře</vt:lpstr>
      <vt:lpstr>Podmínky absolvování předmětu</vt:lpstr>
      <vt:lpstr>Stupnice hodnocení</vt:lpstr>
      <vt:lpstr>Literatura ke studiu</vt:lpstr>
      <vt:lpstr>Osnova přednášek</vt:lpstr>
      <vt:lpstr>Ekonomie jako věda</vt:lpstr>
      <vt:lpstr>Prezentace aplikace PowerPoint</vt:lpstr>
      <vt:lpstr>Ekonomický koloběh – mikroekonomické pojetí</vt:lpstr>
      <vt:lpstr>Ekonomický koloběh – makroekonomické pojetí</vt:lpstr>
      <vt:lpstr>Cíle státu vs. cíle firmy </vt:lpstr>
      <vt:lpstr>Makroekonomické souvislosti</vt:lpstr>
      <vt:lpstr>Makroekonomie – základní agregáty</vt:lpstr>
      <vt:lpstr>Makroekonomické agregáty - produkt</vt:lpstr>
      <vt:lpstr>HDP/ob. v PPS (EU-27=100)</vt:lpstr>
      <vt:lpstr>Makroekonomické agregáty - zaměstnanost</vt:lpstr>
      <vt:lpstr>Vývoj míry nezaměstnanosti v EU</vt:lpstr>
      <vt:lpstr>Vývoj míry nezaměstnanosti v EU</vt:lpstr>
      <vt:lpstr>Makroekonomické agregáty – cenová hladina</vt:lpstr>
      <vt:lpstr>Měsíční meziroční míra inflace (v %)</vt:lpstr>
      <vt:lpstr>Makroekonomické agregáty – vnější ekonomická pozice</vt:lpstr>
      <vt:lpstr>Měření výkonu ekonomiky</vt:lpstr>
      <vt:lpstr>Měření výkonnosti ekonomiky</vt:lpstr>
      <vt:lpstr>Výkon ekonomiky – hrubý domácí produkt (HDP)</vt:lpstr>
      <vt:lpstr>Hrubý domácí produkt - výpočet </vt:lpstr>
      <vt:lpstr>Odhad černé ekonomiky jako část HDP</vt:lpstr>
      <vt:lpstr>Výkon ekonomiky – hrubý domácí produkt (HDP)</vt:lpstr>
      <vt:lpstr>ČR v pořadí evropských zemí (HDP v USD dle PPP)</vt:lpstr>
      <vt:lpstr>Ekonomická síla</vt:lpstr>
      <vt:lpstr>Ekonomická úroveň</vt:lpstr>
      <vt:lpstr>HDP vs. HNP </vt:lpstr>
      <vt:lpstr>Hrubý domácí produkt – metody měření </vt:lpstr>
      <vt:lpstr>Výdajová metoda (výdaj=příjem)</vt:lpstr>
      <vt:lpstr>HDP na příkladu české ekonomiky</vt:lpstr>
      <vt:lpstr>Metody měření HDP – důchodová metoda</vt:lpstr>
      <vt:lpstr>Keynesovská vs. neoklasická ekonomie</vt:lpstr>
      <vt:lpstr>Výkon ekonomiky</vt:lpstr>
      <vt:lpstr>Hranice produkčních možností</vt:lpstr>
      <vt:lpstr>Potenciální produkt</vt:lpstr>
      <vt:lpstr>Hospodářský cyklus a ekonomický růst</vt:lpstr>
      <vt:lpstr>Hospodářský cyklus a ekonomický růst – příklad české ekonomiky</vt:lpstr>
      <vt:lpstr>Hospodářský cyklus a ekonomický růst – příklad Řecka</vt:lpstr>
      <vt:lpstr>Cyklus vs. dlouhodobý trend</vt:lpstr>
      <vt:lpstr>Hospodářský cyklus</vt:lpstr>
      <vt:lpstr>Hospodářský cyklus</vt:lpstr>
      <vt:lpstr>Superhystereze</vt:lpstr>
      <vt:lpstr>Fáze ekonomického cyklu- expanze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Příčiny hospodářského cyklu</vt:lpstr>
      <vt:lpstr>Externí příčiny</vt:lpstr>
    </vt:vector>
  </TitlesOfParts>
  <Company>Prstná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 práce</dc:title>
  <dc:creator>Marian</dc:creator>
  <cp:lastModifiedBy>Michal Tvrdoň</cp:lastModifiedBy>
  <cp:revision>335</cp:revision>
  <dcterms:created xsi:type="dcterms:W3CDTF">2003-10-04T09:43:03Z</dcterms:created>
  <dcterms:modified xsi:type="dcterms:W3CDTF">2024-03-03T18:14:30Z</dcterms:modified>
</cp:coreProperties>
</file>