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73" r:id="rId5"/>
    <p:sldId id="267" r:id="rId6"/>
    <p:sldId id="268" r:id="rId7"/>
    <p:sldId id="269" r:id="rId8"/>
    <p:sldId id="270" r:id="rId9"/>
    <p:sldId id="271" r:id="rId10"/>
    <p:sldId id="27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15" autoAdjust="0"/>
  </p:normalViewPr>
  <p:slideViewPr>
    <p:cSldViewPr>
      <p:cViewPr varScale="1">
        <p:scale>
          <a:sx n="140" d="100"/>
          <a:sy n="140" d="100"/>
        </p:scale>
        <p:origin x="16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281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7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26860" y="1661875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Obecná ekonomie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11183" y="3759882"/>
            <a:ext cx="3888432" cy="6840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organizaci předmětu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587974"/>
            <a:ext cx="2016224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Karin Glacová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20D47-526E-4D2B-BAAD-3B5254DA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Semináře</a:t>
            </a: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5AA75959-9B09-4D4F-A0DA-08C3E47F9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529807"/>
              </p:ext>
            </p:extLst>
          </p:nvPr>
        </p:nvGraphicFramePr>
        <p:xfrm>
          <a:off x="899592" y="843558"/>
          <a:ext cx="6408712" cy="37407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{073A0DAA-6AF3-43AB-8588-CEC1D06C72B9}</a:tableStyleId>
              </a:tblPr>
              <a:tblGrid>
                <a:gridCol w="1075646">
                  <a:extLst>
                    <a:ext uri="{9D8B030D-6E8A-4147-A177-3AD203B41FA5}">
                      <a16:colId xmlns:a16="http://schemas.microsoft.com/office/drawing/2014/main" val="1378126616"/>
                    </a:ext>
                  </a:extLst>
                </a:gridCol>
                <a:gridCol w="5333066">
                  <a:extLst>
                    <a:ext uri="{9D8B030D-6E8A-4147-A177-3AD203B41FA5}">
                      <a16:colId xmlns:a16="http://schemas.microsoft.com/office/drawing/2014/main" val="2721791906"/>
                    </a:ext>
                  </a:extLst>
                </a:gridCol>
              </a:tblGrid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1. týden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SEMINÁŘE ODPADAJÍ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1094848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>
                          <a:effectLst/>
                        </a:rPr>
                        <a:t>Úvodní</a:t>
                      </a:r>
                      <a:r>
                        <a:rPr lang="cs-CZ" sz="1200" b="0" baseline="0" dirty="0">
                          <a:effectLst/>
                        </a:rPr>
                        <a:t> informace k Obecné ekonomii II</a:t>
                      </a:r>
                      <a:endParaRPr lang="cs-CZ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8855397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Makroekonomické agregáty a způsob jejich měření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3421592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Keynesiánský výdajový model – 2sektorová</a:t>
                      </a:r>
                      <a:r>
                        <a:rPr lang="cs-CZ" sz="1200" baseline="0" dirty="0">
                          <a:effectLst/>
                        </a:rPr>
                        <a:t> ekonomika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792299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Keynesiánský výdajový model – 3</a:t>
                      </a:r>
                      <a:r>
                        <a:rPr lang="cs-CZ" sz="1200" baseline="0" dirty="0">
                          <a:effectLst/>
                        </a:rPr>
                        <a:t> a 4sektorová ekonomika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0021954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Model AS-AD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6319000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Peníze a cenová stabilita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8735251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Opakovací seminář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7101914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Trh práce a nezaměstnanost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761510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Ekonomický růst a hospodářský cyklus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0305016"/>
                  </a:ext>
                </a:extLst>
              </a:tr>
              <a:tr h="2878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Fiskální politika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7009889"/>
                  </a:ext>
                </a:extLst>
              </a:tr>
              <a:tr h="2903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Monetární politika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966965"/>
                  </a:ext>
                </a:extLst>
              </a:tr>
              <a:tr h="2837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13. týden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OPAKOVÁNÍ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73354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54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6480720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Přednášky</a:t>
            </a:r>
          </a:p>
          <a:p>
            <a:pPr marL="0" indent="0">
              <a:buNone/>
            </a:pPr>
            <a:r>
              <a:rPr lang="cs-CZ" sz="1600" dirty="0"/>
              <a:t>doc. Mgr. Ing. Michal Tvrdoň, Ph.D.</a:t>
            </a:r>
          </a:p>
          <a:p>
            <a:pPr marL="0" indent="0">
              <a:buNone/>
            </a:pPr>
            <a:r>
              <a:rPr lang="cs-CZ" sz="1600" dirty="0"/>
              <a:t>MALÝ SÁL – pondělí 8:05 – 10:30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Semináře</a:t>
            </a:r>
          </a:p>
          <a:p>
            <a:pPr marL="0" indent="0">
              <a:buNone/>
            </a:pPr>
            <a:r>
              <a:rPr lang="cs-CZ" sz="1600" dirty="0"/>
              <a:t>Ing. Karin Glacová </a:t>
            </a:r>
          </a:p>
          <a:p>
            <a:pPr marL="0" indent="0">
              <a:buNone/>
            </a:pPr>
            <a:r>
              <a:rPr lang="cs-CZ" sz="1600" dirty="0"/>
              <a:t>glacova@opf.slu.cz</a:t>
            </a:r>
          </a:p>
          <a:p>
            <a:pPr marL="0" indent="0">
              <a:buNone/>
            </a:pPr>
            <a:r>
              <a:rPr lang="cs-CZ" sz="1600" dirty="0"/>
              <a:t>kancelář: A210</a:t>
            </a:r>
          </a:p>
          <a:p>
            <a:pPr marL="0" indent="0">
              <a:buNone/>
            </a:pPr>
            <a:r>
              <a:rPr lang="cs-CZ" sz="1600" dirty="0"/>
              <a:t>	</a:t>
            </a:r>
          </a:p>
          <a:p>
            <a:pPr marL="0" indent="0">
              <a:buNone/>
            </a:pPr>
            <a:r>
              <a:rPr lang="cs-CZ" sz="1600" dirty="0"/>
              <a:t>konzultační hodiny v LS:</a:t>
            </a:r>
            <a:br>
              <a:rPr lang="cs-CZ" sz="1600" dirty="0"/>
            </a:br>
            <a:r>
              <a:rPr lang="cs-CZ" sz="1600" b="1" dirty="0"/>
              <a:t>Úterý 13:05 - 14:35</a:t>
            </a:r>
            <a:br>
              <a:rPr lang="cs-CZ" sz="1600" b="1" dirty="0"/>
            </a:br>
            <a:r>
              <a:rPr lang="cs-CZ" sz="1600" b="1" dirty="0"/>
              <a:t>Středa 12:00 - 13:30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Po předchozí domluvě případně online přes e-mail nebo MS Teams.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Vyučující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8496944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/>
              <a:t>Povinná 60% účast na uskutečněných seminářích</a:t>
            </a:r>
          </a:p>
          <a:p>
            <a:pPr marL="0" indent="0">
              <a:buNone/>
            </a:pPr>
            <a:r>
              <a:rPr lang="cs-CZ" sz="2000" dirty="0"/>
              <a:t>Omluva absence lékařem do 5 pracovních dnů od semináře.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Aktivita na seminářích </a:t>
            </a:r>
          </a:p>
          <a:p>
            <a:pPr marL="0" indent="0">
              <a:buNone/>
            </a:pPr>
            <a:r>
              <a:rPr lang="cs-CZ" sz="2000" dirty="0"/>
              <a:t>Lze získat </a:t>
            </a:r>
            <a:r>
              <a:rPr lang="cs-CZ" sz="2000" u="sng" dirty="0"/>
              <a:t>maximálně 10 bodů </a:t>
            </a:r>
            <a:r>
              <a:rPr lang="cs-CZ" sz="2000" dirty="0"/>
              <a:t>za aktivitu na seminářích během celého semestru (výpočty příkladů, nakreslení grafu, správné odpovědi apod.)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Podmínky pro absolvování I.</a:t>
            </a:r>
          </a:p>
        </p:txBody>
      </p:sp>
    </p:spTree>
    <p:extLst>
      <p:ext uri="{BB962C8B-B14F-4D97-AF65-F5344CB8AC3E}">
        <p14:creationId xmlns:p14="http://schemas.microsoft.com/office/powerpoint/2010/main" val="61367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5D79E-0BAC-42AD-B08C-6D742CCCA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absolvování II.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00968E3-082E-45BB-AA88-937BBB484278}"/>
              </a:ext>
            </a:extLst>
          </p:cNvPr>
          <p:cNvSpPr txBox="1"/>
          <p:nvPr/>
        </p:nvSpPr>
        <p:spPr>
          <a:xfrm>
            <a:off x="251520" y="987574"/>
            <a:ext cx="660648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1800" b="1" dirty="0"/>
              <a:t>Průběžný test </a:t>
            </a:r>
          </a:p>
          <a:p>
            <a:pPr marL="0" indent="0">
              <a:buNone/>
            </a:pPr>
            <a:r>
              <a:rPr lang="cs-CZ" sz="1800" dirty="0"/>
              <a:t>Maximálně 30 bodů, které budou připočteny ke zkoušce.</a:t>
            </a:r>
          </a:p>
          <a:p>
            <a:pPr marL="0" indent="0">
              <a:buNone/>
            </a:pPr>
            <a:r>
              <a:rPr lang="cs-CZ" sz="1800" dirty="0"/>
              <a:t>Kombinace početních příkladů, teorie a grafů, které budou do té doby probrány na seminářích a přednáškách.</a:t>
            </a:r>
          </a:p>
          <a:p>
            <a:pPr marL="0" indent="0">
              <a:buNone/>
            </a:pPr>
            <a:r>
              <a:rPr lang="cs-CZ" sz="1800" dirty="0"/>
              <a:t>Termín průběžného testu </a:t>
            </a:r>
            <a:r>
              <a:rPr lang="cs-CZ" sz="1800" b="1" u="sng" dirty="0"/>
              <a:t>15. dubna ONLINE v IS</a:t>
            </a:r>
          </a:p>
          <a:p>
            <a:pPr marL="0" indent="0">
              <a:buNone/>
            </a:pPr>
            <a:endParaRPr lang="cs-CZ" sz="1800" b="1" u="sng" dirty="0"/>
          </a:p>
          <a:p>
            <a:pPr marL="0" indent="0">
              <a:buNone/>
            </a:pPr>
            <a:r>
              <a:rPr lang="cs-CZ" sz="1800" b="1" dirty="0"/>
              <a:t>Zkouška</a:t>
            </a:r>
          </a:p>
          <a:p>
            <a:pPr marL="0" indent="0">
              <a:buNone/>
            </a:pPr>
            <a:r>
              <a:rPr lang="cs-CZ" sz="1800" dirty="0"/>
              <a:t>Kombinace otázek (odpovědi ABCD nebo ANO/NE), grafů, výpočetních příkladů. </a:t>
            </a:r>
          </a:p>
          <a:p>
            <a:pPr marL="0" indent="0">
              <a:buNone/>
            </a:pPr>
            <a:r>
              <a:rPr lang="cs-CZ" sz="1800" dirty="0"/>
              <a:t>Lze získat max. 60 bodů.</a:t>
            </a:r>
          </a:p>
          <a:p>
            <a:pPr marL="0" indent="0">
              <a:buNone/>
            </a:pPr>
            <a:r>
              <a:rPr lang="cs-CZ" sz="1800" dirty="0"/>
              <a:t>K úspěšnému absolvování předmětu je vhodné chodit na přednášky.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800" dirty="0"/>
              <a:t>Kalkulačky jsou povoleny.</a:t>
            </a:r>
          </a:p>
        </p:txBody>
      </p:sp>
    </p:spTree>
    <p:extLst>
      <p:ext uri="{BB962C8B-B14F-4D97-AF65-F5344CB8AC3E}">
        <p14:creationId xmlns:p14="http://schemas.microsoft.com/office/powerpoint/2010/main" val="316990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480720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méně než 60 bodů 		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60 až 68 bodů 		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69 až 75 bodů 		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76 až 83 bodů 		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84 až 90 bodů 		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91 až 100 bodů 		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Hodnocení</a:t>
            </a:r>
          </a:p>
        </p:txBody>
      </p:sp>
    </p:spTree>
    <p:extLst>
      <p:ext uri="{BB962C8B-B14F-4D97-AF65-F5344CB8AC3E}">
        <p14:creationId xmlns:p14="http://schemas.microsoft.com/office/powerpoint/2010/main" val="232784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3E3CC-DB3C-4BF3-AD0C-29EF1494F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přednášek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F1D2B77-FE14-4D9C-B3BF-43F4954C49BD}"/>
              </a:ext>
            </a:extLst>
          </p:cNvPr>
          <p:cNvSpPr txBox="1"/>
          <p:nvPr/>
        </p:nvSpPr>
        <p:spPr>
          <a:xfrm>
            <a:off x="275424" y="711315"/>
            <a:ext cx="8185007" cy="3747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Makroekonomické agregáty a způsob jejich měření: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Pojetí makroekonomie, makroekonomický koloběh, hrubý domácí produkt, hrubý národní produkt, národní důchod, čistý ekonomický blahobyt, ekonomicky aktivní a ekonomicky neaktivní obyvatelstvo, míra nezaměstnanosti, index spotřebitelských cen, implicitní cenový deflátor, index cen výrobců, míra inflace, platební bilance.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AS-AD: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Klasické a keynesiánské pojetí křivky agregátní nabídky. Agregátní poptávka, její složky, faktory ovlivňují polohu a sklon křivek AS a AD. Makroekonomická rovnováha, rovnovážný produkt, rovnovážná cenová hladina v krátkém a dlouhém období, vliv pozitivních a negativních nabídkových i poptávkových šoků.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Keynesiánský výdajový model: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Keynesiánský výdajový model (model s linií 45°), jeho předpoklady. Rovnovážný produkt v </a:t>
            </a:r>
            <a:r>
              <a:rPr lang="cs-CZ" sz="15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dvousektorovém</a:t>
            </a: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, třísektorovém a </a:t>
            </a:r>
            <a:r>
              <a:rPr lang="cs-CZ" sz="15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čtyřsektorovém</a:t>
            </a: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modelu ekonomiky a jeho změny. Působení multiplikátorů. Vliv daní, transferů a vládních výdajů a čistého exportu na rovnováhu.</a:t>
            </a:r>
          </a:p>
        </p:txBody>
      </p:sp>
    </p:spTree>
    <p:extLst>
      <p:ext uri="{BB962C8B-B14F-4D97-AF65-F5344CB8AC3E}">
        <p14:creationId xmlns:p14="http://schemas.microsoft.com/office/powerpoint/2010/main" val="30165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F7C81-03B5-42A3-91AD-D6330C794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přednášek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DAF50CF-0B49-4168-B166-3421D4CF0773}"/>
              </a:ext>
            </a:extLst>
          </p:cNvPr>
          <p:cNvSpPr txBox="1"/>
          <p:nvPr/>
        </p:nvSpPr>
        <p:spPr>
          <a:xfrm>
            <a:off x="251520" y="723146"/>
            <a:ext cx="6858000" cy="3747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Peníze a jejich role v ekonomii</a:t>
            </a: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Pojetí peněz, jejich role, geneze peněz, jejich funkce a motivy držby. Bankovní sektor ekonomiky, tvorba depozitních peněz, nabídka peněz a její možná kontrola, peněžní multiplikátor, poptávka po penězích a rovnice směny. Rovnováha na trhu peněz v krátkém a dlouhém období.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Inflace: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Podstata inflace, deflace a dezinflace. Měření inflace a míry inflace. Formy inflace. Členění inflace z hlediska příčin, inflace tažená poptávkou, inflace tlačená náklady a jejich důsledky. 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práce a nezaměstnanost: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Ekonomicky aktivní a neaktivní obyvatelstvo, pracovní síla, míra nezaměstnanosti. Poptávka po práci, nabídka práce. Formy, příčiny a důsledky nezaměstnanosti. Přirozená míra nezaměstnanosti. </a:t>
            </a:r>
            <a:r>
              <a:rPr lang="cs-CZ" sz="15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Okunův</a:t>
            </a: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zákon. Trh práce s dokonale pružnými nominálními mzdovými sazbami. Trh práce s nepružnými nominálními mzdovými sazbami. Nerovnováha na trhu práce. </a:t>
            </a:r>
          </a:p>
        </p:txBody>
      </p:sp>
    </p:spTree>
    <p:extLst>
      <p:ext uri="{BB962C8B-B14F-4D97-AF65-F5344CB8AC3E}">
        <p14:creationId xmlns:p14="http://schemas.microsoft.com/office/powerpoint/2010/main" val="1722075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CDC10-5CA1-4B25-92E2-775DFF490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přednášek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D5344FE-624E-47E3-A16B-C9CE4CB9FE1F}"/>
              </a:ext>
            </a:extLst>
          </p:cNvPr>
          <p:cNvSpPr txBox="1"/>
          <p:nvPr/>
        </p:nvSpPr>
        <p:spPr>
          <a:xfrm>
            <a:off x="212513" y="703189"/>
            <a:ext cx="7254552" cy="3747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Ekonomický růst: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Ekonomický růst a ekonomický rozvoj, měření ekonomického růstu. Kvantitativní a kvalitativní zdroje růstu. Extenzivní a intenzivní ekonomický růst. Ekonomická úroveň a ekonomická síla země. Bariéry růstu ekonomické úrovně, demografický vývoj, populační exploze. 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Hospodářský cyklus: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Hospodářský cyklus, charakteristika jednotlivých fází cyklu: kontrakce, dno, expanze, vrchol. Krátkodobé sezónní výkyvy. Střednědobé cykly vyvolané poptávkovými a nabídkovými šoky. Dlouhé vlny, inovace vyšších řádů. Příčiny a důsledky cyklického vývoje. 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politika: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Fiskální politika, rozpočtová soustava, státní rozpočet, jeho příjmová, výdajová stránka a saldo státního rozpočtu. Vnitřní a vnější dluh, hrubý a čistý dluh. Cíle a nástroje fiskální politiky, expanzivní a restriktivní politika, její krátkodobé a dlouhodobé účinky. </a:t>
            </a:r>
          </a:p>
        </p:txBody>
      </p:sp>
    </p:spTree>
    <p:extLst>
      <p:ext uri="{BB962C8B-B14F-4D97-AF65-F5344CB8AC3E}">
        <p14:creationId xmlns:p14="http://schemas.microsoft.com/office/powerpoint/2010/main" val="927315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CAD61-C6CD-4C06-AF9A-5489EAEE3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přednášek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32AC4DC-6DE6-4AD6-BD4F-E634723B188C}"/>
              </a:ext>
            </a:extLst>
          </p:cNvPr>
          <p:cNvSpPr txBox="1"/>
          <p:nvPr/>
        </p:nvSpPr>
        <p:spPr>
          <a:xfrm>
            <a:off x="251520" y="915566"/>
            <a:ext cx="6606480" cy="3516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0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Monetární politika: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Monetární politika, její cíle a nástroje. Nabídka peněz a úroková sazba. Dilema centrální banky. Expanzivní a restriktivní měnová politika. Krátkodobý a dlouhodobý účinek měnové politiky na produkt, zaměstnanost a cenovou hladinu.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Zahraniční obchod a vnější obchodní politika</a:t>
            </a:r>
            <a:r>
              <a:rPr lang="pl-PL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>
                <a:latin typeface="Cambria Math" panose="02040503050406030204" pitchFamily="18" charset="0"/>
                <a:ea typeface="Cambria Math" panose="02040503050406030204" pitchFamily="18" charset="0"/>
              </a:rPr>
              <a:t> Problematika měnového kurzu, odvození rovnovážné úrovně, vliv jeho změny na rovnováhu na mezinárodním trhu peněz. Vnější měnová politika, jednotlivé typy kursových režimů, kursové intervence, role mezinárodních finančních institucí.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pl-PL" sz="15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2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Mezinárodní peněžní trh a vnější měnová politika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15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cs-CZ" sz="15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Hospodářská politika a měření její účinnosti</a:t>
            </a:r>
          </a:p>
        </p:txBody>
      </p:sp>
    </p:spTree>
    <p:extLst>
      <p:ext uri="{BB962C8B-B14F-4D97-AF65-F5344CB8AC3E}">
        <p14:creationId xmlns:p14="http://schemas.microsoft.com/office/powerpoint/2010/main" val="375413167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</TotalTime>
  <Words>879</Words>
  <Application>Microsoft Office PowerPoint</Application>
  <PresentationFormat>Předvádění na obrazovce (16:9)</PresentationFormat>
  <Paragraphs>101</Paragraphs>
  <Slides>10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SLU</vt:lpstr>
      <vt:lpstr>Obecná ekonomie II</vt:lpstr>
      <vt:lpstr>Vyučující</vt:lpstr>
      <vt:lpstr>Podmínky pro absolvování I.</vt:lpstr>
      <vt:lpstr>Podmínky pro absolvování II.</vt:lpstr>
      <vt:lpstr>Hodnocení</vt:lpstr>
      <vt:lpstr>Obsah přednášek </vt:lpstr>
      <vt:lpstr>Obsah přednášek</vt:lpstr>
      <vt:lpstr>Obsah přednášek</vt:lpstr>
      <vt:lpstr>Obsah přednášek</vt:lpstr>
      <vt:lpstr>Semináře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gla0020</cp:lastModifiedBy>
  <cp:revision>50</cp:revision>
  <dcterms:created xsi:type="dcterms:W3CDTF">2016-07-06T15:42:34Z</dcterms:created>
  <dcterms:modified xsi:type="dcterms:W3CDTF">2024-03-06T10:18:31Z</dcterms:modified>
</cp:coreProperties>
</file>