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6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GB" altLang="cs-CZ" sz="1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NAMEE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5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DEVELOPMENT OF THE THEORY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801199" cy="5012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Formative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prominent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became the basis of classical economics.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mercantilism, particularly in the determination of the country’s wealth, which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determinate by the amount of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country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refused active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mentioned quantity theory of money, whose main essence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Thomas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According Hume, the achieving of an active trade balance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sense, since it accumulated the amount of precious metals increases the price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the international competitiveness of the economy.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of this is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country and higher import. Trade balances are again equalized or get into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deficit.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the increasing price level in the economy caused by the increasing amount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 is necessary to increase production in the economy. </a:t>
            </a:r>
            <a:endParaRPr lang="cs-CZ" alt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argues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prevents foreign trade mainly harms itself. He also understood the significance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division of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indirectly formulated the theory of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whose author is considered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Smith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801199" cy="5012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basis for trading in the pure theory of international trade (whether classic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neoclassic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next chapter) is technological differences between countries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cost and productivity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ways how to describe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way is absolute advantage described by </a:t>
            </a:r>
            <a:r>
              <a:rPr lang="en-US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en-US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comparative advantage whose author is considered </a:t>
            </a:r>
            <a:r>
              <a:rPr lang="en-US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Ricardo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pure theory of international trade tried to uncover the causes of trade seen in </a:t>
            </a:r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deriving form it and to determine the nature of these benefits. </a:t>
            </a:r>
            <a:endParaRPr lang="cs-CZ" altLang="cs-CZ" sz="2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testing </a:t>
            </a:r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only applies to the interdisciplinary area and that means for trade with </a:t>
            </a:r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cs-CZ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cs-CZ" alt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44825" y="1164853"/>
            <a:ext cx="10801199" cy="5012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approach is based on an analysis of the supply side and the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 are behave rationally and make decisions based on real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is perfectly competitive and thus there are no trade barriers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externalities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transaction costs and information is perfect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only two economies, two goods and two factors of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production are limited, fully utilized and there is a mobility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not between individual economies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technologies exhibit constant returns to scale (PPF is a straight line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 determines the cost and productivity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preferences are the same, as well as their indifference curves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foreign trade balance.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489" y="4164583"/>
            <a:ext cx="2428876" cy="18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507502" y="957040"/>
                <a:ext cx="10801199" cy="5537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</a:t>
                </a:r>
                <a:r>
                  <a:rPr lang="cs-CZ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cs-C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Absolute</a:t>
                </a:r>
                <a:r>
                  <a:rPr lang="cs-C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Advantage</a:t>
                </a:r>
                <a:r>
                  <a:rPr lang="cs-C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(Adam Smith)</a:t>
                </a:r>
              </a:p>
              <a:p>
                <a:pPr marL="0" indent="0">
                  <a:buNone/>
                </a:pPr>
                <a:endParaRPr lang="cs-CZ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assumes that country should specialize in the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those commodities that are able to produce more cheaply, respectively lower cost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</a:t>
                </a:r>
                <a:r>
                  <a:rPr lang="en-US" sz="20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productivity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sz="20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Absolute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advantage 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that economy whose cost per unit of goods are lower than those in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economy 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(1.1) or which has the higher </a:t>
                </a:r>
                <a:r>
                  <a:rPr lang="en-US" sz="20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productivity (1.2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cs-CZ" sz="20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10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sub>
                    </m:sSub>
                    <m:r>
                      <a:rPr lang="cs-CZ" altLang="cs-CZ" sz="180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cs-CZ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𝐹𝐶</m:t>
                        </m:r>
                      </m:sub>
                    </m:sSub>
                  </m:oMath>
                </a14:m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(1.1)</a:t>
                </a:r>
              </a:p>
              <a:p>
                <a:pPr marL="0" indent="0" algn="ctr">
                  <a:buNone/>
                </a:pPr>
                <a:endParaRPr lang="cs-CZ" altLang="cs-CZ" sz="10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 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1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altLang="cs-CZ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cost expended on domestic production of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:r>
                  <a:rPr lang="en-US" altLang="cs-CZ" sz="12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altLang="cs-CZ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cost expended on the production of foreign good</a:t>
                </a:r>
              </a:p>
              <a:p>
                <a:pPr marL="0" indent="0" algn="just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cs-CZ" altLang="cs-CZ" sz="18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sub>
                        </m:sSub>
                      </m:den>
                    </m:f>
                    <m:r>
                      <a:rPr lang="en-US" altLang="cs-CZ" sz="180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(1.2)</a:t>
                </a:r>
              </a:p>
              <a:p>
                <a:pPr marL="0" indent="0" algn="ctr">
                  <a:buNone/>
                </a:pPr>
                <a:r>
                  <a:rPr lang="cs-CZ" altLang="cs-CZ" sz="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altLang="cs-CZ" sz="8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2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altLang="cs-CZ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productivity in the production of domestic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2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altLang="cs-CZ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productivity in the production of foreign good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cs-CZ" altLang="cs-CZ" sz="18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2" y="957040"/>
                <a:ext cx="10801199" cy="5537066"/>
              </a:xfrm>
              <a:prstGeom prst="rect">
                <a:avLst/>
              </a:prstGeom>
              <a:blipFill rotWithShape="0">
                <a:blip r:embed="rId3"/>
                <a:stretch>
                  <a:fillRect l="-847" t="-1542" r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21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7502" y="1164852"/>
            <a:ext cx="10801199" cy="5329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(Adam Smith)</a:t>
            </a: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absolute advantages says that the international trade is a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in wealth, since it allows more efficient use of factors of production on a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thus allows the growth of production, which is a source of growing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theory of absolute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advanages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explain only a small part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world trade such as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tional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between developed and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current global trade (especially between developed countries)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principle of comparative advantages.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159" y="42966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7502" y="1164852"/>
            <a:ext cx="10801199" cy="5329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(David Ricardo)</a:t>
            </a: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comparative advantages, also known as a single-factor model, is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concept of the theory of international trade. The first, who described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theory, was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Torrens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1815)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uses the example of trade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Poland with wheat and denied the correctness of the theory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later, David Ricardo formalized the principle of the theory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while using mathematical apparatus and he was recognized as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that not only countries that have an absolute advantage could enter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markets.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theory is based on the premise of mutual trade between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comparing the opportunity cost (an opportunity cost theory itself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G.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Haberler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urthermore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productivity or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mutual convertibility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776" y="4821344"/>
            <a:ext cx="95715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9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7502" y="957040"/>
            <a:ext cx="10801199" cy="553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Comparative Advantage (David Ricardo)</a:t>
            </a: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to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the opportunity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sz="1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opportunity costs are generally defined as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earliest opportunity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the economy Alpha has the ability to produce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beer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cheese. 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Alpha would like to produce more cheese, the </a:t>
            </a:r>
            <a:r>
              <a:rPr lang="en-US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have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due to their rarity and take full advantage – move from beer production into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in production of beer means for the economy the opportunity cost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opportunity cost is expressed by the amount of beer production that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up to produce one kilogram of cheese.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023" y="4715434"/>
            <a:ext cx="1766901" cy="11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507502" y="957040"/>
                <a:ext cx="10801199" cy="5537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of Comparative Advantage (David Ricardo)</a:t>
                </a:r>
              </a:p>
              <a:p>
                <a:pPr marL="0" indent="0">
                  <a:buNone/>
                </a:pPr>
                <a:endParaRPr lang="cs-CZ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ow to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the opportunity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relationship can be mathematically expressed by equation (1.3) and generally by equation (1.4).</a:t>
                </a:r>
              </a:p>
              <a:p>
                <a:endParaRPr lang="cs-CZ" sz="10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cs-CZ" altLang="cs-CZ" sz="180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cs-CZ" altLang="cs-CZ" sz="18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cs-CZ" altLang="cs-CZ" sz="18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(1.3)</a:t>
                </a:r>
              </a:p>
              <a:p>
                <a:pPr marL="0" indent="0" algn="ctr">
                  <a:buNone/>
                </a:pPr>
                <a:endParaRPr lang="cs-CZ" altLang="cs-CZ" sz="10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cs-CZ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den>
                    </m:f>
                    <m:r>
                      <a:rPr lang="cs-CZ" altLang="cs-CZ" sz="18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(1.4)</a:t>
                </a:r>
              </a:p>
              <a:p>
                <a:pPr marL="0" indent="0" algn="ctr">
                  <a:buNone/>
                </a:pPr>
                <a:r>
                  <a:rPr lang="cs-CZ" altLang="cs-CZ" sz="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altLang="cs-CZ" sz="8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ac – the opportunity cost</a:t>
                </a:r>
              </a:p>
              <a:p>
                <a:pPr marL="0" indent="0" algn="just">
                  <a:buNone/>
                </a:pPr>
                <a:r>
                  <a:rPr lang="en-US" altLang="cs-CZ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cs-CZ" sz="11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 opportunity cost of producing cheese</a:t>
                </a:r>
              </a:p>
              <a:p>
                <a:pPr marL="0" indent="0" algn="just">
                  <a:buNone/>
                </a:pPr>
                <a:r>
                  <a:rPr lang="en-US" altLang="cs-CZ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cs-CZ" sz="14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 opportunity cost of producing beer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cs-CZ" altLang="cs-CZ" sz="18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2" y="957040"/>
                <a:ext cx="10801199" cy="5537066"/>
              </a:xfrm>
              <a:prstGeom prst="rect">
                <a:avLst/>
              </a:prstGeom>
              <a:blipFill rotWithShape="0">
                <a:blip r:embed="rId3"/>
                <a:stretch>
                  <a:fillRect l="-847" t="-1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902" y="4356846"/>
            <a:ext cx="2393329" cy="13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7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507502" y="957040"/>
                <a:ext cx="10801199" cy="5537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of Comparative Advantage (David Ricardo)</a:t>
                </a:r>
              </a:p>
              <a:p>
                <a:pPr marL="0" indent="0">
                  <a:buNone/>
                </a:pPr>
                <a:endParaRPr lang="cs-CZ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country has a comparative advantage in the production of such a good, in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cs-CZ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en-US" sz="20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lower opportunity cost than the other economy</a:t>
                </a:r>
                <a:r>
                  <a:rPr lang="en-US" sz="20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sz="20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our case, the economy Beta has 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comparative </a:t>
                </a:r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advantage in cheese production against economy </a:t>
                </a:r>
                <a:r>
                  <a:rPr lang="en-US" sz="1800" dirty="0" err="1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Aplha</a:t>
                </a:r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because it has to give 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</a:t>
                </a:r>
                <a:r>
                  <a:rPr 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beer production towards the production of cheese than economy Alpha. </a:t>
                </a:r>
                <a:endParaRPr lang="cs-CZ" sz="18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means</a:t>
                </a:r>
                <a:r>
                  <a:rPr 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 economy can produce beer at a lower opportunity cost than Beta. </a:t>
                </a:r>
                <a:endParaRPr lang="cs-CZ" sz="18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words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 </a:t>
                </a:r>
                <a:r>
                  <a:rPr lang="en-US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economy has a comparative advantage in production of beer</a:t>
                </a:r>
                <a:r>
                  <a:rPr lang="en-US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sz="18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</a:t>
                </a:r>
                <a:r>
                  <a:rPr lang="cs-CZ" sz="22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principle </a:t>
                </a:r>
                <a:r>
                  <a:rPr lang="en-US" sz="22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comparative advantage in international trade is expressed by equation (1.5).</a:t>
                </a:r>
                <a:endParaRPr lang="cs-CZ" sz="2200" dirty="0" smtClean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𝐷𝑃</m:t>
                            </m:r>
                          </m:sub>
                        </m:sSub>
                      </m:den>
                    </m:f>
                    <m:r>
                      <a:rPr lang="cs-CZ" altLang="cs-CZ" sz="180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cs-CZ" altLang="cs-CZ" sz="180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180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𝐹𝑃</m:t>
                            </m:r>
                          </m:sub>
                        </m:sSub>
                      </m:den>
                    </m:f>
                    <m:r>
                      <a:rPr lang="cs-CZ" altLang="cs-CZ" sz="18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f>
                      <m:fPr>
                        <m:ctrlP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𝐹𝑆</m:t>
                            </m:r>
                          </m:sub>
                        </m:sSub>
                      </m:den>
                    </m:f>
                    <m:r>
                      <a:rPr lang="cs-CZ" altLang="cs-CZ" sz="18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cs-CZ" altLang="cs-CZ" sz="18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(1.5)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			</a:t>
                </a:r>
                <a:r>
                  <a:rPr lang="cs-CZ" altLang="cs-CZ" sz="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altLang="cs-CZ" sz="8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cs-CZ" sz="18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2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the cost in production of cheese in domestic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economy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cs-CZ" sz="18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2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DP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the cost of beer production in the domestic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economy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cs-CZ" sz="18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4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the cost of producing cheese in the foreign 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economy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cs-CZ" sz="18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200" dirty="0" err="1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</a:t>
                </a:r>
                <a:r>
                  <a:rPr lang="en-US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800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the cost of producing beer in the foreign economy</a:t>
                </a:r>
                <a:r>
                  <a:rPr lang="cs-CZ" altLang="cs-CZ" sz="1800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cs-CZ" altLang="cs-CZ" sz="1800" dirty="0">
                  <a:solidFill>
                    <a:srgbClr val="3078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2" y="957040"/>
                <a:ext cx="10801199" cy="5537066"/>
              </a:xfrm>
              <a:prstGeom prst="rect">
                <a:avLst/>
              </a:prstGeom>
              <a:blipFill rotWithShape="0">
                <a:blip r:embed="rId3"/>
                <a:stretch>
                  <a:fillRect l="-847" t="-1542" r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64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7502" y="957040"/>
            <a:ext cx="10801199" cy="553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Comparative Advantage (David Ricardo)</a:t>
            </a: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country has a comparative advantage in production of such a good in which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absolute advantage (economy Alpha in beer production) or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(economy Beta in production of cheese).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also say that if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country having the largest absolute advantage in production of certain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specialise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this good and the other one leave to the less developed trade partner, it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larger world production of other commodity, even though its production is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shifted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this theory has shown as disadvantageous for developing countries in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perspective, since it can bring only short-term effect.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Specialisation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of “comparative advantageous” goods does not allow developing of such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are necessary for the development of economy a thus deepen their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backwardness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013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GB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18th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endParaRPr lang="en-GB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GB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7502" y="957040"/>
            <a:ext cx="10801199" cy="5238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Stuard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representative of the English classical school was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Stuart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whose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 close friend and supporter of economic D. Ricardo.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Ricardo settled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benefits of international trade, Mill led his theory further and dealt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of determining the exchange ratio between countries (i.e. setting the world price)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share the benefits of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the theory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reciprocal demand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 found out that international value of goods is moving within the boundaries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costs and specific numeric value of goods is determined by the two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countries‚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for the offered goods.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indirectly defined the international value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determined by the costs (supply) and by demand.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is expressed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ratio and borders are the national exchange ratios. However,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arises, where exactly in this interval will be the international exchange ratio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law of reciprocal demand,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that the international exchange ratio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level at which the supply and demand for both products will be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78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 THEORY OF INTERNATIONAL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4396" y="1571291"/>
            <a:ext cx="10801199" cy="5238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Stuard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above findings, we can describe the overall benefits of international trade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derives from Mill's theory of reciprocal demand: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gaining a larger share of international trade, if the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is approaching the national exchange ratio of its trade partner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two countries trading with each other – one large (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economically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 other small, the small one always appropriates a larger share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from international trade. 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 terminology: if the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large demand for goods of economy Beta and Beta has a little demand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economy Alpha, the international exchange ratio approaching the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economy Alpha.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85" y="4668582"/>
            <a:ext cx="1127592" cy="14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30082" y="3198168"/>
            <a:ext cx="562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Times-Bold"/>
              </a:rPr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6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14805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economics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basic methods of economic analysis as well as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economics, because motives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economic subjects are the same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domestic or foreign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en-GB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economics can be divided into two sub-areas: the area of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area of international flow of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international trade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deals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economics such as movements of goods or allocations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flow of international flow of money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deals with the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monetary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economics and these are financial transactions.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6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535442"/>
            <a:ext cx="10801199" cy="3745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the investigation of international economics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revenues from trade,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foreign exchange markets, balance of payments and its adjustment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markets.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of payments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total payments and receipts of the resident of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transactions with the rest of the world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market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developing together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international trade by combining the individual capital markets of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two objectives of the exploration of the international economics, the pure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and theory of trade policy, are the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 aspect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they discuss about individual national economies as separate entities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relative prices of commodities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the follow-named objectives – the foreign exchange markets, the issue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payments and its adjustments, since they discuss about the total flows and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income.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3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6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535441"/>
            <a:ext cx="10801199" cy="439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representing the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xchange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of one country with other countries, expands consumer potential of economies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several reasons, which despite all above-mentioned negatives contribute to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 of production conditions and technology between economies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 in the development of coastal tourism and the cultivation of citrus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salmon farming and development of ski resorts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returns to scale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 economies of scale, when average cost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with the increase in production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consumer tastes and therefore in demand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e.g. in Sweden and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reindeer meat and salmon the same, Swedes love to eat meat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Norwegians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to eat fishes – the reciprocal export of meat and fish would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both countries and would increase the wealth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government economic policy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tax and subsidy measures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goods and services that can create advantages while producing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between production and consumption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based on the fact that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role of producer of goods and services is able to satisfy all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consumers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5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DEVELOPMENT OF THE THEORY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801199" cy="476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Mercantilism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14th to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18th century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of the nation’s wealth was the amount of gold and silver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of payment at that time.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 could occur in three ways: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precious metals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in case of their lack by the use of the resources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colonies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active trade balance (more exports than exports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Mercantilism itself is divided into two development phases – early mercantilism,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bullionism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(mid 14th – mid 16th century)2 and developed mercantilism (mid 16th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–mid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18th century).</a:t>
            </a:r>
            <a:endParaRPr lang="en-US" sz="2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499" y="2873344"/>
            <a:ext cx="2031066" cy="10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5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DEVELOPMENT OF THE THEORY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2147" y="1164853"/>
            <a:ext cx="10801199" cy="462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Mercantilism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show some common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 of imports, especially of luxury consumer goods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exports and import promotion of raw materials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favouring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export promotion of industrial consumer goods and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the development of domestic industry</a:t>
            </a:r>
          </a:p>
          <a:p>
            <a:pPr lvl="1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consumption (weakening incentives to import and the chance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was at that time considered to be disadvantageous when each </a:t>
            </a:r>
            <a:r>
              <a:rPr lang="en-US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cs-CZ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</a:t>
            </a:r>
            <a:r>
              <a:rPr lang="en-US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foreign trade earns and automatically the other lose, and therefore it </a:t>
            </a:r>
            <a:r>
              <a:rPr lang="en-US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beneficial to export than import (a thus have active trade balance</a:t>
            </a:r>
            <a:r>
              <a:rPr lang="en-US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first,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term balance of foreign trade, was mercantilist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en-US" altLang="cs-CZ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Misselden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argued that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rather focus on the monitoring of trade, i.e. monitoring the trade balance,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application of restrictions.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5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DEVELOPMENT OF THE THEORY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306287"/>
            <a:ext cx="10801199" cy="48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Mercantilism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known mercantilist was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Gerard de </a:t>
            </a:r>
            <a:r>
              <a:rPr lang="en-US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Malynes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recommended the state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tory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foreign trade.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en-US" altLang="cs-CZ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East India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 exported from the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1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Mun’s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 that for these exported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imported goods, which are further processed and exported, that ultimately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 flowing back into the economy. </a:t>
            </a:r>
            <a:endParaRPr lang="cs-CZ" alt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passive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of Company with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1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argued that there is no need to have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with each country, but it is enough to have active only overall trade balance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enriches the state. </a:t>
            </a:r>
            <a:endParaRPr lang="cs-CZ" alt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knew that the active trade balance increases the amount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(precious metals) in the economy and this leads to an increase in the price level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competitiveness of domestic producers (due to rising prices of goods).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price compensatory mechanism of balance of payments, which is based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theory of money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2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5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DEVELOPMENT OF THE THEORY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306287"/>
            <a:ext cx="10801199" cy="48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Cameralism</a:t>
            </a:r>
            <a:endParaRPr lang="cs-C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turn of the 18th and 19th century the central European mercantilism (German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Austrian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so-called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cameralism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(name derived from the Latin word camera) is formed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ocused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matters related to the administration (finance, accounting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etc.) and they place more emphasis on population growth. In addition,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precious metals for the country’s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active trade balance as a means of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explained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export increases domestic demand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thus the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demand and that import of foreign goods displaces domestic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the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demand and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meet mercantilism:</a:t>
            </a: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forbid export of precious metals and raw materials</a:t>
            </a: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perceive import of luxury goods and consumer goods that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domestic producers</a:t>
            </a:r>
          </a:p>
          <a:p>
            <a:pPr lvl="1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stagnation of consumption</a:t>
            </a:r>
            <a:endParaRPr lang="cs-CZ" alt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235" y="3675528"/>
            <a:ext cx="835114" cy="12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8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2811</Words>
  <Application>Microsoft Office PowerPoint</Application>
  <PresentationFormat>Širokoúhlá obrazovka</PresentationFormat>
  <Paragraphs>183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Times-Bold</vt:lpstr>
      <vt:lpstr>Motiv Office</vt:lpstr>
      <vt:lpstr>Pure Theory of Trade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majerova</cp:lastModifiedBy>
  <cp:revision>49</cp:revision>
  <dcterms:created xsi:type="dcterms:W3CDTF">2016-11-25T20:36:16Z</dcterms:created>
  <dcterms:modified xsi:type="dcterms:W3CDTF">2020-02-24T15:31:10Z</dcterms:modified>
</cp:coreProperties>
</file>