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83" r:id="rId6"/>
    <p:sldId id="284" r:id="rId7"/>
    <p:sldId id="286" r:id="rId8"/>
    <p:sldId id="287" r:id="rId9"/>
    <p:sldId id="288" r:id="rId10"/>
    <p:sldId id="265" r:id="rId11"/>
    <p:sldId id="289" r:id="rId12"/>
    <p:sldId id="291" r:id="rId13"/>
    <p:sldId id="290" r:id="rId14"/>
    <p:sldId id="292" r:id="rId15"/>
    <p:sldId id="293" r:id="rId16"/>
    <p:sldId id="294" r:id="rId17"/>
    <p:sldId id="266" r:id="rId18"/>
    <p:sldId id="295" r:id="rId19"/>
    <p:sldId id="282" r:id="rId20"/>
    <p:sldId id="296" r:id="rId21"/>
    <p:sldId id="299" r:id="rId22"/>
    <p:sldId id="298" r:id="rId23"/>
    <p:sldId id="301" r:id="rId24"/>
    <p:sldId id="300" r:id="rId25"/>
    <p:sldId id="262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27. 2. 2020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Neo-Classical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Standard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Ingrid Majerova</a:t>
            </a:r>
            <a:endParaRPr lang="en-GB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1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NAMEE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09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FACTOR-PROPORTIONS THEORY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6" y="1535441"/>
            <a:ext cx="10801199" cy="43988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most significant contribution to the definition of two-factor model of the theory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 was the factor-proportions theory created by economists </a:t>
            </a:r>
            <a:r>
              <a:rPr lang="en-US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 </a:t>
            </a:r>
            <a:r>
              <a:rPr lang="en-US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Heckscher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Bertil</a:t>
            </a:r>
            <a:r>
              <a:rPr lang="en-US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Ohlin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ollowing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assumptions:</a:t>
            </a:r>
            <a:endParaRPr lang="en-US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existence of perfect competition, free trade and the same consumer preferences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absence of transaction costs and factor mobility between economies</a:t>
            </a: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existence of two economies with two goods and two factors of production (</a:t>
            </a:r>
            <a:r>
              <a:rPr lang="en-US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capital)</a:t>
            </a: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Economies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different resource endowments of factors of production, in our case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economy Alpha has a relatively capital-intensive and Beta is </a:t>
            </a:r>
            <a:r>
              <a:rPr lang="en-US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intensive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K/LA&gt;K/LB)</a:t>
            </a: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Productions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differently intensive on factor-proportion and the use of factors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 our case, beer is more difficult to capital and cheese to work</a:t>
            </a: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economies use the same production technologies, and thus factors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not be replaced (e.g.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replace </a:t>
            </a:r>
            <a:r>
              <a:rPr lang="en-US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capital or vice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versa)</a:t>
            </a:r>
            <a:endParaRPr lang="en-US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existence of decreasing returns to scale.</a:t>
            </a:r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863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09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FACTOR-PROPORTIONS THEORY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6" y="1535441"/>
            <a:ext cx="10801199" cy="43988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Heckscher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Ohlin came out from the presumption that the price of factor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depends on the relative supply, i.e. on the relative sufficiency and insufficiency.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enough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its price is low and vice versa.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that the country will specialize in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export of such a good that use relatively intensively its relatively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plentiful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production and import will be focused on goods that use relatively intensively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production that the given country has a less.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essence of </a:t>
            </a:r>
            <a:r>
              <a:rPr lang="en-US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Heckscher</a:t>
            </a:r>
            <a:r>
              <a:rPr lang="en-US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-Ohlin </a:t>
            </a:r>
            <a:r>
              <a:rPr lang="en-US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theorem. </a:t>
            </a:r>
            <a:endParaRPr 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words, the classical theory of international trade see the causes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existence of comparative advantages and costs, while the neoclassical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extending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comparative advantage of differences of countries in the endowments of factors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production.</a:t>
            </a:r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raphic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en-GB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062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449337"/>
            <a:ext cx="5660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FACTOR-PROPORTIONS THEORY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6" y="1535442"/>
            <a:ext cx="10801199" cy="3745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PPF </a:t>
            </a:r>
            <a:r>
              <a:rPr lang="en-US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Heckscher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-Ohlin Theorem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9925" y="2145205"/>
            <a:ext cx="8042573" cy="33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3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09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FACTOR-PROPORTIONS THEORY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6" y="1535441"/>
            <a:ext cx="10801199" cy="45107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left side of the graph we can see autarchic economies and on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side we can see economies involved in international trade. ICs are equal by assuming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preferences.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 intersect PPF at A and A', what means that just as many will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produced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consumed in each country for the relative price given by the tangents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PPFs.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Alpha will have a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production of beer (production is a capital-intensive) and the economy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Beta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production of cheese (production is </a:t>
            </a:r>
            <a:r>
              <a:rPr lang="en-US" alt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labour-intensive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If both economies enter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mutual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trade, the situation is changing.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Alpha producing at B due to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xchange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beer for cheese reaches E as well as Beta, which produces at B' and by the exchange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cheese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beer will gain a consumer equilibrium at E'.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economies therefore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trade, since they consume at a higher level of indifferent curve.</a:t>
            </a:r>
            <a:endParaRPr lang="en-GB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738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09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FACTOR-PROPORTIONS THEORY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6" y="1535441"/>
            <a:ext cx="10801199" cy="45107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Criticism</a:t>
            </a:r>
            <a:r>
              <a:rPr lang="en-US" altLang="cs-CZ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raditional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 of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perfect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free trade and the absence of transaction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assumption of lack </a:t>
            </a:r>
            <a:r>
              <a:rPr lang="en-US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mobility </a:t>
            </a:r>
            <a:r>
              <a:rPr lang="en-US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factors of production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(especially capital)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unrealistic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because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is the fewer of capital there is no problem to bring into the economy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capital-intensive production despite the fact that the country is better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endowed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impossibility of replacing the factors </a:t>
            </a:r>
            <a:r>
              <a:rPr lang="en-US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endParaRPr lang="cs-CZ" alt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possible that a certain good can be produced in the country that is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relatively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endowed with capital of in larger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quantities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while in the country endowed with </a:t>
            </a:r>
            <a:r>
              <a:rPr lang="en-US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which means that the same product can be capital-intensive in the first country, while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country can be </a:t>
            </a:r>
            <a:r>
              <a:rPr lang="en-US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labour-intensive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dependence of the price of the factor of on relative </a:t>
            </a:r>
            <a:r>
              <a:rPr lang="en-US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</a:t>
            </a:r>
            <a:endParaRPr lang="cs-CZ" alt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supply of </a:t>
            </a:r>
            <a:r>
              <a:rPr lang="en-US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high in the given economy, it does not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this factor of production is cheap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79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09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FACTOR-PROPORTIONS THEORY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0148" y="1367490"/>
            <a:ext cx="10801199" cy="45107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Criticism</a:t>
            </a:r>
            <a:r>
              <a:rPr lang="en-US" altLang="cs-CZ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economist </a:t>
            </a:r>
            <a:r>
              <a:rPr lang="en-US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Tadeusz </a:t>
            </a:r>
            <a:r>
              <a:rPr lang="en-US" alt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Rybczynski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summarized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Rybczynski</a:t>
            </a:r>
            <a:r>
              <a:rPr lang="en-US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economy may occur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the above-mentioned rule does not apply and there will be a change,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due to an </a:t>
            </a:r>
            <a:r>
              <a:rPr lang="en-US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epidemy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or, conversely, the population explosion or inflow of capital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en-US" altLang="cs-CZ" sz="1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ncrease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economy's endowment of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the </a:t>
            </a:r>
            <a:r>
              <a:rPr lang="en-US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endowment stay at the same level), it will be reflected in a shift of the PPF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disproportionately from higher degree of capital-intensive (rotation curves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production should increase in both of goods – in beer and in cheese as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opposite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true, while in beer production there is a large increase, in the production of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cheese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decline corresponding E' (see Figure 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509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60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FACTOR-PROPORTIONS THEORY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6" y="1535442"/>
            <a:ext cx="10801199" cy="3745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3486" y="1715194"/>
            <a:ext cx="5400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of this theorem states that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rise in the endowment of one factor, production of good that uses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relatively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intensively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factor of production increases, but at the same time the production of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 relatively intensively the factor of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roduction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whose endowment stay the same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decrease.</a:t>
            </a:r>
            <a:endParaRPr lang="en-GB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290391" y="1840536"/>
            <a:ext cx="56630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trade and </a:t>
            </a:r>
            <a:r>
              <a:rPr lang="en-US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Rybczynski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theorem</a:t>
            </a:r>
            <a:endParaRPr lang="en-GB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3222" y="2545740"/>
            <a:ext cx="4841463" cy="295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19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1897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FACTOR PRICE EQUALIZATION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6" y="1164853"/>
            <a:ext cx="10801199" cy="47694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Stolper-Samuelson</a:t>
            </a:r>
            <a:r>
              <a:rPr lang="cs-C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endParaRPr lang="cs-CZ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of price of factor of production and then the change of a (world) price of a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involving of the economy in international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economy is well endowed with capital, </a:t>
            </a:r>
            <a:r>
              <a:rPr lang="en-US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scarce and therefore there is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 of capital r and high price of </a:t>
            </a:r>
            <a:r>
              <a:rPr lang="en-US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countries are involved in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expand the production (and export) of beer, and since the beer is capital-intensive,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capital will increase as well as profits. Conversely, cheeses (as </a:t>
            </a:r>
            <a:r>
              <a:rPr lang="en-US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labour-intensive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will begin to import, the demand for </a:t>
            </a:r>
            <a:r>
              <a:rPr lang="en-US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decrease as well as nominal wages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involvement of the economy in international trade leads to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price of that factor of production on which its production is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relatively</a:t>
            </a:r>
            <a:r>
              <a:rPr lang="cs-C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intensive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reduces the price of the factor of </a:t>
            </a:r>
            <a:r>
              <a:rPr lang="cs-C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roduction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which the production is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cs-C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intensive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13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1897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FACTOR PRICE EQUALIZATION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82147" y="1164853"/>
            <a:ext cx="10801199" cy="47694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Stolper-Samuelson</a:t>
            </a:r>
            <a:r>
              <a:rPr lang="cs-CZ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endParaRPr lang="cs-CZ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opening the economy, the price and profitability of the good with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 (production intensive on abundant factor of production, the cheap one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price of good intensive on a less abundant factor of production –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scarce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decreases.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 to a reduction (balancing) the differences in prices of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between countries with different endowment of these factors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of the world price of the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an increase of the price of that factor on which its production is relatively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intensive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reduces the price of the factors on which the production is less intensive. 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two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derive from this theorem:</a:t>
            </a:r>
          </a:p>
          <a:p>
            <a:pPr lvl="1"/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economic entities benefit from international trade. Taking into account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these entities that own capital will be in profit, while the owners of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be worse off. Economically speaking, the entry of economy into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implies a change in the structure of the national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en-US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opening the economy, the price and profitability of a good with a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comparative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 </a:t>
            </a:r>
            <a:r>
              <a:rPr lang="en-US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(with production intensive on abundant factor – the cheap one)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price of good intensive on less abundant-factor – the precious resource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decreases</a:t>
            </a:r>
            <a:r>
              <a:rPr lang="en-US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This leads to a reduction of differences in prices of factors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 </a:t>
            </a:r>
            <a:r>
              <a:rPr lang="en-US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their different endowment.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435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12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STANDARD THEORY OF INTERNATIONAL TRADE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78412" y="1302272"/>
            <a:ext cx="10801199" cy="5238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conomist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</a:t>
            </a:r>
            <a:r>
              <a:rPr lang="en-US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Krugman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performed the generalization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hitherto existing theories of international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did that in terms of the analysis of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demand curves, which we refer to as the </a:t>
            </a:r>
            <a:r>
              <a:rPr lang="en-US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theory of international trade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theory analyses the model of two economies that produce two goods, and based on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relationships:</a:t>
            </a: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correlation between the PPF and relative supply curve (RS)</a:t>
            </a: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correlation between relative prices and relative demand (RD)</a:t>
            </a: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 equilibrium is determined by means of RS and RD,</a:t>
            </a: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of terms of trade (TT) on nation’s welfare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5777" y="3612776"/>
            <a:ext cx="2268070" cy="226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35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801365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Neoclassical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Theories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Factor-Propotions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endParaRPr lang="en-GB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Equalization</a:t>
            </a:r>
            <a:endParaRPr 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endParaRPr lang="en-GB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12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STANDARD THEORY OF INTERNATIONAL TRADE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767" y="1619513"/>
            <a:ext cx="10801199" cy="5238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</a:t>
            </a:r>
            <a:r>
              <a:rPr lang="en-US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first relationship, with regard to our example, we can say that RS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beer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 if the relative price of beer (and its relative quantity) is increasing.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possibility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frontier is the same as the term of terms of trade (TT) and tangents represent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 of PP/PS, whose slope depends on the preferences of consumers.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Graphically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speaking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if relative prices are rising (dashed tangent PPF), the volume of beer will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Q1 to Q2, while reducing supply and price of cheese (see Figure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7).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7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relative supply and PPF curve</a:t>
            </a:r>
            <a:endParaRPr lang="en-US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807" y="4032271"/>
            <a:ext cx="3638939" cy="217702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383761" y="4238756"/>
            <a:ext cx="52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Q1</a:t>
            </a:r>
            <a:endParaRPr lang="en-GB" dirty="0"/>
          </a:p>
        </p:txBody>
      </p:sp>
      <p:sp>
        <p:nvSpPr>
          <p:cNvPr id="7" name="TextovéPole 6"/>
          <p:cNvSpPr txBox="1"/>
          <p:nvPr/>
        </p:nvSpPr>
        <p:spPr>
          <a:xfrm>
            <a:off x="6568751" y="5126499"/>
            <a:ext cx="52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Q2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631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12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STANDARD THEORY OF INTERNATIONAL TRADE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41090" y="1376917"/>
            <a:ext cx="10801199" cy="5238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</a:t>
            </a:r>
            <a:r>
              <a:rPr lang="en-US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second assumption, we can build on what we already know from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chapter. In Figure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preferences of consumers are graphically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indifference curves. Initially, the economy Alpha produces at Q1 and demand is at D1.</a:t>
            </a: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that the relative price of beer increases in this economy (e.g., because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entry into the international trade), produced quantity is shifted to Q2 and the demand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D1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D2.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 of an increase in the relative price is such that it increases the well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economy, but if there will be a decline, the economic welfare would also decline.</a:t>
            </a:r>
            <a:endParaRPr lang="en-US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4071905"/>
            <a:ext cx="3953068" cy="2206719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473659" y="3605040"/>
            <a:ext cx="8255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effect of an increase in the relative price in relation to the relative demand</a:t>
            </a:r>
            <a:endParaRPr lang="en-US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432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12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STANDARD THEORY OF INTERNATIONAL TRADE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767" y="1488884"/>
            <a:ext cx="10801199" cy="5238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derive the third assumption and its analysis, the second economy Beta must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the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game„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economy exports cheese, while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Alpha is dedicated to export of beer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igure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 the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after the entry of economies into international trade. </a:t>
            </a:r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left side of the chart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shown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derivation of the relative supply and demand curves of Alpha autarkic economy.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QR represent relative prices and relative quantities of beer. 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increasing since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 prices of beer leads to an increase in the production of beer in relation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cheese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RD is declining due to increasing relative demand in case of an increase of the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 </a:t>
            </a:r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beer.</a:t>
            </a:r>
            <a:endParaRPr lang="en-US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551" y="3974372"/>
            <a:ext cx="5358099" cy="2269764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3450803" y="3605040"/>
            <a:ext cx="4301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Relative demand and supply curves</a:t>
            </a:r>
            <a:endParaRPr lang="en-US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188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12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STANDARD THEORY OF INTERNATIONAL TRADE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767" y="1488884"/>
            <a:ext cx="10801199" cy="5238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 remains the same due to identically consumer preferences, but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differs. Why?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Economies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different technologies and different endowment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the economy Alpha is well-endowed with capital and is "poor"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economy Beta is doing the opposite. </a:t>
            </a:r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elative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of Alpha is on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side of the relative supply of Beta (her PR of beer is lower). When these two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international trade, brewing and cheese production is the sum of these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countries, and therefore the world's RS is between RS of individual countries (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world PR). </a:t>
            </a:r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that international trade increases the prices of beer in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Alpha and reduces in the economy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Beta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improves the terms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economy Alpha and worsens in the economy Beta.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improvement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deterioration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an impact on the well-being of individual economies. Whereas the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wellbeing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economy Alpha is increased, the economy Beta records a decline.</a:t>
            </a:r>
            <a:endParaRPr lang="en-US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699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12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STANDARD THEORY OF INTERNATIONAL TRADE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765" y="1230677"/>
            <a:ext cx="10801199" cy="5238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does the RD change?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of changes in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preferences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individual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Imagine that consumers in the economy Alpha begin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greater consumption of cheese and consumers of economy Beta begin to prefer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beer.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reflected in the relative demand shifts, as is shown in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igure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relative supply remains the same, the national relative prices differ.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preferences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 to different demand for goods of the other economy, which means that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 benefit from participation in international trade, since the prices of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exported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 are increasing (for the economy Alpha the terms of trade of beer and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Beta 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an improving terms of trade of cheese).</a:t>
            </a:r>
            <a:endParaRPr lang="en-US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75872" y="5097938"/>
            <a:ext cx="4551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Shifts </a:t>
            </a: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relative demand curves</a:t>
            </a:r>
            <a:endParaRPr lang="en-US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9586" y="4250899"/>
            <a:ext cx="3596135" cy="197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476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330082" y="3198168"/>
            <a:ext cx="5626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latin typeface="Times-Bold"/>
              </a:rPr>
              <a:t>THANK YOU FOR YOUR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361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NEOCLASSICAL THEORIES OF INTERNATIONAL TRADE  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7" y="1311508"/>
            <a:ext cx="10148056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Neoclassical economists, except that they </a:t>
            </a:r>
            <a:r>
              <a:rPr lang="en-US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demand side, differs from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predecessors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mainly in the refusing of the theory of 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value as the essence of the price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en-GB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fundamental argument is a fact that goods are not produced only while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also by other factors of production such as capital or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Hence the name</a:t>
            </a:r>
            <a:r>
              <a:rPr lang="en-US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multifactor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0124" y="3946991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04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60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OPPORTUNITY COST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6" y="1535442"/>
            <a:ext cx="10801199" cy="3745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price of good in the neoclassical approach is given by the opportunity cost.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theory of opportunity cost is </a:t>
            </a:r>
            <a:r>
              <a:rPr lang="en-US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Gottfried </a:t>
            </a:r>
            <a:r>
              <a:rPr lang="en-US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Haberler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introduced a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graphical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this theory while using curves of the production possibility frontier (PPF)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terms of international economics and our example of the opportunity cost of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cheese that economy Alpha has to give up to produce additional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beer.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5719" y="3778350"/>
            <a:ext cx="1473294" cy="212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3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60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OPPORTUNITY COST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6" y="1535442"/>
            <a:ext cx="10801199" cy="3745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we are going to </a:t>
            </a:r>
            <a:r>
              <a:rPr lang="en-US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curves in different situations - at constant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costs, particularly in individual economies and then while engaging in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stay with our example and in the economy Alpha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six </a:t>
            </a:r>
            <a:r>
              <a:rPr lang="en-US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litres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beer with the same cost (P) and 8 kg of cheese (S), and in the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Beta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litres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beer and 4 kg of cheese (see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igure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275" y="3618345"/>
            <a:ext cx="6024896" cy="2552228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208540" y="3102123"/>
            <a:ext cx="37257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PPF at the constant costs</a:t>
            </a:r>
            <a:endParaRPr lang="en-GB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60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OPPORTUNITY COST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11444" y="1293395"/>
            <a:ext cx="10801199" cy="3745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happens when those two countries engaged in international trade? 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PPF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one graph on a larger scale with the involving of indifference curves.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indifference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curves are in our case social indifferent curves expressing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preferences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demands of the population of the economy that are analogous to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indifferent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curves. </a:t>
            </a:r>
            <a:endParaRPr lang="cs-CZ" alt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Alpha will be for 40 kg of cheese bartering 30 l of beer and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Beta for 40 kg of cheese 20 l of beer. In case that Beta will be autarkic economy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and consumption possibilities would reach 20 kg of cheese and 10 l of beer (E).</a:t>
            </a:r>
          </a:p>
          <a:p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participation in international trade and specialization, according to the theory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comparative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advantage, its production and consumption possibilities grew to E' (due to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40 kg of cheese), and thus the economy Beta would export larger quantities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cheese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import larger quantities of beer, which is shown in Figure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798" y="4706471"/>
            <a:ext cx="5988214" cy="46098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2102" y="4371114"/>
            <a:ext cx="4216558" cy="1882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05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60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OPPORTUNITY COST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6" y="1535442"/>
            <a:ext cx="10801199" cy="3745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897" y="2164704"/>
            <a:ext cx="4799887" cy="285354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17151" y="1715194"/>
            <a:ext cx="5146934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case of a closed economy is shown by the curve on Figure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represents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equilibrium in an economy that is in a situation of maximum efficiency, since the slope of the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tangent of the international exchange ratio, the marginal rate of transformation of product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(PPF) and the marginal rate of substitution (IC) are equal.</a:t>
            </a:r>
            <a:endParaRPr lang="en-GB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435121" y="1715194"/>
            <a:ext cx="49776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PPF curve in case of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reasing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en-GB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75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60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OPPORTUNITY COST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45146" y="1708707"/>
            <a:ext cx="10801199" cy="3745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3486" y="1715194"/>
            <a:ext cx="5400599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economy enters into international trade, due to the situation which it occurs,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equilibrium would be as follows: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country has entered into international trade,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equilibrium to F (see Figure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will be this shift depends primarily on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trade, whose balance shows a dashed line. With this trade, the economy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quantity of goods corresponding to G.</a:t>
            </a:r>
            <a:endParaRPr lang="en-GB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345419" y="1732282"/>
            <a:ext cx="53751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PPF curve and participation of countries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trade</a:t>
            </a:r>
            <a:endParaRPr lang="en-GB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684" y="2649895"/>
            <a:ext cx="4426661" cy="2910204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8641129" y="2737447"/>
            <a:ext cx="391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</a:t>
            </a:r>
            <a:endParaRPr lang="en-GB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557657" y="4521389"/>
            <a:ext cx="391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73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60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OPPORTUNITY COST</a:t>
            </a:r>
            <a:endParaRPr kumimoji="0" lang="en-GB" sz="1800" b="0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63486" y="1535442"/>
            <a:ext cx="10801199" cy="37456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above figure graphically shows the effects and implications of the participation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economies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international trade, which are:</a:t>
            </a:r>
          </a:p>
          <a:p>
            <a:pPr lvl="1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of consumption possibilities of the given economy</a:t>
            </a:r>
          </a:p>
          <a:p>
            <a:pPr lvl="1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reallocation of factors of production in the given economy</a:t>
            </a:r>
          </a:p>
          <a:p>
            <a:pPr lvl="1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markets</a:t>
            </a:r>
          </a:p>
          <a:p>
            <a:pPr lvl="1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expansion of production</a:t>
            </a:r>
          </a:p>
          <a:p>
            <a:pPr lvl="1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the standard of living economies entering into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endParaRPr lang="en-US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 but not least, the dynamic changes such as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productivity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increasing economies of scale and market </a:t>
            </a:r>
            <a:r>
              <a:rPr lang="en-US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98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2970</Words>
  <Application>Microsoft Office PowerPoint</Application>
  <PresentationFormat>Širokoúhlá obrazovka</PresentationFormat>
  <Paragraphs>151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Times-Bold</vt:lpstr>
      <vt:lpstr>Motiv Office</vt:lpstr>
      <vt:lpstr>Neo-Classical and Standard Theory of Trade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majerova</cp:lastModifiedBy>
  <cp:revision>74</cp:revision>
  <dcterms:created xsi:type="dcterms:W3CDTF">2016-11-25T20:36:16Z</dcterms:created>
  <dcterms:modified xsi:type="dcterms:W3CDTF">2020-02-27T12:37:40Z</dcterms:modified>
</cp:coreProperties>
</file>