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4" r:id="rId21"/>
    <p:sldId id="343" r:id="rId22"/>
    <p:sldId id="333" r:id="rId23"/>
    <p:sldId id="345" r:id="rId24"/>
    <p:sldId id="346" r:id="rId25"/>
    <p:sldId id="347" r:id="rId26"/>
    <p:sldId id="348" r:id="rId27"/>
    <p:sldId id="349" r:id="rId28"/>
    <p:sldId id="350" r:id="rId29"/>
    <p:sldId id="334" r:id="rId30"/>
    <p:sldId id="352" r:id="rId31"/>
    <p:sldId id="351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262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44237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cs-CZ" sz="53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Theories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Ingrid Majerova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NAMEE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MODERN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35150" y="1423803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OF INTERNAL ECONOMIES – THE MODEL OF MONOPOLISTIC COMPETITION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explained by intra-industry trade, even though in individual economies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 differences in resources or in technologies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explain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on the graphical model. We stay in our example – in the economy Alpha there is a plenty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firms producing an excellent beer (differentiated products). Firms are price makers (the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 to maximize profits MR=MC) and there are economies of scale (internal economies)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Figure 4-1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profit that is created by production is not large (the field shown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little arrow), and given the deadweight loss it could increase (by increasing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production), which is not possible because of low demand. The only way to do that is to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 into foreign markets.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3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MODERN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35150" y="1423803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OF INTERNAL ECONOMIES – THE MODEL OF MONOPOLISTIC COMPETITION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B981CA9-B56A-4412-BB1C-2F1DB6E79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764" y="2374232"/>
            <a:ext cx="5296315" cy="32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12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MODERN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35150" y="1423803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OF INTERNAL ECONOMIES – THE MODEL OF MONOPOLISTIC COMPETITION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political negotiations with the economy Beta, the restrictive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were successfully cancelled.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the beer production in the economy Beta is not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compete with the production of beer in economy Alpha, demand for beer of economy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 shifts to a higher position, what results in a shift in the marginal revenue (MR) and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 profit (the field with the larger arrows).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volume of beer production in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Alpha can theoretically go up to level 730, but only under the assumption of perfect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competition, in this situation, it is preferable to produce at 400 and "collect" the highest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profit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3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MODERN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35150" y="1423803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OF INTERNAL ECONOMIES – THE MODEL OF MONOPOLISTIC COMPETITION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one hand, the expansion of trade brings an increase in living standards and on the other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hand, it raises enormous pressure on the competitiveness of individual producers.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Fight for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consumers will result in the need to constantly offer new and better products, what leads to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differentiation.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means limiting the substitutability resulting in gaining more market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and manipulation with consumer preferences.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can be provided in many sectors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by access to international markets.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6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MODERN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9107" y="1608129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OF INTERNAL ECONOMIES – THE MODEL OF MONOPOLISTIC COMPETITION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´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 of trade should also lead to an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 their standard of living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growth is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three main determinants: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increase of diversity of demanded products, which is caused by product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within a certain group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reduction of the price of each differentiated product through a shift in AC curve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increase in supply of products to other markets and reduction of their prices due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transfer of free resources from existing production.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one hand, the expansion of trade brings an increase in living standards and on the other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hand, it raises enormous pressure on the competitiveness of individual producers.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8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MODERN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26272" y="1519352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OF INTERNAL ECONOMIES – THE MODEL OF MONOPOLISTIC COMPETITION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 negative impacts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– those are the potential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 of adapting production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risk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the increasing diversity of products and that the increasing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costs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growth of output is accompanied by growth in productivity of factors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that each firm would be forced to reduce the use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of production and in the long term it could lead to the firm closure.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closure is associated with the alternative cost of closed production, with the costs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the growth of unemployment, the costs associated with searching for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job, further with moving costs, etc.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assuming the preference of the extension of product diversity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preferred by consumers, we must take into account the associated costs –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demand for beer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consumers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about the content of hops, alcohol, etc.</a:t>
            </a: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42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MODERN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9107" y="1303329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OF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TERNAL ECONOMIES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xternal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(industrial) economies are such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economies, which we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level of sector, not on the level of individual firms.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mainly occur due to the geographical concentration of production of one sector that is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local market either because of the provision of specialized services supporting this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or because of the larger flexibility of specialized workforce (a typical example is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Silicon Valley).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is a difference between those two models – model of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economies and model of external economies?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not their impacts on involved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 the same?</a:t>
            </a:r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C52061C-FC86-425A-9B7E-2A98662D6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671" y="4486617"/>
            <a:ext cx="2349404" cy="17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MODERN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9107" y="1383539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OF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TERNAL ECONOMIES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our classic example – the economy Alpha and economy Beta 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 specializes in beer production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Beta in production of cheese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since they are traditional producers of these goods and they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some comparative advantages.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happen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the economy Beta also wants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export beer, for example, because the price of inputs is lower and therefore Beta is able to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at lower average costs?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we conclude that the global price of beer of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Beta will be lower and so the demand for the beer will be bigger?</a:t>
            </a:r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7E69ABA-E304-4008-8F26-67A773825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288" y="4770238"/>
            <a:ext cx="1172491" cy="138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9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MODERN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9107" y="1383539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OF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TERNAL ECONOMIES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conclusion: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that started out as large producers of goods in certain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sectors, probably still remain their major producers, even if some other country can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potentially produce the same goods more cheaply.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economies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play an important role in international trade, but their effect is different from those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ones: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economies does not have to lead (in the existence of many small firms in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industry) to imperfect competition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nternational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trade in their existence does not bring benefits to all participating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countries.</a:t>
            </a: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97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87023" y="1608129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real economic processes in the areas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specialization, concentration, spatial distribution of production capacities and flows of goods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services between each other cannot be interpreted without the exploring of flows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and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movement of production results (goods and services) is not the only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of international trade. The another form is an international factor movements, which is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divided into:</a:t>
            </a: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nternational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movement</a:t>
            </a: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capital movement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55165B1-3FB2-42FE-B7E2-B67E53ED8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314" y="4008396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5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</a:t>
            </a:r>
            <a:r>
              <a:rPr kumimoji="0" lang="en-GB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32424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endParaRPr lang="en-GB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87023" y="1501597"/>
            <a:ext cx="10088627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international movement of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less mobile and less frequent than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movement of capital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analysis of both are based on the following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assumptions: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economy consists of two countries Alpha and Beta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both economies use factors of production –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(L) and capital (K), which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free to "spill over" from one economy to another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economy Alpha is technologically advanced, that there is a better valuation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 (higher wage rate w) and capital (higher profits r)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marginal products of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capital in both economies have decreasing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trend.</a:t>
            </a: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14DAB4A-DB0B-4249-A7E1-231A4317E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922" y="4802819"/>
            <a:ext cx="2296871" cy="12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23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9107" y="1383539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LABOUR MOVEMENT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 that the 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(L) is generally considered as the less mobile factor than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capital, another difference is that the only one who “moves” makes the movement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unlike capital.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model that is a static model and therefore, it does not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reflectpopulation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changes or technological advances and differences in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productivity (having a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with the price of the work).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international </a:t>
            </a:r>
            <a:r>
              <a:rPr lang="en-US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movement has both economic and non-economic motives.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motives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the finding new experiences and possibility of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livelihood and currently it is the prospect of higher wages and pensions.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the </a:t>
            </a:r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motives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political, racial, national and religious repression or military and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situation in emigration economy.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11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35150" y="1423803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LABOUR MOVEMENT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economic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aspects of the movement of </a:t>
            </a:r>
            <a:r>
              <a:rPr lang="en-US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 – economy Alpha and Beta (Figure 4-2).</a:t>
            </a:r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3A11E7-8455-4D92-B087-ABD075860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089" y="2550234"/>
            <a:ext cx="4686035" cy="34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3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9107" y="1383539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LABOUR MOVEMENT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 of the international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movement there is the equalization of wage level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both economies, when the total production of the economy Beta decrease from 0ADL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0AEL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economy Alpha increase from 0BCL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0BEL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will lead to a net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 world output, which is shown by the area ECD.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 that it cause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of some group of population in the emigration economy (owners of capital and land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disadvantaged by the smaller supply of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in immigration economy to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on real wages.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2EEF768-D25D-4E1D-B290-B18504F84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160" y="4413255"/>
            <a:ext cx="2191935" cy="17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12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03064" y="1351455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LABOUR MOVEMENT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 of economic entities regarding the migration of the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based on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stimulus as every other investment decisions and bring both relative costs and benefits –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 both positive and negative economic and non-economic impact.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effects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international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mobility are: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increasing of economic efficiency in global scale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reduction of the level of unemployment in less developed countries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increasing of incomes of immigrants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higher possibility of education and job opportunity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increasing of income from trade in the recipient country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inflow of highly qualified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 (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brain-gain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7383D2C-B79C-454F-892C-E9E8D1605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941" y="4838329"/>
            <a:ext cx="2035127" cy="11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17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9107" y="1383539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LABOUR MOVEMENT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effects (costs)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international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movement are: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„Immigration" costs in the host country (administrative costs)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issue of adaptation in a new country (separation, culture, language, racial and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criminal problems)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 associated with the relocation and temporary loss of employment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increasing of the level of unemployment in the recipient country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loss of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productivity in the emigration policy due to loss of workforce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brain drain from less developed economies (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brain-drain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25EA0DC-4564-4FA5-A635-6240F6092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460" y="4488745"/>
            <a:ext cx="2449772" cy="15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4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9107" y="1383539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CAPITAL MOVEMENT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both the financial instruments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(securities, loans, business loans) and non-financial assets (stocks of grain, machinery and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equipment) and last but not least, there are intangible assets (patents, copyrights).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international movement of capital does not involve the physical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 of machinery and equipment, but "only" their movements through the financial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flows (purchases and sales of securities and loans).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everal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perspectives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viewpoint of stakeholders (capital transactions of central banks, governments,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banks and other entities)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aspect of ownership (private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capital, public capital or capital of international institutions), in terms of time (short, medium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long-term capital) and the viewpoint of its function.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24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36862" y="1164853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CAPITAL MOVEMENT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capital:</a:t>
            </a: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direct investment (FDI)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transactions between direct investors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companies in which investments flows to acquire a significant share of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company, where the major holders are mainly multinational companies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(this includes a stock capital, reinvested incomes and other capital) and they are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item of capital flows to all regions of the world (see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4-2)</a:t>
            </a: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 investments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transactions in shares and bonds, etc.</a:t>
            </a: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investments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loans (the largest part), loans,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deposits, loans from the International Monetary Fund, etc.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foreign assets of the central bank (monetary gold, special drawing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rights, assets in foreign currency)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apital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transfers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transactions without countervalue and a specific type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capital movements (forgiveness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debt, investment grants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transfers related to migration, forgiveness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private debts, transfers of copyrights and patents, etc.).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48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9107" y="1232619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CAPITAL MOVEMENT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capital:</a:t>
            </a: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direct investment (FDI)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transactions between direct investors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companies in which investments flows to acquire a significant share of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company, where the major holders are mainly multinational companies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(this includes a stock capital, reinvested incomes and other capital) and they are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item of capital flows to all regions of the world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 investments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are transactions in shares and bonds, etc.</a:t>
            </a: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investments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loans (the largest part), loans,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deposits, loans from the International Monetary Fund, etc.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foreign assets of the central bank (monetary gold, special drawing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rights, assets in foreign currency)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apital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transfers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i.e. transactions without countervalue and a specific type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capital movements (forgiveness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debt, investment grants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transfers related to migration, forgiveness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private debts, transfers of copyrights and patents, etc.).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21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THE INTERNATIONAL FACTOR MOVEMENTS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35150" y="1423803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CAPITAL MOVEMENT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FDI in 2017-2018</a:t>
            </a:r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4159481-27BD-4FD4-B73B-4E88AC70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06" t="25965" r="18421" b="6552"/>
          <a:stretch/>
        </p:blipFill>
        <p:spPr>
          <a:xfrm>
            <a:off x="589117" y="2442103"/>
            <a:ext cx="5082066" cy="29920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8A99873-E65A-4F33-B7A8-EE51FDA836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73" t="26199" r="22237" b="20322"/>
          <a:stretch/>
        </p:blipFill>
        <p:spPr>
          <a:xfrm>
            <a:off x="5840589" y="2442103"/>
            <a:ext cx="5352037" cy="28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6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MODERN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426918"/>
            <a:ext cx="10393271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substantial part of international trade is among advanced economies that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similar technologies, similar factors endowment and just a little different preferences</a:t>
            </a:r>
          </a:p>
          <a:p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above-mentioned models (classical single factor model or neoclassical Heckscher-Ohlin one) these economies would not have many reasons to trade with each other.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is made on the basis of other then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competition´s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2B3EA9-12EF-4312-9967-46928A003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862" y="4421080"/>
            <a:ext cx="195042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40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9107" y="1303639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CAPITAL MOVEMENT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otives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international capital movement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main motive is to achieve higher profits.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motive is the distribution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portfolio and diversification of risk in the case of portfolio investment.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FDI it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searching of sales markets,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favourable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economic conditions (lower taxes, lower wage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costs, higher qualification, infrastructure, fiscal policy, market size, inflation rate,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spillover profit, etc.), or overcoming barriers to international trade (protectionist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barriers) or the use of preferential position of the developing countries (some have lower,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respectively. no customs).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economic analysis of the impact of international capital movement is similar to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movement and it is shown in Figure 4-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74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THE INTERNATIONAL FACTOR MOVEMENTS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35150" y="1423803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CAPITAL MOVEMENT</a:t>
            </a:r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32D913E-78E4-4FA0-8B32-DFCAD4229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594" y="2117093"/>
            <a:ext cx="5664731" cy="392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5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9107" y="1383539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CAPITAL MOVEMENT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above-described movement caused a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 increase in world output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CDE, where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CEF is for the economy Alpha and EDF for the economy Beta. Moreover, in case of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Alpha earnings from the international capital movement will distribute among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Alpha (area CEF) and the economy Beta (area K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EFK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lthough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has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a growth of the production in the individual economies, the effects on the distribution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will be different in both economies: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economy Beta, there will be an increase in returns of capital of owners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(from 0R</a:t>
            </a:r>
            <a:r>
              <a:rPr lang="en-US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0V</a:t>
            </a:r>
            <a:r>
              <a:rPr lang="en-US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FK</a:t>
            </a:r>
            <a:r>
              <a:rPr lang="en-US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then the incomes of owners of factors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will decrease (from R</a:t>
            </a:r>
            <a:r>
              <a:rPr lang="en-US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at V</a:t>
            </a:r>
            <a:r>
              <a:rPr lang="en-US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AE)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vice versa, in the economy Alpha, there will be a decrease in profits of owners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capital and increase in incomes of other factors of productions.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06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9107" y="1383539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CAPITAL MOVEMENT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capital movement leads to the increase of the total volume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production, but also to income redistribution and then to the pressures on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(un)employment.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Whereas in the investing economy (Beta) the foreign investments reduce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incomes of owner of other factors of productions and increase unemployment, in the host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(Alpha) it is opposite – foreign investments increase employment.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81475E-8796-4904-9DF4-6ABA94E1D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25" y="4273623"/>
            <a:ext cx="2558033" cy="15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13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9107" y="1259251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CAPITAL MOVEMENT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impacts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are: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equalization of returns of capital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increasing of the efficient allocation of resources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impact on the balance of payments (short term), when the investing country has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deterioration in the balance of payments by higher foreign expenditures (imports)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receiving country contrary shows the improvement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Impacts on tax revenues when firms investing abroad do not pay in most of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double taxes and state will loses tax revenue (for example, if a firm from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economy Alpha invest into the economy Beta, where taxes are lower and where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 agreements on avoidance of double-taxation between states, the economy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 will pay to Beta e.g. 20 % tax and in the economy Alpha will pay the rest –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say 8 %, what means the state Alpha “lost” 20 percent of taxes)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 on terms of trade, technological progress and independent economic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84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9107" y="1268129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 OF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 COMPANIES 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holders of the international movement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of production (especially the capital)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is a company, which has its headquarters in one country and develops a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 activity under its supervision at least in two other countries, where has at least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 percent of its turnover.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multinational companies.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is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 corporation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was formed as a result of the merger of two or more firms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different countries and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other type is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transnational corporation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arises by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 of a company's capital into the other countries. These companies with their incomes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number of employees dominate in international trade and they indicate the growth rate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only their home economies.</a:t>
            </a:r>
          </a:p>
          <a:p>
            <a:pPr algn="just"/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75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9107" y="1383539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 OF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 COMPANIES 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firm may become a multinational company by several ways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situation when two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will merge in one company, where the first company (acquiring) absorbs another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that after this merger ceases to exist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means that one company join to another one (taking over all or at least a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 of the stocks) without their cessation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occurs when two companies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combines together to form a new company, which assumes the rights and obligations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consolidated companies.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association of two or more companies that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out the single business with the participation of domestic and foreign capital in various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 of economic activity.</a:t>
            </a: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reason of the existence of multinational firms is a competitive advantage of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globalization of production and distribution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82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9107" y="1383539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 OF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 COMPANIES 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advantages of multinational companies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 of ownership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when multinational firms own special kind of capital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“knowledge capital” (in the Czech Republic it is intangible property),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consisting of human capital, patents, know-how, trademarks, etc. whose shifts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branch offices of company are almost cost-free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advantage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means that the appropriate location of production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 company saves transport costs and company pay less for certain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of production and also bypasses tariff barriers (i.e. so-called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tariff-jump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internalisation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advantage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to the technologies, patents, etc. They are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two assumptions. If there is an absence of multinational companies that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“wrap-up” these technologies and try to avoid a leakage and dispersion of important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and also if one company produces products for the other one and both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 are monopoly it may lead to price conflicts, which are eliminated due to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 of multinational companies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30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67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INTERNATIONAL FACTOR MOVEMENTS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35150" y="1164853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 OF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 COMPANIES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IMPACTS</a:t>
            </a:r>
          </a:p>
          <a:p>
            <a:pPr algn="just"/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 of the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country</a:t>
            </a:r>
            <a:r>
              <a:rPr 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buFontTx/>
              <a:buChar char="-"/>
            </a:pP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unemployment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qualified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workforce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buFontTx/>
              <a:buChar char="-"/>
            </a:pP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worsening of balance of payment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Tx/>
              <a:buChar char="-"/>
            </a:pP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tax revenues and distort the tax base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Tx/>
              <a:buChar char="-"/>
            </a:pP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bypass monetary policy and thus hinder the control of government over the economy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modern values through the development of advanced technologies based on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development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2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of the host country</a:t>
            </a:r>
            <a:r>
              <a:rPr lang="cs-CZ" altLang="cs-CZ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buFontTx/>
              <a:buChar char="-"/>
            </a:pP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control of the most of the capital in the </a:t>
            </a:r>
            <a:r>
              <a:rPr lang="en-US" alt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lvl="1" algn="just">
              <a:buFontTx/>
              <a:buChar char="-"/>
            </a:pP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loans, which bypass the credit terms set by the host country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Tx/>
              <a:buChar char="-"/>
            </a:pP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"attack" on national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habits through massive advertising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Tx/>
              <a:buChar char="-"/>
            </a:pP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technological dependence of the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economy on multinational companies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technologies, modern organization and management, reduce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and have at least partly effect on the economic growth of the given country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Tx/>
              <a:buChar char="-"/>
            </a:pP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5196495-1556-4DB9-8B18-C2D55DD6C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990" y="1740023"/>
            <a:ext cx="1945669" cy="11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79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330082" y="3198168"/>
            <a:ext cx="5626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Times-Bold"/>
              </a:rPr>
              <a:t>THANK YOU FOR 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MODERN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311508"/>
            <a:ext cx="10472066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OF ECONOMIES OF SCALE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conditions include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 of scale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otherwise increasing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returns to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 of scale mean that with a lower cost can be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achieved a higher production output</a:t>
            </a: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production shows such a characteristic, then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 and mutual trade can lead to an improvement in global production and to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welfare of all participating economies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effect of international trade between the two economies Alpha and Beta,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used the PPF curve and a map of indifference curves.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PPF curve has a convex shape, since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increasing returns to scale and economies trading with each other in two different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commodities – beer and cheese, when this type of trade is called an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trade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MODERN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311508"/>
            <a:ext cx="10472066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OF ECONOMIES OF SCALE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generally the trade of interdisciplinary product (in this case, beer and cheese)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match the current international trade, on which the theory of comparative advantage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applied.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recent decades dominate the trade with diversified products, so-called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intra-industry trade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cannot be explained by using classical and neoclassical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apparatus.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countries export and import similar products. For example, the Czech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 imports and export almost in identical ratio of transport equipment, manufactured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and raw materials.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2C8AD4-B3F3-41E2-8A63-B38FBE7E9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105" y="4740676"/>
            <a:ext cx="1591702" cy="15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4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MODERN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311508"/>
            <a:ext cx="10472066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OF ECONOMIES OF SCALE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Czech Republic</a:t>
            </a:r>
          </a:p>
          <a:p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6B39A16-F785-493E-B94B-D8A26D3CE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34138"/>
              </p:ext>
            </p:extLst>
          </p:nvPr>
        </p:nvGraphicFramePr>
        <p:xfrm>
          <a:off x="1509204" y="2064884"/>
          <a:ext cx="853315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226">
                  <a:extLst>
                    <a:ext uri="{9D8B030D-6E8A-4147-A177-3AD203B41FA5}">
                      <a16:colId xmlns:a16="http://schemas.microsoft.com/office/drawing/2014/main" val="2070170003"/>
                    </a:ext>
                  </a:extLst>
                </a:gridCol>
                <a:gridCol w="4347928">
                  <a:extLst>
                    <a:ext uri="{9D8B030D-6E8A-4147-A177-3AD203B41FA5}">
                      <a16:colId xmlns:a16="http://schemas.microsoft.com/office/drawing/2014/main" val="2614261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IMPORTS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EXPORTS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987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industrial machinery - machines, engines, pumps (17.6%)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industrial machinery (19.35%)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960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electrical machinery (16.4%)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motor vehicles and vehicle parts (19.02%)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48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vehicles - motor vehicles and parts (9.21%)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effectLst/>
                        </a:rPr>
                        <a:t>electrical</a:t>
                      </a:r>
                      <a:r>
                        <a:rPr lang="cs-CZ" dirty="0">
                          <a:effectLst/>
                        </a:rPr>
                        <a:t> </a:t>
                      </a:r>
                      <a:r>
                        <a:rPr lang="cs-CZ" dirty="0" err="1">
                          <a:effectLst/>
                        </a:rPr>
                        <a:t>machinery</a:t>
                      </a:r>
                      <a:r>
                        <a:rPr lang="cs-CZ" dirty="0">
                          <a:effectLst/>
                        </a:rPr>
                        <a:t> (16.73%)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881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oil and mineral fuels (8.05%)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iron and steel products (4.06%)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41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plastics</a:t>
                      </a:r>
                      <a:r>
                        <a:rPr lang="cs-CZ" dirty="0"/>
                        <a:t> (5.61%)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plastics</a:t>
                      </a:r>
                      <a:r>
                        <a:rPr lang="cs-CZ" dirty="0"/>
                        <a:t> (3.67%)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801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iron and </a:t>
                      </a:r>
                      <a:r>
                        <a:rPr lang="cs-CZ" dirty="0" err="1">
                          <a:effectLst/>
                        </a:rPr>
                        <a:t>steel</a:t>
                      </a:r>
                      <a:r>
                        <a:rPr lang="cs-CZ" dirty="0">
                          <a:effectLst/>
                        </a:rPr>
                        <a:t> (3.79%)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oil and mineral fuels (2.65%)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672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pharmaceuticals</a:t>
                      </a:r>
                      <a:r>
                        <a:rPr lang="cs-CZ" dirty="0"/>
                        <a:t> (2.95%)</a:t>
                      </a:r>
                    </a:p>
                    <a:p>
                      <a:r>
                        <a:rPr lang="en-US" dirty="0">
                          <a:effectLst/>
                        </a:rPr>
                        <a:t>iron and steel products (2.9%)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furniture</a:t>
                      </a:r>
                      <a:r>
                        <a:rPr lang="cs-CZ" dirty="0"/>
                        <a:t> (2.50%)</a:t>
                      </a:r>
                    </a:p>
                    <a:p>
                      <a:r>
                        <a:rPr lang="cs-CZ" dirty="0">
                          <a:effectLst/>
                        </a:rPr>
                        <a:t>iron and </a:t>
                      </a:r>
                      <a:r>
                        <a:rPr lang="cs-CZ" dirty="0" err="1">
                          <a:effectLst/>
                        </a:rPr>
                        <a:t>steel</a:t>
                      </a:r>
                      <a:r>
                        <a:rPr lang="cs-CZ" dirty="0">
                          <a:effectLst/>
                        </a:rPr>
                        <a:t> (2.39%)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26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MODERN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311508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OF ECONOMIES OF SCALE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country that uses intra-industry trade,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from a larger market by reducing the number of manufactured goods in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diversity, and that is based on demand and also on efforts to satisfy domestic consumers.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 mathematical point of view, the degree of intra-union trade shows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Grubel-Lloyd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(Grubel and Lloyd, 1975)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(4.1)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(4.2).</a:t>
            </a: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5969AAF-90FA-4CB3-A380-1DA6D613F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382" y="3790765"/>
            <a:ext cx="5610275" cy="219294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B360657-D62E-42EB-BDAC-9A2A69688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911" y="4057407"/>
            <a:ext cx="2644686" cy="192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2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MODERN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407761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OF ECONOMIES OF SCALE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pure and standard theories of international trade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interdisciplinary trade (on the basis of comparative advantages) in perfect competition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there are no economies of scale and firms are price takers.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in the real world,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assumption is almost impossible to meet, because firms that are mainly engaged in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trade, profit from increasing economies and they are price makers.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clear that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operate in conditions of imperfect competition.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basis of this type of competition was created a model of internal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this model, we will further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model of external economies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model of dumping.</a:t>
            </a: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1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MODERN THEORIES OF INTERNATIONAL TRADE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35150" y="1423803"/>
            <a:ext cx="10472066" cy="480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OF INTERNAL ECONOMIES – THE MODEL OF MONOPOLISTIC COMPETITION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onopolistic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competition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following assumptions: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 of many companies in the industry (corresponding the assumption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competition)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firm produces a differentiated product (i.e. the product of a different nature)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Differentiated products are imperfect substitutes in consumption, which means that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price increase, consumers will move to the consumption of another product – a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of demand has a declining shape, but its slope will depend on the type and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of the substituted product (corresponding the assumption of monopoly)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possibility of free entry and exit of firms to and from the sector – economic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 attracts new firms to the industry and a large number of firms will lead in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term to zero economic profit (corresponding to the assumption of perfect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competition)</a:t>
            </a: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existence of internal economies of scale, which are expressed by decreasing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cost curve (assumption correspond to monopoly).</a:t>
            </a:r>
            <a:endParaRPr lang="cs-CZ" altLang="cs-CZ" sz="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451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4334</Words>
  <Application>Microsoft Office PowerPoint</Application>
  <PresentationFormat>Širokoúhlá obrazovka</PresentationFormat>
  <Paragraphs>267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Times-Bold</vt:lpstr>
      <vt:lpstr>Motiv Office</vt:lpstr>
      <vt:lpstr>Modern Theories of Trade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uzivatel</cp:lastModifiedBy>
  <cp:revision>182</cp:revision>
  <dcterms:created xsi:type="dcterms:W3CDTF">2016-11-25T20:36:16Z</dcterms:created>
  <dcterms:modified xsi:type="dcterms:W3CDTF">2020-03-16T14:57:43Z</dcterms:modified>
</cp:coreProperties>
</file>