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6" r:id="rId15"/>
    <p:sldId id="275" r:id="rId16"/>
    <p:sldId id="277" r:id="rId17"/>
    <p:sldId id="264" r:id="rId18"/>
    <p:sldId id="283" r:id="rId19"/>
    <p:sldId id="284" r:id="rId20"/>
    <p:sldId id="285" r:id="rId21"/>
    <p:sldId id="279" r:id="rId22"/>
    <p:sldId id="286" r:id="rId23"/>
    <p:sldId id="280" r:id="rId24"/>
    <p:sldId id="281" r:id="rId25"/>
    <p:sldId id="287" r:id="rId26"/>
    <p:sldId id="282" r:id="rId27"/>
    <p:sldId id="262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44237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53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53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53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53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</a:t>
            </a: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53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53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351584" y="4101075"/>
            <a:ext cx="5184576" cy="1056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endParaRPr lang="en-GB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Ingrid Majerova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cs-CZ" altLang="cs-CZ" sz="1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Economics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NAMEE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912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CHARACTERISTICS OF AUTONOMOUS INSTRUMENT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92264"/>
            <a:ext cx="10248892" cy="4473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Protective duties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US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Anti-dumping duties </a:t>
            </a:r>
            <a:r>
              <a:rPr lang="en-US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introduced in the case of proven dumping, they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not be higher than the so-called dumping margin</a:t>
            </a:r>
          </a:p>
          <a:p>
            <a:pPr lvl="2" algn="just"/>
            <a:r>
              <a:rPr lang="en-US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Compensating tariffs </a:t>
            </a:r>
            <a:r>
              <a:rPr lang="en-US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eliminate the disadvantages of domestic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goods given by the higher taxation than is the customs duty for the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same, but imported goods, it is so-called import duty</a:t>
            </a:r>
          </a:p>
          <a:p>
            <a:pPr lvl="2" algn="just"/>
            <a:r>
              <a:rPr lang="en-US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Retaliation duties </a:t>
            </a:r>
            <a:r>
              <a:rPr lang="en-US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levied as a reprisal for an increase of tariffs by any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country, what can lead to the phenomena referred to as the tariff war</a:t>
            </a:r>
          </a:p>
          <a:p>
            <a:pPr lvl="2" algn="just"/>
            <a:r>
              <a:rPr lang="en-US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Customs-contingent duties </a:t>
            </a:r>
            <a:r>
              <a:rPr lang="en-US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levied for the customs contingents down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trade agreements, the importing country sets differentiated tariffs by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imported quantities – the minimum is sets at an agreed quantity,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imports over this amount of customs tariff increases</a:t>
            </a:r>
          </a:p>
          <a:p>
            <a:pPr lvl="2" algn="just"/>
            <a:r>
              <a:rPr lang="en-US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Prohibitive duties </a:t>
            </a:r>
            <a:r>
              <a:rPr lang="en-US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used to the complete prevent of import of a certain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commodity</a:t>
            </a:r>
          </a:p>
          <a:p>
            <a:pPr lvl="2" algn="just"/>
            <a:r>
              <a:rPr lang="en-US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Preferential duties </a:t>
            </a:r>
            <a:r>
              <a:rPr lang="en-US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customs duties, which are provided on the basis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an international agreement on preferential trade such as the Customs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Union. There are also customs duties provided to the developing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 based on Generalized System of Preferences (GSP)</a:t>
            </a:r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371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912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CHARACTERISTICS OF AUTONOMOUS INSTRUMENT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15361" y="1405485"/>
            <a:ext cx="10248892" cy="4473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Non-tariff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instruments: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Paratariff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barriers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duties related to customs procedures. They are applied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primarily in developing countries, which procure by that way funds to cover the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costs of customs procedures. These are especially duties for customs procedure: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Fiscal tax levied in addition to the custom duties (for selected commodities)</a:t>
            </a:r>
            <a:endParaRPr 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Statistical duties (1 % of the payment of customs for customs statistics)</a:t>
            </a:r>
            <a:endParaRPr 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cs-CZ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Charges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stamps</a:t>
            </a:r>
            <a:endParaRPr 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tax on </a:t>
            </a:r>
            <a:r>
              <a:rPr lang="cs-CZ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imports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 and port </a:t>
            </a:r>
            <a:r>
              <a:rPr lang="cs-CZ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duties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$ 5 per truck)</a:t>
            </a:r>
          </a:p>
          <a:p>
            <a:pPr lvl="1" algn="just"/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tax on the development of foreign trade</a:t>
            </a:r>
            <a:endParaRPr 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cs-CZ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Fees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consular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formalities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Quantitative restrictions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export or import are determined by the quantity of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that can be exported or imported in a certain period (e.g. in a given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year)</a:t>
            </a:r>
            <a:endParaRPr lang="cs-CZ" altLang="cs-CZ" sz="1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7F5AA7E-163A-4569-8216-B4171DD8C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3754" y="2891727"/>
            <a:ext cx="1500988" cy="150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1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912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CHARACTERISTICS OF AUTONOMOUS INSTRUMENT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1403" y="1192264"/>
            <a:ext cx="10248892" cy="4473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Non-tariff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instruments: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Technical Barriers of Trade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 a variety of measures that try to set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technical and other characteristics of imported goods and the obligation of their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proof (examination). 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one hand, these should protect domestic consumers,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on the other hand they can significantly hamper imports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/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atural</a:t>
            </a:r>
            <a:r>
              <a:rPr lang="en-US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technical barriers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are given by the different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and cultural level of consumption (e.g. steering wheel on the right,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voltage, etc.) </a:t>
            </a:r>
            <a:endParaRPr 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rtificial</a:t>
            </a:r>
            <a:r>
              <a:rPr lang="en-US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technical barriers 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by domestic technical,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sanitary, veterinary and other regulations.</a:t>
            </a:r>
            <a:endParaRPr 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Technical barriers and their application are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governed by the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Agreement on Technical Barriers to Trade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(1979), which was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updated in 1994. 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Guiding principle of the agreement is to ensure that technical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regulations and standards do not become obstacles to international trade. </a:t>
            </a:r>
            <a:endParaRPr 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this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reason, member states should be based on the existing international standards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developing standards. If there are not exist and countries develop their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 standards, the must to provide an explanation to the standard if is requested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another member state.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066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912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CHARACTERISTICS OF AUTONOMOUS INSTRUMENT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1403" y="1192264"/>
            <a:ext cx="10248892" cy="4473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Non-tariff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instruments: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Technical Barriers of Trade </a:t>
            </a:r>
            <a:endParaRPr 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 member state shall ensure that its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normalization body proceeded in its activity in accordance with the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 of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Practice for the Preparation, Adoption and Application of Standards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are annexed to the Agreement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meets the international standard and regulation is required, the member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 grant to the foreign products the same conditions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member state shall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ensure the establishment of an information </a:t>
            </a:r>
            <a:r>
              <a:rPr lang="en-US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will answer answers of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member countries, provide a documentation of all received or preparing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regulations and technical standards for the conformity assessment.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C844506-3945-4830-AFB7-FE2E7EBE1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072" y="4607511"/>
            <a:ext cx="2710565" cy="157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58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912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CHARACTERISTICS OF AUTONOMOUS INSTRUMENT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1403" y="1192264"/>
            <a:ext cx="10248892" cy="4473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on-tariff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instruments: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 charge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the amount levied on imports of goods and set as a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percentage of the customs value</a:t>
            </a:r>
          </a:p>
          <a:p>
            <a:pPr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 deposit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the amount paid in interest-free import of a specified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amount for a specified period, after its expiration is returned</a:t>
            </a:r>
          </a:p>
          <a:p>
            <a:pPr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monitoring of imports or exports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keeping the volume of trade if there are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 information about the possibility of damage of the given industry and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 it is necessary to monitor the situation on the market, or if it is required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international agreement</a:t>
            </a:r>
          </a:p>
          <a:p>
            <a:pPr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minimum price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a measure which determines the lower limit of exported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the to foreign exporter, in the case of non-compliance can be imposed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sanctions in the form of additional duties or quantitative restrictions.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 instruments of export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 base of pro-export policy that can be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characterized as the objectives that should be reached by the export and set of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instruments and measures to their ensuring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657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0511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EFFECT OF CUSTOMS DUTIES ON SMALL AND LARGE ECONOMIES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82679" y="1488810"/>
            <a:ext cx="10248892" cy="4473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significant part of </a:t>
            </a:r>
            <a:r>
              <a:rPr 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theory </a:t>
            </a:r>
            <a:r>
              <a:rPr 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considers customs duty for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basic barrier to international trade and tries to prove their versatility harmfulness.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hand, there is also the theory of optimal duty that shows also advantages that the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customs duties may bring to the economy.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effects of customs duties are multifaceted and interrelated.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have an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 impact on a small open economy where the price at which it sells production on its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markets is affected by foreign importers. 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small economy is in this case in the position of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 taker. 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cs-CZ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6F78D26-DAD5-400F-966D-6700982AB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512" y="4341180"/>
            <a:ext cx="2022728" cy="173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28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0511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EFFECT OF CUSTOMS DUTIES ON SMALL AND LARGE ECONOMIES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13839" y="1316552"/>
            <a:ext cx="10248892" cy="4473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effects of tariffs on the economy are as follows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just"/>
            <a:r>
              <a:rPr lang="en-US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Protectionist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economy as a whole loses, because it expend more social costs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(factors) on the production that could be used somewhere else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/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on consumption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there is the increase in prices for consumer and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 of consumption</a:t>
            </a:r>
          </a:p>
          <a:p>
            <a:pPr lvl="1" algn="just"/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on the state budget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tariffs represents customs revenues</a:t>
            </a:r>
          </a:p>
          <a:p>
            <a:pPr lvl="1" algn="just"/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redistributive effect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the imposition of duty leads to the transfer of consumer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surplus (through increase of price) in </a:t>
            </a:r>
            <a:r>
              <a:rPr lang="en-US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favour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protected producers</a:t>
            </a:r>
          </a:p>
          <a:p>
            <a:pPr lvl="1" algn="just"/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on competition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eliminates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competition, thus creating a domestic producer of greenhouse conditions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lead to long-term decline in the efficiency of the national economy, and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 it is possible to proceed with this step only if it is for the protection of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young industries that need protection for the period before they will be able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produce under conditions comparable with global competitors.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789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8662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</a:rPr>
              <a:t>THE EFFECT OF CUSTOMS DUTIES ON SMALL ECONOMIES</a:t>
            </a:r>
            <a:endParaRPr lang="en-GB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6" y="982904"/>
            <a:ext cx="6222323" cy="5142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of the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economy Beta that produces cheese (see Figure 5-1)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price of production in a closed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economy is to at equilibrium level P</a:t>
            </a:r>
            <a:r>
              <a:rPr lang="en-US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domestic producers provide all demand for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production. After opening the economy to foreign production, the price of goods stabilizes at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this price, they sell only the production of Q</a:t>
            </a:r>
            <a:r>
              <a:rPr lang="en-US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but domestic consumers are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willing to buy the amount of Q</a:t>
            </a:r>
            <a:r>
              <a:rPr lang="en-US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gap between the supplied and demanded quantity is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filled by import (supply S</a:t>
            </a:r>
            <a:r>
              <a:rPr lang="en-US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development has a negative impact on domestic producers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they are lobbying for their own benefit and the government to protect them, imposes a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duty on imports of production. </a:t>
            </a:r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price of cheese rises to the level of P</a:t>
            </a:r>
            <a:r>
              <a:rPr lang="en-US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where domestic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producers are able to offer quantity Q</a:t>
            </a:r>
            <a:r>
              <a:rPr lang="en-US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but buyers are at this price able to buy only the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quantity Q</a:t>
            </a:r>
            <a:r>
              <a:rPr lang="en-US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 supply of foreign manufacturers fall to S</a:t>
            </a:r>
            <a:r>
              <a:rPr lang="en-US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W+T</a:t>
            </a:r>
            <a:r>
              <a:rPr lang="en-US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670A10F-5FA8-4BD5-99A9-3BCE4C437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352" y="2482108"/>
            <a:ext cx="4730162" cy="315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51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8662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EFFECT OF CUSTOMS DUTIES ON SMALL ECONOMIES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13839" y="1481022"/>
            <a:ext cx="10248892" cy="4473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customs duties are the following effects: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will be a decrease of consumption, which is shown be the decrease from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Q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area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expresses the limit of consumer possibilities due to the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limitation of supply possibilities Q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area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express the inefficiency associated with shifting of resources into the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supported production, it is the loss of other sectors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area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represents additional income of supported producers at the expense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consumer surplus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area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represents the customs revenues into the state budget</a:t>
            </a:r>
          </a:p>
          <a:p>
            <a:pPr lvl="1" algn="just"/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area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represents the revenue to the state budget associated with a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of terms of trade due to the imposition of customs duty.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0435B7C-37F3-48DB-968E-BCB29D18C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699" y="4937924"/>
            <a:ext cx="3644052" cy="116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53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8662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EFFECT OF CUSTOMS DUTIES ON SMALL ECONOMIES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18531" y="1357358"/>
            <a:ext cx="9944055" cy="4473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ustoms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duties may have other effects since they can be used to influence the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 aggregates:</a:t>
            </a:r>
          </a:p>
          <a:p>
            <a:pPr lvl="1" algn="just"/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Income and inflation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the imposition of customs duty decrease the supply for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goods, thus there is a saving of resources that can be used for the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mobilization of available factors of production at home, which will lead to the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 of income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inflation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vice versa</a:t>
            </a: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balance of payments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a limitation of expenditures abroad currently means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decline in imports, which in the case of passive trade balance that may lead and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thus to the improvement and thus to improvement of the balance of payments.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Terms of trade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customs duty increases the price of imported goods and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relatively reduces the cost of domestic production, which can be simultaneously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exported what results in relative improvement of terms of trade.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9697EB9-6475-4E0F-9330-F7D987E8F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1022" y="4992519"/>
            <a:ext cx="1356741" cy="101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52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88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Outline of the 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L</a:t>
            </a:r>
            <a:r>
              <a:rPr kumimoji="0" lang="en-GB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ecture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532424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Instruments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Characteristitcs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8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Autonomous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Instruments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Customs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Duties</a:t>
            </a:r>
            <a:endParaRPr 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Quantitative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Restriction</a:t>
            </a:r>
            <a:endParaRPr lang="en-GB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GB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GB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27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86453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EFFECT OF CUSTOMS DUTIES ON 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LARGE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ECONOMIES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96083" y="1605933"/>
            <a:ext cx="10248892" cy="4473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 are the effects of introduction of customs duties if they will be imposed in a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economy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i.e. the economy, where the consumption of the given commodity is globally very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important?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an economy can acquire so-called the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 power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when introducing of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customs duties may get the economy into the position of worldwide oligopoly, respectively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oligopsony, and it becomes a price maker.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Country may affect the terms of trade through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tariffs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its advantage.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illustrated in the following Figure 5-2.</a:t>
            </a:r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568A7F1-5E29-41F0-8398-CFE258C80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607" y="3604334"/>
            <a:ext cx="2777805" cy="269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88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0511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</a:rPr>
              <a:t>THE EFFECT OF CUSTOMS DUTIES ON SMALL AND LARGE ECONOMIES</a:t>
            </a:r>
            <a:endParaRPr lang="en-GB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7" y="1192263"/>
            <a:ext cx="5789187" cy="4983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demand for the given commodity in a large economy is given by the line D, initial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supply of world exporters by line S line and it is buying the Q</a:t>
            </a:r>
            <a:r>
              <a:rPr 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units at a price P</a:t>
            </a:r>
            <a:r>
              <a:rPr lang="en-US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duties means a shift in the global supply position at S</a:t>
            </a:r>
            <a:r>
              <a:rPr lang="en-US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 this situation, the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 would rise to P</a:t>
            </a:r>
            <a:r>
              <a:rPr lang="en-US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demanded quantity would fall at Q</a:t>
            </a:r>
            <a:r>
              <a:rPr lang="en-US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This would mean serious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 for manufacturers in the world (unutilized capacity), and therefore the price drops to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level P</a:t>
            </a:r>
            <a:r>
              <a:rPr lang="en-US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Taking into account the duty, the final selling price is P</a:t>
            </a:r>
            <a:r>
              <a:rPr lang="en-US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At this price, the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demanded quantity falls at Q</a:t>
            </a:r>
            <a:r>
              <a:rPr lang="en-US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Rectangles c</a:t>
            </a:r>
            <a:r>
              <a:rPr lang="en-US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represent the total amount of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customs revenue of the state budget and on the other hand, they show that domestic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consumers do not pay duties, but importers on whose goods the duty was imposed as well as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was enforced the price reduction pay. </a:t>
            </a:r>
            <a:endParaRPr 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Triangle </a:t>
            </a:r>
            <a:r>
              <a:rPr lang="en-US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expresses the loss of consumers in the large economy and triangle f expresses the loss of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manufacturers because of the unutilized capacity. As is evident, the large economy obtains a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 income.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4D6E213-C593-429C-B358-E04C51DC1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056" y="2262212"/>
            <a:ext cx="4735527" cy="307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83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86453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EFFECT OF CUSTOMS DUTIES ON 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LARGE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ECONOMIES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60895" y="1481022"/>
            <a:ext cx="10248892" cy="4473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problems with the imposition of duties in a large economy </a:t>
            </a:r>
            <a:r>
              <a:rPr 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Stolper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-Samuelson theorem</a:t>
            </a:r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Suppose that a country is abundant in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capital-intensive goods, it specialized in their production and import the 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labour-intensive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goods.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imposition of duties on imported goods, which are 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labour-intensive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changing conditions on the domestic market. The increasing price of the production is a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stimulus to produce it in the inland. There is a pressure on increasing of wages and it reduces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price of capital.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opposite process occurs in the rest of the world. </a:t>
            </a:r>
            <a:endParaRPr 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Stolper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-Samuelson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theorem demonstrates the fundamentally anti-market nature of the duties. This can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 affect the distribution of income and economic activity related to the factors of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production.</a:t>
            </a:r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388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8424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</a:rPr>
              <a:t>IMPACTS OF CUSTOMS DUTIES 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</a:rPr>
              <a:t>- 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</a:rPr>
              <a:t>GENERAL EQUILIBRIUM</a:t>
            </a:r>
            <a:endParaRPr lang="en-GB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7" y="1384769"/>
            <a:ext cx="5721903" cy="4473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also have to distinguish the </a:t>
            </a:r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on small and large economies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Economy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Beta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will be considered as the small economy (therefore it can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influence its terms of trade), it will export cheese and import beer. 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impacts of the duty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shown in Figure 5-3.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the introduction of tariffs, the economy "operates" on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level of production Q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consumption D</a:t>
            </a:r>
            <a:r>
              <a:rPr lang="en-US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Within the application of protectionist policy,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production of beer increased, but the level of exported production decreased to Q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consumption decreased to a lower IC at D2.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sz="1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8A9DAF8-5787-4CDA-992B-23B36FACA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008" y="2356759"/>
            <a:ext cx="4952505" cy="264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17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0511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</a:rPr>
              <a:t>THE EFFECT OF CUSTOMS DUTIES ON SMALL AND LARGE ECONOMIES</a:t>
            </a:r>
            <a:endParaRPr lang="en-GB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7119" y="1487971"/>
            <a:ext cx="5789187" cy="4473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happens if the economy, which has the ability to influence world prices and is a large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economy?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large economy exports beer and import cheeses (see Figure 5-4). 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similar to the previous one, except that there is an improvement of the economic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situation after the imposition of duties because of the improvement in their terms of trade and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deterioration of trade of trade of the rest of the world. The country raised its beer production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Q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Q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consumption from D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D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B2C190B-7011-4508-BA23-37927AC1A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431" y="2486527"/>
            <a:ext cx="4983450" cy="275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51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9720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</a:rPr>
              <a:t>THE EFFECT OF QUANTITATIVE RESTRICTION ON THE ECONOMY</a:t>
            </a:r>
            <a:endParaRPr lang="en-GB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49671" y="1481022"/>
            <a:ext cx="9720931" cy="4473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protect the economy can be used also a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quantitative restrictions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mean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limits of the quantity of production by setting of quotas, which happens at the concluding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 trade agreements. On the given quota is granted an import 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licence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import over this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licence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prohibited.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impact has much more harder impact on the economy that negative effects of the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imposition of customs duties (see Figure 5-7).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introducing of quotas the economy looses the state budget revenue and eventual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of public goods, while this loss increases the net monopoly rent, that accrue to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importers and domestic producers.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consumer loses as in the case of the custom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duty.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576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9720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</a:rPr>
              <a:t>THE EFFECT OF QUANTITATIVE RESTRICTION ON THE ECONOMY</a:t>
            </a:r>
            <a:endParaRPr lang="en-GB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04582" y="1395673"/>
            <a:ext cx="6009282" cy="48096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 represents the equilibrium price in a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situation </a:t>
            </a:r>
            <a:r>
              <a:rPr lang="cs-CZ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production of cheese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economy is closed. </a:t>
            </a:r>
            <a:endParaRPr 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price dropped at PW when the economy has opened to foreign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production. </a:t>
            </a:r>
            <a:endParaRPr 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Domestic producers are calling for protection and thus a quota on imports of the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commodity is established while its price rose up from the level PW at PK and total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supply changes from level to level SW at SD+K (SW'). Supply curve has a cranked shape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the demand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its horizontal part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hedged by imports and its growing part is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hedged by domestic production. </a:t>
            </a:r>
            <a:endParaRPr 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Imports fall from Q1Q4 at Q2Q3 and the sum of the areas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a+b+c+d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expresses the loss of consumer surplus (due to increasing of prices). </a:t>
            </a:r>
            <a:endParaRPr 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area </a:t>
            </a:r>
            <a:r>
              <a:rPr lang="en-US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will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accrue to the state budget, as is the case of the imposition of custom duty, but to the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domestic importers or foreign companies that received the import license. </a:t>
            </a:r>
            <a:endParaRPr 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area is referred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as a </a:t>
            </a:r>
            <a:r>
              <a:rPr lang="en-US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pure monopoly rent</a:t>
            </a:r>
            <a:r>
              <a:rPr lang="en-US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3216594-AF87-434E-89C7-79E505E29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482" y="2213811"/>
            <a:ext cx="4682017" cy="300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00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330082" y="3198168"/>
            <a:ext cx="5626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latin typeface="Times-Bold"/>
              </a:rPr>
              <a:t>THANK YOU FOR YOUR ATTENTION!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147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329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FOREIGN TRADE POLICY AND ITS INSTRUMENTS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8668" y="1498874"/>
            <a:ext cx="10472066" cy="4473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trade policy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state represents the 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state against foreign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/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of objectives and instruments, which the government uses in order to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directly or indirectly regulate the scope and structure of foreign trade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trade policy is a part of economic policy as well as its foreign policy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long-term objective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trade policy is to increase the well-being of the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country and therefore the effective participation into the international division of 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short-term objectives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usually attempts to remove undesirable developments of balance of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payments or the balance of trade, or the protection of the weak domestic producers against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competition.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040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329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FOREIGN TRADE POLICY AND ITS INSTRUMENTS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40913" y="1516629"/>
            <a:ext cx="10472066" cy="4473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promote </a:t>
            </a:r>
            <a:r>
              <a:rPr 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mentioned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objectives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instruments of trade policy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complex of principles, including the principle of reciprocity, the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 of national equality and the principle of equality of provided benefits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policy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instruments can be divided into two groups: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contractual instruments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country can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 by agreement with another country (or group of countries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/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autonomous instruments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country </a:t>
            </a:r>
            <a:r>
              <a:rPr 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 in its sole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discretion, if it is not bound by commitments from multilateral agreements such as GATT.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Autonomous instruments of foreign trade policy are different measures of the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 unilaterally applied in order to regulate the import or export. 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consist of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tariff instruments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(application of customs) and 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non-tariff instruments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589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912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CHARACTERISTICS OF AUTONOMOUS INSTRUMENT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29689" y="1531581"/>
            <a:ext cx="10248892" cy="4473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autonomous instruments are measures of government,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government use in order to influence export from the country or the import into the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country, their size and structure to meet the established economic and political goals.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ostly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defensive in nature and designed to prevent unfair foreign competition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protect domestic consumers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protection of domestic less-competitive producers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 be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only by this country that is not a signatory to the multilateral trade agreements.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WTO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 can use them for short periods and only with the consent of the WTO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5FD7F68-42A2-4C53-AB97-6C749BFD8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3553" y="4968507"/>
            <a:ext cx="2008758" cy="112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45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912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CHARACTERISTICS OF AUTONOMOUS INSTRUMENT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16625" y="1425048"/>
            <a:ext cx="10248892" cy="4473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Tariff instruments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customs duties, which are fees charged for goods when crossing</a:t>
            </a: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customs border</a:t>
            </a: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Customs duties have a relatively long history and they have evolved from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various trade and transport charges levied for the use of roads, bridges, ports and markets but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to protect buyers. Customs duty as a single dose charged only when crossing the borders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country began to collect in the United Kingdom in the mid-17th century, in France after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revolution in 1790. 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single tariffs were introduced in Germany in Prussia (1818)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 1834 were enforced by the founding of the German Customs Union (1834).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USA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introduced in 1789.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F60C167-4684-4111-8BAF-4B8BE88FE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056" y="4522204"/>
            <a:ext cx="29146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80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912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CHARACTERISTICS OF AUTONOMOUS INSTRUMENT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3487" y="1270918"/>
            <a:ext cx="10248892" cy="4473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spects</a:t>
            </a:r>
            <a:r>
              <a:rPr lang="en-US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direction of transport: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 duties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their purpose is to prevent undesirable export of certain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commodities (usually for political reasons)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 duties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their purpose is to regulate the import of goods into the country,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imposed on imported goods, their purpose is protectionist. 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 duties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their purpose is fiscal and the other purpose is to charge the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 countries, nowadays is replace by other forms of transit charges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import duties">
            <a:extLst>
              <a:ext uri="{FF2B5EF4-FFF2-40B4-BE49-F238E27FC236}">
                <a16:creationId xmlns:a16="http://schemas.microsoft.com/office/drawing/2014/main" id="{60899A71-7AE4-4394-947B-C6F1F3B30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486" y="4241775"/>
            <a:ext cx="2043276" cy="173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338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912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CHARACTERISTICS OF AUTONOMOUS INSTRUMENT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55563" y="1192264"/>
            <a:ext cx="10248892" cy="4473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calculation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just"/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 valorem duties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are determined as a percentage of the invoiced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valued of goods (the customs value)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duties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determined from the unit quantity of goods (weight, volume,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pieces) and is taken as the basis for the gross weight of goods (gross)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 duties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determined as a combination of specific and ad valorem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duty (e.g. 10 % of the customs value, but not less than 1 USD per 100 kg)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duties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determined on the basis of graded tariff rates depending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height of the prices of goods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Sliding-scale duties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determined in relation to the prices of the commodity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domestic market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3DAFC10-B3C2-45CA-A4D8-8060350B1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578" y="4715374"/>
            <a:ext cx="1985624" cy="149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01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912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CHARACTERISTICS OF AUTONOMOUS INSTRUMENT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62095" y="1254564"/>
            <a:ext cx="10248892" cy="4473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purpose of the duty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just"/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Revenue duties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i.e. whose main purpose is to obtain customs revenue, when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duties are used primarily in developing countries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Protective duties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represents a classical instrument of protectionist policy and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can be divided into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US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Educational duties </a:t>
            </a:r>
            <a:r>
              <a:rPr lang="en-US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serves as the protection of young emerging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industries against advanced foreign competition</a:t>
            </a:r>
          </a:p>
          <a:p>
            <a:pPr lvl="2" algn="just"/>
            <a:r>
              <a:rPr lang="en-US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Negotiation duties </a:t>
            </a:r>
            <a:r>
              <a:rPr lang="en-US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set to provide the opportunity to achieve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concessions in trade negotiations</a:t>
            </a:r>
          </a:p>
          <a:p>
            <a:pPr lvl="2" algn="just"/>
            <a:r>
              <a:rPr lang="en-US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duties </a:t>
            </a:r>
            <a:r>
              <a:rPr lang="en-US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represents the implementation of a variety of duties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given commodity depending on the direction or type of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transportation, the objective is to prefer some ways of transportation or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means of transport of some countries</a:t>
            </a:r>
            <a:endParaRPr lang="cs-CZ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US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Contingent duties </a:t>
            </a:r>
            <a:r>
              <a:rPr lang="en-US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eliminate the disadvantages of domestic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producer caused by the subsidization of production in the country of</a:t>
            </a:r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importer</a:t>
            </a:r>
            <a:endParaRPr lang="cs-CZ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12204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3468</Words>
  <Application>Microsoft Office PowerPoint</Application>
  <PresentationFormat>Širokoúhlá obrazovka</PresentationFormat>
  <Paragraphs>193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Times-Bold</vt:lpstr>
      <vt:lpstr>Motiv Office</vt:lpstr>
      <vt:lpstr>The Theory of Foreign Trade Policy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uzivatel</cp:lastModifiedBy>
  <cp:revision>164</cp:revision>
  <dcterms:created xsi:type="dcterms:W3CDTF">2016-11-25T20:36:16Z</dcterms:created>
  <dcterms:modified xsi:type="dcterms:W3CDTF">2020-03-19T11:39:36Z</dcterms:modified>
</cp:coreProperties>
</file>