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63" r:id="rId5"/>
    <p:sldId id="260" r:id="rId6"/>
    <p:sldId id="269" r:id="rId7"/>
    <p:sldId id="270" r:id="rId8"/>
    <p:sldId id="271" r:id="rId9"/>
    <p:sldId id="272" r:id="rId10"/>
    <p:sldId id="265" r:id="rId11"/>
    <p:sldId id="266" r:id="rId12"/>
    <p:sldId id="264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2EEF5-1BFB-4719-9C6F-F4DF9AB0C0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C54B80-F335-498D-A8F8-940DBC0368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8DB54F-007A-4460-B34C-C3672E714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0DA74B-3112-4706-B10D-8FDE36E72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EFAFDA-63F8-4902-9AAF-2E58FBC89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24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C74386-79F5-4D73-9181-E7DF0EFB0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3F52EF1-EBE7-4EA1-9B1E-F144B9C80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3542FE-3255-42C4-80B8-DBCE6EB69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07E11C-4E4D-4171-A2A1-F436E9FB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6D9D1C-9801-463A-84BE-0384E0EDD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063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6203ED4-660F-4E92-AF99-36398F6CEE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C06D6FF-F82D-4C6A-B8FE-8670A20ED7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CCD4BF-0866-48C0-9A55-69568138D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FF9269-9AAC-48FA-BA39-854ADC721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C17A0B-9438-437D-A6DE-8D2397065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89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9BDDF0-75BF-4F75-980A-76B4DDCB2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0674A2-8045-4CF1-B99E-6D698957C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2FE4D0-34A7-4E58-9F5B-F17D0DA52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DEB0CE-0F35-4E2D-912D-A5ECFBC86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76E267-0EDE-4829-B71A-D433D8FE7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109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DF2C1E-5FEA-4F98-9335-4E3E2AC60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E4139C1-4F82-4F0A-B601-8FA7AB40D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6CA663-FCD8-4C1F-B458-D6FC0272E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A5909D-F8AC-4F8A-9199-F3FC6D06C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20FBA9-5BE1-4E68-B256-E778351D4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33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4DEBA2-C9E7-409C-BD15-57728F4C4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A82658-E303-48E8-88A7-F77FEC84C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76F1D08-F72C-4AE6-B5CB-19687233A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EA4BD5-C172-4529-AC64-86BD74D22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3A71C7D-0775-4DCB-B7C2-7E1EB11E7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A8028B-52CD-4A3F-8D85-90EA8A532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588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76EC3C-4C70-4BA5-B4B5-5A5777DF6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907AEC5-B882-4A46-BEB1-C02D38747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4B2C18A-6953-4EDB-97FC-AD50F1874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8B949FD-1908-4F2B-B4CC-B861492C98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3963DAF-0700-401A-A0CD-57356C43D3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EB341E4-19C8-4412-846D-9C843C2C0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495B180-F4DE-4704-9DD4-41E8DFF06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B59F18B-65A3-4C3A-9E15-608166B5F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64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632383-0528-4265-A19A-83851B22F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17359F8-A65D-4BC7-A000-6A5E6333C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51EED4E-8F3B-4CD3-9309-B603AA8BF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4886122-0C0B-43B4-9DC3-0E948E0BE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03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48E2C1C-898E-449C-832A-3E7ACC4E4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A481A96-D2B7-4AAC-B2E6-22790F495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E3337E2-1AA6-4F96-9E7E-0C2BC189E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465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E8823-1D45-4F68-A9D0-8C7FB0347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938007-EE5D-441B-B27F-D5FA8E67E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0770560-9AB6-4F34-BC2E-7A830B098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F8534A4-F027-480B-B0FB-EF12FCBA3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3409D48-D7C2-4E25-B379-4FA0C21FD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B88B41-4CEE-4676-8DD0-2B5C35A6A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180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D2D78C-9553-4140-9925-1774C0A56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F5282C3-0F5E-423C-95AE-D8A6C1535A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269FC74-8E5B-4EDC-8462-38F9661F2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D64716-29D2-4D32-AF48-7A0622B2C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A251C2-F744-4823-9FBF-23FE0AF4A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7BAFDF-6278-47F5-AA2C-364238D16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78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95D861B-5A7B-4A72-86CA-EF99AFECF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6752ED7-310A-4658-B5C3-63AE1AE18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E5B0B8-1CBE-4AA2-8878-C11626ADA0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5E1DAC-9DED-4242-800F-C47479BECE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3112F0-C3C2-4E54-8CA2-08CB2197E3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565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.slu.cz/videolist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ebiedzik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626" y="552788"/>
            <a:ext cx="12192000" cy="1629294"/>
          </a:xfrm>
        </p:spPr>
        <p:txBody>
          <a:bodyPr>
            <a:noAutofit/>
          </a:bodyPr>
          <a:lstStyle/>
          <a:p>
            <a:pPr algn="ctr"/>
            <a:r>
              <a:rPr lang="cs-CZ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MAKROEKONOMIe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1267" y="2585851"/>
            <a:ext cx="6394075" cy="810491"/>
          </a:xfrm>
        </p:spPr>
        <p:txBody>
          <a:bodyPr>
            <a:noAutofit/>
          </a:bodyPr>
          <a:lstStyle/>
          <a:p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EVSNPMABMI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568841" y="3687588"/>
            <a:ext cx="5527159" cy="17373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4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Úvodní informace k absolvování předmětu</a:t>
            </a:r>
          </a:p>
        </p:txBody>
      </p:sp>
      <p:pic>
        <p:nvPicPr>
          <p:cNvPr id="1026" name="Picture 2" descr="Makroekonomie I - Detail kurzu - Edooca.cz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701636"/>
            <a:ext cx="5527159" cy="3365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295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" y="1913917"/>
            <a:ext cx="12192001" cy="4769685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BENASSY, J. P.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2011.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Macroeconomic Theory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Oxford University Press. ISBN 9780199924219.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CAHLÍK, T., M. HLAVÁČEK a J. SEIDLER,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Karolinum. ISBN 978-80-246-1906-4.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DORNBUSCH, R. a S. FISCHER, 1994.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Makroekonomie.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Praha: SPN a Nadace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80-04-25 556-6.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MACH, M., 2002.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II. Pro magisterské (inženýrské) studium. 1. a 2. část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80-86175-18-9.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ŠEVELA, M., 2012.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II. Středně pokročilý kurz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Brno: Mendelova univerzita. ISBN 978-80-7375-609-3.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SOUKUP, J. A KOL.,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Makroekonomie: moderní přístup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Management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Press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978-80-7261-219-2.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HOLMAN, R.,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Makroekonomie: středně pokročilý kurz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C.H.Beck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978-80-7179-861-3.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MANKIW, N., G.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2012.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Principles of Macroeconomics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Cengage Learning. ISBN 978-0-538-4306-6.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SCHILLER, B.,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C. 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HILL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and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S. 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WALL,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2012.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The Macro Economy Today: 13th Edition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McGraw-Hill Higher Education. ISBN 9780077769581.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944602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112" y="2076148"/>
            <a:ext cx="11637776" cy="4942107"/>
          </a:xfrm>
        </p:spPr>
        <p:txBody>
          <a:bodyPr anchor="t">
            <a:noAutofit/>
          </a:bodyPr>
          <a:lstStyle/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ROZMAHEL, P., 2004.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Brno: Mendelova univerzita. ISBN 80-7157-817-7.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JONES, CH. I., 2011.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W. W.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Norton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&amp;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Company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978-0-393-93423-6.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HALL, R. E. and D. H. PAPELL, 2011.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Economic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Growth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Fluctuations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And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Policy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W. W.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Norton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&amp;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Company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978-0-393-97515-4.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MACH, M., 2002.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Makroekonomie. Pokročilejší analýza III. část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80-86175-22-7.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MANSOOR, M.,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v praxi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Wolters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Kluwer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Česká republika. ISBN 978-80-7357-560-1.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WAWROSZ, P., H. HEISSLER a P. MACH, 2012.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Reálie v makroekonomii: odborné texty, mediální reflexe, praktické analýzy.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Wolters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Kluwer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Česká republika. ISBN 978-80-7357-848-0.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SCHILLER, B. R., L. WILSON and M. MAIER, 2005.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Study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Guide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T/a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The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Economy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Today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10e..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McGraw-Hill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9780073042244.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913498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60911" cy="1013800"/>
          </a:xfrm>
        </p:spPr>
        <p:txBody>
          <a:bodyPr>
            <a:noAutofit/>
          </a:bodyPr>
          <a:lstStyle/>
          <a:p>
            <a:pPr algn="ctr"/>
            <a:r>
              <a:rPr lang="cs-CZ" sz="4800" dirty="0">
                <a:latin typeface="Cambria Math" panose="02040503050406030204" pitchFamily="18" charset="0"/>
                <a:ea typeface="Cambria Math" panose="02040503050406030204" pitchFamily="18" charset="0"/>
              </a:rPr>
              <a:t>DALŠÍ MATERIÁLY VHODNÉ KE STUDIU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8447" y="2682769"/>
            <a:ext cx="11855106" cy="1600562"/>
          </a:xfrm>
        </p:spPr>
        <p:txBody>
          <a:bodyPr anchor="t">
            <a:normAutofit/>
          </a:bodyPr>
          <a:lstStyle/>
          <a:p>
            <a:pPr lvl="1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Přednášky Makroekonomie B (pokročilý kurz) doc. Ing. Mariana </a:t>
            </a:r>
            <a:r>
              <a:rPr lang="cs-CZ" sz="2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Lebiedzika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, Ph.D. naleznete na odkaze:</a:t>
            </a:r>
            <a:r>
              <a:rPr lang="cs-CZ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http://media.slu.cz/videolist.php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2800" i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- filtr Makroekonomie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24325" y="2067594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VIDEOPŘEDNÁŠKY: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8070" y="5221588"/>
            <a:ext cx="8410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Studijní opora Makroekonomie, viz </a:t>
            </a:r>
            <a:r>
              <a:rPr lang="cs-CZ" sz="280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Repozitář</a:t>
            </a:r>
            <a:r>
              <a:rPr lang="cs-CZ" sz="280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IS </a:t>
            </a:r>
            <a:r>
              <a:rPr lang="cs-CZ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SU.</a:t>
            </a: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6D2D8ACF-E19C-4318-9BE2-E0060E431B01}"/>
              </a:ext>
            </a:extLst>
          </p:cNvPr>
          <p:cNvSpPr txBox="1">
            <a:spLocks/>
          </p:cNvSpPr>
          <p:nvPr/>
        </p:nvSpPr>
        <p:spPr>
          <a:xfrm>
            <a:off x="324325" y="4526562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SKRIPTA:</a:t>
            </a:r>
          </a:p>
        </p:txBody>
      </p:sp>
    </p:spTree>
    <p:extLst>
      <p:ext uri="{BB962C8B-B14F-4D97-AF65-F5344CB8AC3E}">
        <p14:creationId xmlns:p14="http://schemas.microsoft.com/office/powerpoint/2010/main" val="115719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INFORMACE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99164" y="1985817"/>
            <a:ext cx="6500399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PŘEDNÁŠKY A SEMINÁŘE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99165" y="2609576"/>
            <a:ext cx="6727010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Ing. Ingrid Majerová, Dr.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A205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+420 596 398 258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majerova</a:t>
            </a:r>
            <a:r>
              <a:rPr lang="cs-CZ" sz="28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středa   11:30 – 13:00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čtvrtek  13:00 – 14:30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				dle domluvy e-mailem předem</a:t>
            </a:r>
          </a:p>
        </p:txBody>
      </p:sp>
    </p:spTree>
    <p:extLst>
      <p:ext uri="{BB962C8B-B14F-4D97-AF65-F5344CB8AC3E}">
        <p14:creationId xmlns:p14="http://schemas.microsoft.com/office/powerpoint/2010/main" val="140948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ABSOLVOVÁNÍ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1560" y="2220105"/>
            <a:ext cx="10212309" cy="4272770"/>
          </a:xfrm>
        </p:spPr>
        <p:txBody>
          <a:bodyPr anchor="t">
            <a:no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60 % účast na seminářích (tedy minimálně účast na 6 seminářích)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aktivita v seminářích (bonifikace u zkoušky)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ústní zkouška </a:t>
            </a:r>
          </a:p>
        </p:txBody>
      </p:sp>
    </p:spTree>
    <p:extLst>
      <p:ext uri="{BB962C8B-B14F-4D97-AF65-F5344CB8AC3E}">
        <p14:creationId xmlns:p14="http://schemas.microsoft.com/office/powerpoint/2010/main" val="519547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ZKOUŠKA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439501" y="2516863"/>
            <a:ext cx="9781662" cy="34312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Ústní zkouška - OTÁZKY VYCHÁZEJÍ Z TÉMAT PŘEDNÁŠEK </a:t>
            </a:r>
          </a:p>
          <a:p>
            <a:pPr>
              <a:spcBef>
                <a:spcPts val="0"/>
              </a:spcBef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Bonifikace výsledků zkoušení v případě účastí na přednáškách a aktivní účasti na seminářích.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K úspěšnému absolvování předmětu Makroekonomie je doporučeno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chodit na přednášky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3782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77570"/>
            <a:ext cx="11029616" cy="10138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dirty="0">
                <a:latin typeface="Cambria Math" panose="02040503050406030204" pitchFamily="18" charset="0"/>
                <a:ea typeface="Cambria Math" panose="02040503050406030204" pitchFamily="18" charset="0"/>
              </a:rPr>
              <a:t>Harmonogram přednášek</a:t>
            </a:r>
            <a:br>
              <a:rPr lang="cs-CZ" sz="50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(může se V PRŮBĚHU SEMESTRU změnit) </a:t>
            </a:r>
            <a:endParaRPr lang="cs-CZ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169953"/>
              </p:ext>
            </p:extLst>
          </p:nvPr>
        </p:nvGraphicFramePr>
        <p:xfrm>
          <a:off x="679010" y="1847932"/>
          <a:ext cx="11046427" cy="4866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85133">
                  <a:extLst>
                    <a:ext uri="{9D8B030D-6E8A-4147-A177-3AD203B41FA5}">
                      <a16:colId xmlns:a16="http://schemas.microsoft.com/office/drawing/2014/main" val="830553587"/>
                    </a:ext>
                  </a:extLst>
                </a:gridCol>
                <a:gridCol w="906629">
                  <a:extLst>
                    <a:ext uri="{9D8B030D-6E8A-4147-A177-3AD203B41FA5}">
                      <a16:colId xmlns:a16="http://schemas.microsoft.com/office/drawing/2014/main" val="3138004725"/>
                    </a:ext>
                  </a:extLst>
                </a:gridCol>
                <a:gridCol w="9054665">
                  <a:extLst>
                    <a:ext uri="{9D8B030D-6E8A-4147-A177-3AD203B41FA5}">
                      <a16:colId xmlns:a16="http://schemas.microsoft.com/office/drawing/2014/main" val="2046148100"/>
                    </a:ext>
                  </a:extLst>
                </a:gridCol>
              </a:tblGrid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Pořadí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91621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19.2.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Úvodní týden </a:t>
                      </a:r>
                      <a:r>
                        <a:rPr lang="cs-CZ" sz="1600" b="1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  informace o předmětu - semináře se nekonají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76649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26.2.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Určení rovnovážné produkce v třísektorovém a </a:t>
                      </a:r>
                      <a:r>
                        <a:rPr lang="cs-CZ" sz="160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čtyřsektorovém</a:t>
                      </a: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modelu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55525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Určení rovnovážné produkce v modelu IS-LM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167284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Fiskální a monetární politika v modelu IS-LM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61963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 IS-ELM, hospodářská politika v modelu IS-ELM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92910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25.3.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Makroekonomie otevřené ekonomiky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703145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Státní svátek – přednáška se nekoná</a:t>
                      </a:r>
                      <a:endParaRPr lang="cs-CZ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796537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Model IS-LM-BP, fiskální a monetární politika v modelu IS-LM-BP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827421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 AD-AS, </a:t>
                      </a:r>
                      <a:r>
                        <a:rPr lang="en-US" sz="160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fiskální</a:t>
                      </a:r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a </a:t>
                      </a:r>
                      <a:r>
                        <a:rPr lang="en-US" sz="160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monetární</a:t>
                      </a:r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</a:t>
                      </a:r>
                      <a:r>
                        <a:rPr lang="en-US" sz="160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politika</a:t>
                      </a:r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v </a:t>
                      </a:r>
                      <a:r>
                        <a:rPr lang="en-US" sz="160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modelu</a:t>
                      </a:r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AD-AS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63758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22.4.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Inflace a nezaměstnanost a jejich vzájemný vztah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99954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29.4.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Ekonomický růst, hospodářský cyklus a teorie konjunktury</a:t>
                      </a:r>
                      <a:endParaRPr lang="cs-CZ" sz="1600" b="0" i="1" kern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69302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Teorie racionálních očekávání a hospodářská politika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69836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Závěrečná přednáška – opakování probrané látky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4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210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483" y="1825979"/>
            <a:ext cx="11745156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Jednoduchý keynesiánský model a jeho využití v analýze třísektorové a čtyřsektorové ekonomiky: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Využití modelu při určení rovnovážného produktu. Vliv vládních spotřebních výdajů za zboží a služby, daní, transferových plateb a čistého exportu na úroveň produktu v ekonomice.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IS-LM: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Rovnováha na trhu statků křivka IS a její formalizace. Trh finančních aktiv, poptávka po reálných peněžních zůstatcích a její determinanty, rovnováha na trhu aktiv, formalizace křivky LM. Současná rovnováha na trhu statků a na trhu aktiv, model IS-LM.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Fiskální a monetární politika v modelu IS-LM: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Účinnost fiskální politiky a monetární politiky prizmatem modelu IS-LM. Kritéria volby fiskální politiky a monetární politiky a jejich kombinace</a:t>
            </a: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6757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484" y="1854260"/>
            <a:ext cx="11525325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IS-ELM, hospodářská politika v modelu IS-ELM: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Nedostatky modelu IS-LM východiska konstrukce modelu IS-ELM. Vliv změn v očekávané míře inflace na úroveň důchodu v ekonomice. Hospodářsko-politické implikace modelu IS-ELM.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1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5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Makroekonomie otevřené ekonomiky: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Rovnovážná úroveň produktu v otevřené ekonomice, bilance zboží a služeb běžný účet, čisté vývozy a jejich determinanty, determinanty dovozu a vývozu, vliv změny měnového kurzu na tuzemské dovozy a vývozy, autonomní vývozy, funkce dovozu, autonomní dovozy, dovozy závislé na tuzemském důchodu, mezní sklon k dovozu. Model IS-LM-BP a rovnovážný produkt.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1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6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Fiskální a monetární politika v modelu IS-LM-BP: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Účinnost fiskální a monetární politiky prizmatem modelu IS-LM-BP v podmínkách dokonalé mobility kapitálu a v systému pevných a pružných měnových kurzů.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221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568" y="1778844"/>
            <a:ext cx="11782863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7"/>
            </a:pPr>
            <a:r>
              <a:rPr lang="cs-CZ" sz="195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Platební bilance: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50" dirty="0">
                <a:latin typeface="Cambria Math" panose="02040503050406030204" pitchFamily="18" charset="0"/>
                <a:ea typeface="Cambria Math" panose="02040503050406030204" pitchFamily="18" charset="0"/>
              </a:rPr>
              <a:t>Platební bilance, její kategorie. Mezinárodní tok zboží služeb a kapitálu a domácí ekonomika. Vyrovnávaní bilance na běžném účtu a platební bilanci jako celku. Vyrovnávací mechanismy v platební bilanci.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195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8"/>
            </a:pPr>
            <a:r>
              <a:rPr lang="cs-CZ" sz="195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AD-AS a jeho dynamizace, fiskální a monetární politika v modelu AD-AS: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50" dirty="0">
                <a:latin typeface="Cambria Math" panose="02040503050406030204" pitchFamily="18" charset="0"/>
                <a:ea typeface="Cambria Math" panose="02040503050406030204" pitchFamily="18" charset="0"/>
              </a:rPr>
              <a:t>Agregátní poptávka a její struktura, odvození křivky agregátní poptávky v uzavřené ekonomice z modelu IS-LM při různých cenových hladinách, charakteristika křivky agregátní poptávky a její formalizace. Vliv fiskální a monetární politiky na křivku agregátní poptávky a agregátní nabídky. Dynamizace modelu AD-AS. Fiskální a monetární politika za předpokladu dynamické křivky agregátní poptávky a agregátní nabídky.</a:t>
            </a:r>
          </a:p>
          <a:p>
            <a:pPr marL="4572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195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5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9.     </a:t>
            </a: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Inflace a nezaměstnanost a jejich vzájemný vztah: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</a:pP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Phillipsova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křivka v keynesiánském a friedmanovském pojetí.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Lucasova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verze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Phillipsovy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křivky a její pojetí novou klasickou makroekonomií.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Philipsova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křivka a koncepce NAIRU</a:t>
            </a:r>
            <a:endParaRPr lang="cs-CZ" sz="195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7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921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569" y="1778844"/>
            <a:ext cx="11541230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0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Teorie racionálních očekávání: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Teoretický pohled na problematiku očekávání. Nová klasická makroekonomie versus racionální očekávání v keynesovské ekonomii. Účinky očekávané a neočekávané hospodářské politiky v modelu nových klasických makroekonomů a neklasickém modelu racionálních očekávání.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pl-PL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Ekonomický růst, hospodářský cyklus a teorie konjunktury: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Elementární kategorie teorií hospodářského cyklu. Hospodářský cyklus v pojetí monetaristů nové klasické makroekonomie. Teorie reálného hospodářského cyklu. Politické šoky a teorie politického hospodářského cyklu.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Keynesovsky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orientované teorie hospodářského cyklu a kritika keynesovské spotřební funkce. Hospodářský cyklus v neklasické teorii racionálních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pl-PL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 startAt="12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Měnový kurz, teorie optimální měnové oblasti, její vývoj a možnosti její praktické aplikace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2200" b="1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5888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1501</TotalTime>
  <Words>1247</Words>
  <Application>Microsoft Office PowerPoint</Application>
  <PresentationFormat>Širokoúhlá obrazovka</PresentationFormat>
  <Paragraphs>128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Wingdings</vt:lpstr>
      <vt:lpstr>Wingdings 2</vt:lpstr>
      <vt:lpstr>Motiv Office</vt:lpstr>
      <vt:lpstr>MAKROEKONOMIe</vt:lpstr>
      <vt:lpstr>ZÁKLADNÍ INFORMACE</vt:lpstr>
      <vt:lpstr>PODMÍNKY ABSOLVOVÁNÍ</vt:lpstr>
      <vt:lpstr>ZKOUŠKA</vt:lpstr>
      <vt:lpstr>Harmonogram přednášek (může se V PRŮBĚHU SEMESTRU změnit) </vt:lpstr>
      <vt:lpstr>STRUKTURA PŘEDNÁŠEK </vt:lpstr>
      <vt:lpstr>STRUKTURA PŘEDNÁŠEK </vt:lpstr>
      <vt:lpstr>STRUKTURA PŘEDNÁŠEK </vt:lpstr>
      <vt:lpstr>STRUKTURA PŘEDNÁŠEK </vt:lpstr>
      <vt:lpstr>ZÁKLADNÍ literatura</vt:lpstr>
      <vt:lpstr>DOPORUČENÁ literatura</vt:lpstr>
      <vt:lpstr>DALŠÍ MATERIÁLY VHODNÉ KE STUDIU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EVSNPMAB_MAKROEKONOMIe</dc:title>
  <dc:creator>Petra Chmielová</dc:creator>
  <cp:lastModifiedBy>Ingrid Majerová</cp:lastModifiedBy>
  <cp:revision>45</cp:revision>
  <dcterms:created xsi:type="dcterms:W3CDTF">2022-01-20T10:02:57Z</dcterms:created>
  <dcterms:modified xsi:type="dcterms:W3CDTF">2024-02-26T14:12:44Z</dcterms:modified>
</cp:coreProperties>
</file>