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378" r:id="rId5"/>
    <p:sldId id="379" r:id="rId6"/>
    <p:sldId id="380" r:id="rId7"/>
    <p:sldId id="377" r:id="rId8"/>
    <p:sldId id="381" r:id="rId9"/>
    <p:sldId id="382" r:id="rId10"/>
    <p:sldId id="383" r:id="rId11"/>
    <p:sldId id="384" r:id="rId12"/>
    <p:sldId id="385" r:id="rId13"/>
    <p:sldId id="386" r:id="rId14"/>
    <p:sldId id="390" r:id="rId15"/>
    <p:sldId id="388" r:id="rId16"/>
    <p:sldId id="387" r:id="rId17"/>
    <p:sldId id="389" r:id="rId18"/>
    <p:sldId id="391" r:id="rId19"/>
    <p:sldId id="392" r:id="rId20"/>
    <p:sldId id="393" r:id="rId21"/>
    <p:sldId id="395" r:id="rId22"/>
    <p:sldId id="394" r:id="rId23"/>
    <p:sldId id="262"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rid Majerová" initials="IM" lastIdx="1" clrIdx="0">
    <p:extLst>
      <p:ext uri="{19B8F6BF-5375-455C-9EA6-DF929625EA0E}">
        <p15:presenceInfo xmlns:p15="http://schemas.microsoft.com/office/powerpoint/2012/main" userId="S-1-5-21-2457591200-4109471155-2518378238-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2550" y="1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23.04.2024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23.04.2024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23.04.2024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23.04.2024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23.04.2024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23.04.2024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23.04.2024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23.04.2024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23.04.2024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23.04.2024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23.04.2024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23.04.2024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r>
              <a:rPr lang="cs-CZ" sz="3200" b="1" dirty="0">
                <a:solidFill>
                  <a:schemeClr val="bg1"/>
                </a:solidFill>
                <a:latin typeface="Times New Roman" panose="02020603050405020304" pitchFamily="18" charset="0"/>
                <a:cs typeface="Times New Roman" panose="02020603050405020304" pitchFamily="18" charset="0"/>
              </a:rPr>
              <a:t>ČESKÁ REPUBLIKA A JEJÍ POSTAVENÍ V SOUDOBÉM SVĚTĚ</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719403" y="4101075"/>
            <a:ext cx="6816757" cy="1056117"/>
          </a:xfrm>
          <a:prstGeom prst="rect">
            <a:avLst/>
          </a:prstGeom>
        </p:spPr>
        <p:txBody>
          <a:bodyPr>
            <a:normAutofit/>
          </a:bodyPr>
          <a:lstStyle/>
          <a:p>
            <a:pPr marL="0" indent="0">
              <a:buNone/>
            </a:pPr>
            <a:r>
              <a:rPr lang="cs-CZ" b="1" dirty="0">
                <a:solidFill>
                  <a:schemeClr val="bg1"/>
                </a:solidFill>
                <a:latin typeface="Times New Roman" panose="02020603050405020304" pitchFamily="18" charset="0"/>
                <a:cs typeface="Times New Roman" panose="02020603050405020304" pitchFamily="18" charset="0"/>
              </a:rPr>
              <a:t>Česká ekonomika a dotace – nástroje rozvoje nebo zatracení?</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64351" y="4824474"/>
            <a:ext cx="2688299" cy="1344150"/>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Ingrid Majerová</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U3V</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59558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Dotace a subvence</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418639"/>
            <a:ext cx="11264146" cy="4990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Protože subvence mohou deformovat ceny a narušovat volný obchod, různé mezinárodní organizace a úmluvy je omezují nebo zakazují</a:t>
            </a:r>
          </a:p>
          <a:p>
            <a:pPr lvl="1" algn="just"/>
            <a:r>
              <a:rPr lang="cs-CZ" dirty="0"/>
              <a:t>Evropská unie zakazuje členským zemím subvence pro národní průmysl, na druhé straně ovšem společně subvencuje zemědělství a podporuje různá strategická odvětví, například výrobu letadel.</a:t>
            </a:r>
          </a:p>
          <a:p>
            <a:pPr algn="just"/>
            <a:r>
              <a:rPr lang="cs-CZ" dirty="0"/>
              <a:t>Kdyby neexistovaly dotace, výrobci by přesunuli svůj podíl na placení svých nákladů na kupující, což by vedlo k vyšším cenám. </a:t>
            </a:r>
          </a:p>
          <a:p>
            <a:pPr algn="just"/>
            <a:r>
              <a:rPr lang="cs-CZ" dirty="0"/>
              <a:t>Silně zatěžují státní rozpočet a vytvářejí jeho deficit, který vede k dalším emisím peněz, a tak vzniká hrozba inflace. </a:t>
            </a:r>
          </a:p>
          <a:p>
            <a:pPr algn="just"/>
            <a:r>
              <a:rPr lang="cs-CZ" dirty="0"/>
              <a:t>Dotace jsou rozšířené v zemích, kde převažuje veřejná ekonomika, a v mnohem menší míře charakteristická pro ekonomiku tržního typu, ve které jsou požadavky na samofinancování a soběstačnost poměrně přísná.</a:t>
            </a:r>
          </a:p>
          <a:p>
            <a:pPr algn="just"/>
            <a:endParaRPr lang="cs-CZ" dirty="0"/>
          </a:p>
        </p:txBody>
      </p:sp>
    </p:spTree>
    <p:extLst>
      <p:ext uri="{BB962C8B-B14F-4D97-AF65-F5344CB8AC3E}">
        <p14:creationId xmlns:p14="http://schemas.microsoft.com/office/powerpoint/2010/main" val="340908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613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Praktické používání dotací a subvencí</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418640"/>
            <a:ext cx="11264146" cy="4990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Dotace jsou definovány jako jednostranné platby vládních nebo evropských institucí výrobcům. </a:t>
            </a:r>
          </a:p>
          <a:p>
            <a:pPr algn="just"/>
            <a:r>
              <a:rPr lang="cs-CZ" dirty="0"/>
              <a:t>Člení se na dotace na produkty a ostatní dotace na výrobu. </a:t>
            </a:r>
          </a:p>
          <a:p>
            <a:pPr lvl="1" algn="just"/>
            <a:r>
              <a:rPr lang="cs-CZ" dirty="0"/>
              <a:t>Pod dotacemi na produkty se rozumí částky určené na jednotku vyráběných výrobků a poskytovaných služeb</a:t>
            </a:r>
          </a:p>
          <a:p>
            <a:pPr lvl="2" algn="just"/>
            <a:r>
              <a:rPr lang="cs-CZ" dirty="0"/>
              <a:t>mají většinou charakter kompenzací ztrát ve výrobě a při poskytování služeb</a:t>
            </a:r>
          </a:p>
          <a:p>
            <a:pPr lvl="2" algn="just"/>
            <a:r>
              <a:rPr lang="cs-CZ" dirty="0"/>
              <a:t>např. dotace na zemědělské produkty, na osobní dopravu, nebo na teplo. </a:t>
            </a:r>
          </a:p>
          <a:p>
            <a:pPr lvl="1" algn="just"/>
            <a:r>
              <a:rPr lang="cs-CZ" dirty="0"/>
              <a:t>Pod ostatními dotacemi na výrobu jsou zahrnuty dotace podnikatelským subjektům a dotace podnikům, které zaměstnávají osoby se změněnou pracovní schopností</a:t>
            </a:r>
          </a:p>
          <a:p>
            <a:pPr lvl="2" algn="just"/>
            <a:r>
              <a:rPr lang="cs-CZ" dirty="0"/>
              <a:t>dotace na úhradu běžné ztráty, nebo dotace na útlum těžby, nebo dotace na výrobu z fondů EU.</a:t>
            </a:r>
          </a:p>
          <a:p>
            <a:pPr algn="just"/>
            <a:r>
              <a:rPr lang="cs-CZ" sz="2400" dirty="0"/>
              <a:t>Dotace poměřované k HDP od roku 2015 vzrostly z 2,95 % na 3,98 %. Nejvíce přitom vzrostly pro domácnosti (o 100 %), pak nefinanční podniky (o 98 %), méně na produkty (o 31 %).</a:t>
            </a:r>
          </a:p>
        </p:txBody>
      </p:sp>
    </p:spTree>
    <p:extLst>
      <p:ext uri="{BB962C8B-B14F-4D97-AF65-F5344CB8AC3E}">
        <p14:creationId xmlns:p14="http://schemas.microsoft.com/office/powerpoint/2010/main" val="128594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613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Praktické používání dotací a subvencí</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418640"/>
            <a:ext cx="11264146" cy="4990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s-CZ" sz="2400" b="1" dirty="0"/>
              <a:t>Důchodové komponenty HDP podle sektorů v mil. Kč </a:t>
            </a:r>
          </a:p>
        </p:txBody>
      </p:sp>
      <p:graphicFrame>
        <p:nvGraphicFramePr>
          <p:cNvPr id="2" name="Tabulka 1">
            <a:extLst>
              <a:ext uri="{FF2B5EF4-FFF2-40B4-BE49-F238E27FC236}">
                <a16:creationId xmlns:a16="http://schemas.microsoft.com/office/drawing/2014/main" id="{F5BABE79-C4A6-4467-8EBF-979588C2812D}"/>
              </a:ext>
            </a:extLst>
          </p:cNvPr>
          <p:cNvGraphicFramePr>
            <a:graphicFrameLocks noGrp="1"/>
          </p:cNvGraphicFramePr>
          <p:nvPr>
            <p:extLst>
              <p:ext uri="{D42A27DB-BD31-4B8C-83A1-F6EECF244321}">
                <p14:modId xmlns:p14="http://schemas.microsoft.com/office/powerpoint/2010/main" val="3138560322"/>
              </p:ext>
            </p:extLst>
          </p:nvPr>
        </p:nvGraphicFramePr>
        <p:xfrm>
          <a:off x="994610" y="1918009"/>
          <a:ext cx="9480884" cy="4156725"/>
        </p:xfrm>
        <a:graphic>
          <a:graphicData uri="http://schemas.openxmlformats.org/drawingml/2006/table">
            <a:tbl>
              <a:tblPr firstRow="1" firstCol="1" bandRow="1">
                <a:tableStyleId>{5C22544A-7EE6-4342-B048-85BDC9FD1C3A}</a:tableStyleId>
              </a:tblPr>
              <a:tblGrid>
                <a:gridCol w="3244122">
                  <a:extLst>
                    <a:ext uri="{9D8B030D-6E8A-4147-A177-3AD203B41FA5}">
                      <a16:colId xmlns:a16="http://schemas.microsoft.com/office/drawing/2014/main" val="3804070872"/>
                    </a:ext>
                  </a:extLst>
                </a:gridCol>
                <a:gridCol w="1458597">
                  <a:extLst>
                    <a:ext uri="{9D8B030D-6E8A-4147-A177-3AD203B41FA5}">
                      <a16:colId xmlns:a16="http://schemas.microsoft.com/office/drawing/2014/main" val="1385216819"/>
                    </a:ext>
                  </a:extLst>
                </a:gridCol>
                <a:gridCol w="1358005">
                  <a:extLst>
                    <a:ext uri="{9D8B030D-6E8A-4147-A177-3AD203B41FA5}">
                      <a16:colId xmlns:a16="http://schemas.microsoft.com/office/drawing/2014/main" val="3638252552"/>
                    </a:ext>
                  </a:extLst>
                </a:gridCol>
                <a:gridCol w="1257411">
                  <a:extLst>
                    <a:ext uri="{9D8B030D-6E8A-4147-A177-3AD203B41FA5}">
                      <a16:colId xmlns:a16="http://schemas.microsoft.com/office/drawing/2014/main" val="2316047948"/>
                    </a:ext>
                  </a:extLst>
                </a:gridCol>
                <a:gridCol w="1131671">
                  <a:extLst>
                    <a:ext uri="{9D8B030D-6E8A-4147-A177-3AD203B41FA5}">
                      <a16:colId xmlns:a16="http://schemas.microsoft.com/office/drawing/2014/main" val="1383472896"/>
                    </a:ext>
                  </a:extLst>
                </a:gridCol>
                <a:gridCol w="1031078">
                  <a:extLst>
                    <a:ext uri="{9D8B030D-6E8A-4147-A177-3AD203B41FA5}">
                      <a16:colId xmlns:a16="http://schemas.microsoft.com/office/drawing/2014/main" val="2209228159"/>
                    </a:ext>
                  </a:extLst>
                </a:gridCol>
              </a:tblGrid>
              <a:tr h="389814">
                <a:tc>
                  <a:txBody>
                    <a:bodyPr/>
                    <a:lstStyle/>
                    <a:p>
                      <a:pPr algn="ctr">
                        <a:lnSpc>
                          <a:spcPct val="115000"/>
                        </a:lnSpc>
                        <a:spcAft>
                          <a:spcPts val="0"/>
                        </a:spcAft>
                      </a:pPr>
                      <a:r>
                        <a:rPr lang="cs-CZ" sz="1600" dirty="0">
                          <a:effectLst/>
                        </a:rPr>
                        <a:t>Položky</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600">
                          <a:effectLst/>
                        </a:rPr>
                        <a:t>2015</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600">
                          <a:effectLst/>
                        </a:rPr>
                        <a:t>2018</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600">
                          <a:effectLst/>
                        </a:rPr>
                        <a:t>2019</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600">
                          <a:effectLst/>
                        </a:rPr>
                        <a:t>2020</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600">
                          <a:effectLst/>
                        </a:rPr>
                        <a:t>2021</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23980012"/>
                  </a:ext>
                </a:extLst>
              </a:tr>
              <a:tr h="487268">
                <a:tc>
                  <a:txBody>
                    <a:bodyPr/>
                    <a:lstStyle/>
                    <a:p>
                      <a:pPr>
                        <a:lnSpc>
                          <a:spcPct val="115000"/>
                        </a:lnSpc>
                        <a:spcAft>
                          <a:spcPts val="0"/>
                        </a:spcAft>
                      </a:pPr>
                      <a:r>
                        <a:rPr lang="cs-CZ" sz="1600" dirty="0">
                          <a:effectLst/>
                        </a:rPr>
                        <a:t>1 Náhrady zaměstnancům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1 891 335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2 399 164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2 585 613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2 625 295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2 786 708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27452270"/>
                  </a:ext>
                </a:extLst>
              </a:tr>
              <a:tr h="487268">
                <a:tc>
                  <a:txBody>
                    <a:bodyPr/>
                    <a:lstStyle/>
                    <a:p>
                      <a:pPr>
                        <a:lnSpc>
                          <a:spcPct val="115000"/>
                        </a:lnSpc>
                        <a:spcAft>
                          <a:spcPts val="0"/>
                        </a:spcAft>
                      </a:pPr>
                      <a:r>
                        <a:rPr lang="cs-CZ" sz="1600" dirty="0">
                          <a:effectLst/>
                        </a:rPr>
                        <a:t>2 Daně z výroby a z dovozu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570 292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656 007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696 372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659 802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714 786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34825144"/>
                  </a:ext>
                </a:extLst>
              </a:tr>
              <a:tr h="307954">
                <a:tc>
                  <a:txBody>
                    <a:bodyPr/>
                    <a:lstStyle/>
                    <a:p>
                      <a:pPr>
                        <a:lnSpc>
                          <a:spcPct val="115000"/>
                        </a:lnSpc>
                        <a:spcAft>
                          <a:spcPts val="0"/>
                        </a:spcAft>
                      </a:pPr>
                      <a:r>
                        <a:rPr lang="cs-CZ" sz="1600">
                          <a:effectLst/>
                        </a:rPr>
                        <a:t>3 Dotace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-136 596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-151 772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-161 946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-211 000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-237 684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9119010"/>
                  </a:ext>
                </a:extLst>
              </a:tr>
              <a:tr h="307954">
                <a:tc>
                  <a:txBody>
                    <a:bodyPr/>
                    <a:lstStyle/>
                    <a:p>
                      <a:pPr indent="139700">
                        <a:lnSpc>
                          <a:spcPct val="115000"/>
                        </a:lnSpc>
                        <a:spcAft>
                          <a:spcPts val="0"/>
                        </a:spcAft>
                      </a:pPr>
                      <a:r>
                        <a:rPr lang="cs-CZ" sz="1600">
                          <a:effectLst/>
                        </a:rPr>
                        <a:t>nefinanční podniky</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-39 688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-46 721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-50 017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-86 263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-103 640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66447561"/>
                  </a:ext>
                </a:extLst>
              </a:tr>
              <a:tr h="307954">
                <a:tc>
                  <a:txBody>
                    <a:bodyPr/>
                    <a:lstStyle/>
                    <a:p>
                      <a:pPr indent="139700">
                        <a:lnSpc>
                          <a:spcPct val="115000"/>
                        </a:lnSpc>
                        <a:spcAft>
                          <a:spcPts val="0"/>
                        </a:spcAft>
                      </a:pPr>
                      <a:r>
                        <a:rPr lang="cs-CZ" sz="1600">
                          <a:effectLst/>
                        </a:rPr>
                        <a:t>finanční instituce</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-1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-3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-3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-48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-22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69227099"/>
                  </a:ext>
                </a:extLst>
              </a:tr>
              <a:tr h="307954">
                <a:tc>
                  <a:txBody>
                    <a:bodyPr/>
                    <a:lstStyle/>
                    <a:p>
                      <a:pPr indent="139700">
                        <a:lnSpc>
                          <a:spcPct val="115000"/>
                        </a:lnSpc>
                        <a:spcAft>
                          <a:spcPts val="0"/>
                        </a:spcAft>
                      </a:pPr>
                      <a:r>
                        <a:rPr lang="cs-CZ" sz="1600">
                          <a:effectLst/>
                        </a:rPr>
                        <a:t>vládní instituce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0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0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0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0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0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80895023"/>
                  </a:ext>
                </a:extLst>
              </a:tr>
              <a:tr h="307954">
                <a:tc>
                  <a:txBody>
                    <a:bodyPr/>
                    <a:lstStyle/>
                    <a:p>
                      <a:pPr indent="139700">
                        <a:lnSpc>
                          <a:spcPct val="115000"/>
                        </a:lnSpc>
                        <a:spcAft>
                          <a:spcPts val="0"/>
                        </a:spcAft>
                      </a:pPr>
                      <a:r>
                        <a:rPr lang="cs-CZ" sz="1600">
                          <a:effectLst/>
                        </a:rPr>
                        <a:t>domácnosti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-10 435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-11 664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-12 561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-18 115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-20 881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56411930"/>
                  </a:ext>
                </a:extLst>
              </a:tr>
              <a:tr h="307954">
                <a:tc>
                  <a:txBody>
                    <a:bodyPr/>
                    <a:lstStyle/>
                    <a:p>
                      <a:pPr indent="139700">
                        <a:lnSpc>
                          <a:spcPct val="115000"/>
                        </a:lnSpc>
                        <a:spcAft>
                          <a:spcPts val="0"/>
                        </a:spcAft>
                      </a:pPr>
                      <a:r>
                        <a:rPr lang="cs-CZ" sz="1600">
                          <a:effectLst/>
                        </a:rPr>
                        <a:t>dotace na produkty</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-86 472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-93 384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-99 365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-106 574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-113 141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65510011"/>
                  </a:ext>
                </a:extLst>
              </a:tr>
              <a:tr h="307954">
                <a:tc>
                  <a:txBody>
                    <a:bodyPr/>
                    <a:lstStyle/>
                    <a:p>
                      <a:pPr>
                        <a:lnSpc>
                          <a:spcPct val="115000"/>
                        </a:lnSpc>
                        <a:spcAft>
                          <a:spcPts val="0"/>
                        </a:spcAft>
                      </a:pPr>
                      <a:r>
                        <a:rPr lang="cs-CZ" sz="1600">
                          <a:effectLst/>
                        </a:rPr>
                        <a:t>4 Spotřeba fixního kapitálu</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957 235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1 073 676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1 153 448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1 228 686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1 302 062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57895817"/>
                  </a:ext>
                </a:extLst>
              </a:tr>
              <a:tr h="636697">
                <a:tc>
                  <a:txBody>
                    <a:bodyPr/>
                    <a:lstStyle/>
                    <a:p>
                      <a:pPr>
                        <a:lnSpc>
                          <a:spcPct val="115000"/>
                        </a:lnSpc>
                        <a:spcAft>
                          <a:spcPts val="0"/>
                        </a:spcAft>
                      </a:pPr>
                      <a:r>
                        <a:rPr lang="cs-CZ" sz="1600">
                          <a:effectLst/>
                        </a:rPr>
                        <a:t>6 Hrubý domácí produkt</a:t>
                      </a:r>
                      <a:br>
                        <a:rPr lang="cs-CZ" sz="1600">
                          <a:effectLst/>
                        </a:rPr>
                      </a:br>
                      <a:r>
                        <a:rPr lang="cs-CZ" sz="1600">
                          <a:effectLst/>
                        </a:rPr>
                        <a:t>   (1+2+3+4+5)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4 625 378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a:effectLst/>
                        </a:rPr>
                        <a:t>5 410 761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5 791 498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5 709 131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600" dirty="0">
                          <a:effectLst/>
                        </a:rPr>
                        <a:t>6 108 717 </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72840288"/>
                  </a:ext>
                </a:extLst>
              </a:tr>
            </a:tbl>
          </a:graphicData>
        </a:graphic>
      </p:graphicFrame>
    </p:spTree>
    <p:extLst>
      <p:ext uri="{BB962C8B-B14F-4D97-AF65-F5344CB8AC3E}">
        <p14:creationId xmlns:p14="http://schemas.microsoft.com/office/powerpoint/2010/main" val="1426172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613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Praktické používání dotací a subvencí</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418640"/>
            <a:ext cx="11264146" cy="4990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a:t>Pokud se podíváme na komparaci s Evropskou unií a středoevropskými státy, vidíme u Německa a Rakouska jejich poměrně nižší úroveň, která rychle vystoupala v </a:t>
            </a:r>
            <a:r>
              <a:rPr lang="cs-CZ" sz="2400" dirty="0" err="1"/>
              <a:t>covidovém</a:t>
            </a:r>
            <a:r>
              <a:rPr lang="cs-CZ" sz="2400" dirty="0"/>
              <a:t> období, ale pak začíná klesat. </a:t>
            </a:r>
          </a:p>
          <a:p>
            <a:pPr algn="just"/>
            <a:r>
              <a:rPr lang="cs-CZ" sz="2400" dirty="0"/>
              <a:t>Totéž platí pro Polsko a Slovensko. V ČR a Maďarsku je úroveň dotací poměrně dlouhodobě vysoká. </a:t>
            </a:r>
          </a:p>
        </p:txBody>
      </p:sp>
      <p:graphicFrame>
        <p:nvGraphicFramePr>
          <p:cNvPr id="2" name="Tabulka 1">
            <a:extLst>
              <a:ext uri="{FF2B5EF4-FFF2-40B4-BE49-F238E27FC236}">
                <a16:creationId xmlns:a16="http://schemas.microsoft.com/office/drawing/2014/main" id="{81B4DA84-3B37-4FFB-AB1D-F23492217D5A}"/>
              </a:ext>
            </a:extLst>
          </p:cNvPr>
          <p:cNvGraphicFramePr>
            <a:graphicFrameLocks noGrp="1"/>
          </p:cNvGraphicFramePr>
          <p:nvPr>
            <p:extLst>
              <p:ext uri="{D42A27DB-BD31-4B8C-83A1-F6EECF244321}">
                <p14:modId xmlns:p14="http://schemas.microsoft.com/office/powerpoint/2010/main" val="4077475819"/>
              </p:ext>
            </p:extLst>
          </p:nvPr>
        </p:nvGraphicFramePr>
        <p:xfrm>
          <a:off x="1219200" y="3284621"/>
          <a:ext cx="9753600" cy="2667000"/>
        </p:xfrm>
        <a:graphic>
          <a:graphicData uri="http://schemas.openxmlformats.org/drawingml/2006/table">
            <a:tbl>
              <a:tblPr firstRow="1" firstCol="1" bandRow="1">
                <a:tableStyleId>{5C22544A-7EE6-4342-B048-85BDC9FD1C3A}</a:tableStyleId>
              </a:tblPr>
              <a:tblGrid>
                <a:gridCol w="1341163">
                  <a:extLst>
                    <a:ext uri="{9D8B030D-6E8A-4147-A177-3AD203B41FA5}">
                      <a16:colId xmlns:a16="http://schemas.microsoft.com/office/drawing/2014/main" val="3841674317"/>
                    </a:ext>
                  </a:extLst>
                </a:gridCol>
                <a:gridCol w="1017417">
                  <a:extLst>
                    <a:ext uri="{9D8B030D-6E8A-4147-A177-3AD203B41FA5}">
                      <a16:colId xmlns:a16="http://schemas.microsoft.com/office/drawing/2014/main" val="3559008664"/>
                    </a:ext>
                  </a:extLst>
                </a:gridCol>
                <a:gridCol w="1063906">
                  <a:extLst>
                    <a:ext uri="{9D8B030D-6E8A-4147-A177-3AD203B41FA5}">
                      <a16:colId xmlns:a16="http://schemas.microsoft.com/office/drawing/2014/main" val="4230030447"/>
                    </a:ext>
                  </a:extLst>
                </a:gridCol>
                <a:gridCol w="1063907">
                  <a:extLst>
                    <a:ext uri="{9D8B030D-6E8A-4147-A177-3AD203B41FA5}">
                      <a16:colId xmlns:a16="http://schemas.microsoft.com/office/drawing/2014/main" val="1196549202"/>
                    </a:ext>
                  </a:extLst>
                </a:gridCol>
                <a:gridCol w="1029024">
                  <a:extLst>
                    <a:ext uri="{9D8B030D-6E8A-4147-A177-3AD203B41FA5}">
                      <a16:colId xmlns:a16="http://schemas.microsoft.com/office/drawing/2014/main" val="233482751"/>
                    </a:ext>
                  </a:extLst>
                </a:gridCol>
                <a:gridCol w="1029024">
                  <a:extLst>
                    <a:ext uri="{9D8B030D-6E8A-4147-A177-3AD203B41FA5}">
                      <a16:colId xmlns:a16="http://schemas.microsoft.com/office/drawing/2014/main" val="2349728918"/>
                    </a:ext>
                  </a:extLst>
                </a:gridCol>
                <a:gridCol w="1011582">
                  <a:extLst>
                    <a:ext uri="{9D8B030D-6E8A-4147-A177-3AD203B41FA5}">
                      <a16:colId xmlns:a16="http://schemas.microsoft.com/office/drawing/2014/main" val="2360006051"/>
                    </a:ext>
                  </a:extLst>
                </a:gridCol>
                <a:gridCol w="1063907">
                  <a:extLst>
                    <a:ext uri="{9D8B030D-6E8A-4147-A177-3AD203B41FA5}">
                      <a16:colId xmlns:a16="http://schemas.microsoft.com/office/drawing/2014/main" val="496722893"/>
                    </a:ext>
                  </a:extLst>
                </a:gridCol>
                <a:gridCol w="1133670">
                  <a:extLst>
                    <a:ext uri="{9D8B030D-6E8A-4147-A177-3AD203B41FA5}">
                      <a16:colId xmlns:a16="http://schemas.microsoft.com/office/drawing/2014/main" val="3943903375"/>
                    </a:ext>
                  </a:extLst>
                </a:gridCol>
              </a:tblGrid>
              <a:tr h="333375">
                <a:tc>
                  <a:txBody>
                    <a:bodyPr/>
                    <a:lstStyle/>
                    <a:p>
                      <a:pPr>
                        <a:lnSpc>
                          <a:spcPct val="115000"/>
                        </a:lnSpc>
                        <a:spcAft>
                          <a:spcPts val="0"/>
                        </a:spcAft>
                      </a:pPr>
                      <a:r>
                        <a:rPr lang="cs-CZ" sz="1800" dirty="0">
                          <a:effectLst/>
                        </a:rPr>
                        <a:t>Rok</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800" dirty="0">
                          <a:effectLst/>
                        </a:rPr>
                        <a:t>2022</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800">
                          <a:effectLst/>
                        </a:rPr>
                        <a:t>2021</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800">
                          <a:effectLst/>
                        </a:rPr>
                        <a:t>2020</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800">
                          <a:effectLst/>
                        </a:rPr>
                        <a:t>2019</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800">
                          <a:effectLst/>
                        </a:rPr>
                        <a:t>2018</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800">
                          <a:effectLst/>
                        </a:rPr>
                        <a:t>2017</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800">
                          <a:effectLst/>
                        </a:rPr>
                        <a:t>2016</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cs-CZ" sz="1800">
                          <a:effectLst/>
                        </a:rPr>
                        <a:t>2015</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5705093"/>
                  </a:ext>
                </a:extLst>
              </a:tr>
              <a:tr h="333375">
                <a:tc>
                  <a:txBody>
                    <a:bodyPr/>
                    <a:lstStyle/>
                    <a:p>
                      <a:pPr>
                        <a:lnSpc>
                          <a:spcPct val="115000"/>
                        </a:lnSpc>
                        <a:spcAft>
                          <a:spcPts val="0"/>
                        </a:spcAft>
                      </a:pPr>
                      <a:r>
                        <a:rPr lang="cs-CZ" sz="1800" dirty="0">
                          <a:effectLst/>
                        </a:rPr>
                        <a:t>EU – 27 zemí </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2,5</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3,0</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3,1</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1,8</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1,8</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1,8</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1,9</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1,9</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08035820"/>
                  </a:ext>
                </a:extLst>
              </a:tr>
              <a:tr h="333375">
                <a:tc>
                  <a:txBody>
                    <a:bodyPr/>
                    <a:lstStyle/>
                    <a:p>
                      <a:pPr>
                        <a:lnSpc>
                          <a:spcPct val="115000"/>
                        </a:lnSpc>
                        <a:spcAft>
                          <a:spcPts val="0"/>
                        </a:spcAft>
                      </a:pPr>
                      <a:r>
                        <a:rPr lang="cs-CZ" sz="1800" dirty="0">
                          <a:solidFill>
                            <a:srgbClr val="FF0000"/>
                          </a:solidFill>
                          <a:effectLst/>
                        </a:rPr>
                        <a:t>Česko</a:t>
                      </a:r>
                      <a:endParaRPr lang="cs-C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solidFill>
                            <a:srgbClr val="FF0000"/>
                          </a:solidFill>
                          <a:effectLst/>
                        </a:rPr>
                        <a:t>2,8</a:t>
                      </a:r>
                      <a:endParaRPr lang="cs-C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solidFill>
                            <a:srgbClr val="FF0000"/>
                          </a:solidFill>
                          <a:effectLst/>
                        </a:rPr>
                        <a:t>3,9</a:t>
                      </a:r>
                      <a:endParaRPr lang="cs-C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solidFill>
                            <a:srgbClr val="FF0000"/>
                          </a:solidFill>
                          <a:effectLst/>
                        </a:rPr>
                        <a:t>3,7</a:t>
                      </a:r>
                      <a:endParaRPr lang="cs-C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solidFill>
                            <a:srgbClr val="FF0000"/>
                          </a:solidFill>
                          <a:effectLst/>
                        </a:rPr>
                        <a:t>2,8</a:t>
                      </a:r>
                      <a:endParaRPr lang="cs-C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solidFill>
                            <a:srgbClr val="FF0000"/>
                          </a:solidFill>
                          <a:effectLst/>
                        </a:rPr>
                        <a:t>2,8</a:t>
                      </a:r>
                      <a:endParaRPr lang="cs-C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solidFill>
                            <a:srgbClr val="FF0000"/>
                          </a:solidFill>
                          <a:effectLst/>
                        </a:rPr>
                        <a:t>2,8</a:t>
                      </a:r>
                      <a:endParaRPr lang="cs-C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solidFill>
                            <a:srgbClr val="FF0000"/>
                          </a:solidFill>
                          <a:effectLst/>
                        </a:rPr>
                        <a:t>2,9</a:t>
                      </a:r>
                      <a:endParaRPr lang="cs-C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solidFill>
                            <a:srgbClr val="FF0000"/>
                          </a:solidFill>
                          <a:effectLst/>
                        </a:rPr>
                        <a:t>3,0</a:t>
                      </a:r>
                      <a:endParaRPr lang="cs-CZ"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02858365"/>
                  </a:ext>
                </a:extLst>
              </a:tr>
              <a:tr h="333375">
                <a:tc>
                  <a:txBody>
                    <a:bodyPr/>
                    <a:lstStyle/>
                    <a:p>
                      <a:pPr>
                        <a:lnSpc>
                          <a:spcPct val="115000"/>
                        </a:lnSpc>
                        <a:spcAft>
                          <a:spcPts val="0"/>
                        </a:spcAft>
                      </a:pPr>
                      <a:r>
                        <a:rPr lang="cs-CZ" sz="1800" dirty="0">
                          <a:effectLst/>
                        </a:rPr>
                        <a:t>Německo</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1,9</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3,2</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2,2</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1,0</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1,0</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1,0</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1,0</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1,1</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155946"/>
                  </a:ext>
                </a:extLst>
              </a:tr>
              <a:tr h="333375">
                <a:tc>
                  <a:txBody>
                    <a:bodyPr/>
                    <a:lstStyle/>
                    <a:p>
                      <a:pPr>
                        <a:lnSpc>
                          <a:spcPct val="115000"/>
                        </a:lnSpc>
                        <a:spcAft>
                          <a:spcPts val="0"/>
                        </a:spcAft>
                      </a:pPr>
                      <a:r>
                        <a:rPr lang="cs-CZ" sz="1800" dirty="0">
                          <a:effectLst/>
                        </a:rPr>
                        <a:t>Rakousko</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3,0</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4,9</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5,2</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1,8</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1,8</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1,7</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1,8</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1,5</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35205389"/>
                  </a:ext>
                </a:extLst>
              </a:tr>
              <a:tr h="333375">
                <a:tc>
                  <a:txBody>
                    <a:bodyPr/>
                    <a:lstStyle/>
                    <a:p>
                      <a:pPr>
                        <a:lnSpc>
                          <a:spcPct val="115000"/>
                        </a:lnSpc>
                        <a:spcAft>
                          <a:spcPts val="0"/>
                        </a:spcAft>
                      </a:pPr>
                      <a:r>
                        <a:rPr lang="cs-CZ" sz="1800" dirty="0">
                          <a:effectLst/>
                        </a:rPr>
                        <a:t>Polsko</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1,5</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1,8</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4,4</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1,3</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1,2</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1,3</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1,8</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1,4</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98306335"/>
                  </a:ext>
                </a:extLst>
              </a:tr>
              <a:tr h="333375">
                <a:tc>
                  <a:txBody>
                    <a:bodyPr/>
                    <a:lstStyle/>
                    <a:p>
                      <a:pPr>
                        <a:lnSpc>
                          <a:spcPct val="115000"/>
                        </a:lnSpc>
                        <a:spcAft>
                          <a:spcPts val="0"/>
                        </a:spcAft>
                      </a:pPr>
                      <a:r>
                        <a:rPr lang="cs-CZ" sz="1800" dirty="0">
                          <a:effectLst/>
                        </a:rPr>
                        <a:t>Slovensko</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1,7</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2,1</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2,1</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1,7</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1,7</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1,8</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1,7</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1,8</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6620155"/>
                  </a:ext>
                </a:extLst>
              </a:tr>
              <a:tr h="333375">
                <a:tc>
                  <a:txBody>
                    <a:bodyPr/>
                    <a:lstStyle/>
                    <a:p>
                      <a:pPr>
                        <a:lnSpc>
                          <a:spcPct val="115000"/>
                        </a:lnSpc>
                        <a:spcAft>
                          <a:spcPts val="0"/>
                        </a:spcAft>
                      </a:pPr>
                      <a:r>
                        <a:rPr lang="cs-CZ" sz="1800" dirty="0">
                          <a:effectLst/>
                        </a:rPr>
                        <a:t>Maďarsko</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2,6</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2,1</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2,4</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2,1</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a:effectLst/>
                        </a:rPr>
                        <a:t>2,5</a:t>
                      </a:r>
                      <a:endParaRPr lang="cs-C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2,9</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3,2</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cs-CZ" sz="1800" dirty="0">
                          <a:effectLst/>
                        </a:rPr>
                        <a:t>3,2</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35286604"/>
                  </a:ext>
                </a:extLst>
              </a:tr>
            </a:tbl>
          </a:graphicData>
        </a:graphic>
      </p:graphicFrame>
    </p:spTree>
    <p:extLst>
      <p:ext uri="{BB962C8B-B14F-4D97-AF65-F5344CB8AC3E}">
        <p14:creationId xmlns:p14="http://schemas.microsoft.com/office/powerpoint/2010/main" val="6762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613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Praktické používání dotací a subvencí</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672491"/>
            <a:ext cx="11264146" cy="4990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a:t>Jednou z nejvíce diskutovaných problematik, z hlediska zorného úhlu mezinárodních vztahů a ČR, je otázka investičních pobídek </a:t>
            </a:r>
          </a:p>
          <a:p>
            <a:pPr lvl="1" algn="just"/>
            <a:r>
              <a:rPr lang="cs-CZ" sz="2000" dirty="0"/>
              <a:t>jedná se většinou o přímé zahraniční investice (PZI) </a:t>
            </a:r>
          </a:p>
          <a:p>
            <a:pPr lvl="1" algn="just"/>
            <a:r>
              <a:rPr lang="cs-CZ" sz="2000" dirty="0"/>
              <a:t>i když je zaručena formální rovnost mezi domácím a zahraničním kapitálem, vyvstane otázka, proč domácí subjekt nerealizoval tuto kapacitu sám. </a:t>
            </a:r>
          </a:p>
          <a:p>
            <a:pPr lvl="1" algn="just"/>
            <a:r>
              <a:rPr lang="cs-CZ" sz="2000" dirty="0"/>
              <a:t>do volby vstupují další momenty jako vlastnictví patentů, know-how, embarga, existence dodavatelských řetězců, možnosti získání úvěrů apod.</a:t>
            </a:r>
          </a:p>
          <a:p>
            <a:pPr algn="just"/>
            <a:r>
              <a:rPr lang="cs-CZ" sz="2400" dirty="0"/>
              <a:t>V zásadě jsou možné dva hlavní pozitivní vlivy PZI na dlouhodobý ekonomický růst:</a:t>
            </a:r>
          </a:p>
          <a:p>
            <a:pPr lvl="1" algn="just"/>
            <a:r>
              <a:rPr lang="cs-CZ" sz="2000" dirty="0"/>
              <a:t>zapojí-li do výroby nezaměstnané faktory, které domácí kapitál z nějakého důvodu není s to zaměstnat </a:t>
            </a:r>
          </a:p>
          <a:p>
            <a:pPr lvl="1" algn="just"/>
            <a:r>
              <a:rPr lang="cs-CZ" sz="2000" dirty="0"/>
              <a:t>a posune-li technologické možnosti ekonomiky. </a:t>
            </a:r>
          </a:p>
          <a:p>
            <a:pPr algn="just"/>
            <a:r>
              <a:rPr lang="cs-CZ" sz="2400" dirty="0"/>
              <a:t>Z krátkodobého hlediska může stimulovat agregátní poptávku regionu nebo státu.</a:t>
            </a:r>
          </a:p>
          <a:p>
            <a:pPr algn="just"/>
            <a:endParaRPr lang="cs-CZ" sz="2400" dirty="0"/>
          </a:p>
        </p:txBody>
      </p:sp>
    </p:spTree>
    <p:extLst>
      <p:ext uri="{BB962C8B-B14F-4D97-AF65-F5344CB8AC3E}">
        <p14:creationId xmlns:p14="http://schemas.microsoft.com/office/powerpoint/2010/main" val="205179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613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Praktické používání dotací a subvencí</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672492"/>
            <a:ext cx="11264146" cy="4214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cs-CZ" sz="2400" dirty="0"/>
          </a:p>
        </p:txBody>
      </p:sp>
      <p:pic>
        <p:nvPicPr>
          <p:cNvPr id="2" name="Obrázek 1">
            <a:extLst>
              <a:ext uri="{FF2B5EF4-FFF2-40B4-BE49-F238E27FC236}">
                <a16:creationId xmlns:a16="http://schemas.microsoft.com/office/drawing/2014/main" id="{A42F60C0-569C-438E-8957-3D2A434E5520}"/>
              </a:ext>
            </a:extLst>
          </p:cNvPr>
          <p:cNvPicPr>
            <a:picLocks noChangeAspect="1"/>
          </p:cNvPicPr>
          <p:nvPr/>
        </p:nvPicPr>
        <p:blipFill rotWithShape="1">
          <a:blip r:embed="rId3"/>
          <a:srcRect l="26711" t="33102" r="40920" b="29824"/>
          <a:stretch/>
        </p:blipFill>
        <p:spPr>
          <a:xfrm>
            <a:off x="676334" y="2367334"/>
            <a:ext cx="4862805" cy="3132946"/>
          </a:xfrm>
          <a:prstGeom prst="rect">
            <a:avLst/>
          </a:prstGeom>
        </p:spPr>
      </p:pic>
      <p:pic>
        <p:nvPicPr>
          <p:cNvPr id="3" name="Obrázek 2">
            <a:extLst>
              <a:ext uri="{FF2B5EF4-FFF2-40B4-BE49-F238E27FC236}">
                <a16:creationId xmlns:a16="http://schemas.microsoft.com/office/drawing/2014/main" id="{DF1F7476-8F09-4091-A252-53C0D2AA7496}"/>
              </a:ext>
            </a:extLst>
          </p:cNvPr>
          <p:cNvPicPr>
            <a:picLocks noChangeAspect="1"/>
          </p:cNvPicPr>
          <p:nvPr/>
        </p:nvPicPr>
        <p:blipFill rotWithShape="1">
          <a:blip r:embed="rId4"/>
          <a:srcRect l="26316" t="49908" r="26711" b="8771"/>
          <a:stretch/>
        </p:blipFill>
        <p:spPr>
          <a:xfrm>
            <a:off x="5069305" y="2213810"/>
            <a:ext cx="6818273" cy="3373736"/>
          </a:xfrm>
          <a:prstGeom prst="rect">
            <a:avLst/>
          </a:prstGeom>
        </p:spPr>
      </p:pic>
      <p:sp>
        <p:nvSpPr>
          <p:cNvPr id="7" name="TextovéPole 6">
            <a:extLst>
              <a:ext uri="{FF2B5EF4-FFF2-40B4-BE49-F238E27FC236}">
                <a16:creationId xmlns:a16="http://schemas.microsoft.com/office/drawing/2014/main" id="{B82D50D5-E4D9-4C91-B09F-F06D4EB5A6EF}"/>
              </a:ext>
            </a:extLst>
          </p:cNvPr>
          <p:cNvSpPr txBox="1"/>
          <p:nvPr/>
        </p:nvSpPr>
        <p:spPr>
          <a:xfrm>
            <a:off x="529312" y="1771706"/>
            <a:ext cx="10986354" cy="646331"/>
          </a:xfrm>
          <a:prstGeom prst="rect">
            <a:avLst/>
          </a:prstGeom>
          <a:noFill/>
        </p:spPr>
        <p:txBody>
          <a:bodyPr wrap="square" rtlCol="0">
            <a:spAutoFit/>
          </a:bodyPr>
          <a:lstStyle/>
          <a:p>
            <a:r>
              <a:rPr lang="cs-CZ" b="1" dirty="0"/>
              <a:t>České PZI (k 31.12.2029) – teritoriální struktura                     České PZI (k 31.12.2029) – odvětvová struktura </a:t>
            </a:r>
            <a:r>
              <a:rPr lang="cs-CZ" dirty="0"/>
              <a:t>       </a:t>
            </a:r>
          </a:p>
          <a:p>
            <a:r>
              <a:rPr lang="cs-CZ" dirty="0"/>
              <a:t>        </a:t>
            </a:r>
          </a:p>
        </p:txBody>
      </p:sp>
    </p:spTree>
    <p:extLst>
      <p:ext uri="{BB962C8B-B14F-4D97-AF65-F5344CB8AC3E}">
        <p14:creationId xmlns:p14="http://schemas.microsoft.com/office/powerpoint/2010/main" val="2350976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613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Praktické používání dotací a subvencí</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736660"/>
            <a:ext cx="11264146" cy="4214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cs-CZ" sz="2400" dirty="0"/>
          </a:p>
        </p:txBody>
      </p:sp>
      <p:pic>
        <p:nvPicPr>
          <p:cNvPr id="6" name="Obrázek 5">
            <a:extLst>
              <a:ext uri="{FF2B5EF4-FFF2-40B4-BE49-F238E27FC236}">
                <a16:creationId xmlns:a16="http://schemas.microsoft.com/office/drawing/2014/main" id="{15AB90F2-FE61-4C1B-B903-75EC0DAD1774}"/>
              </a:ext>
            </a:extLst>
          </p:cNvPr>
          <p:cNvPicPr>
            <a:picLocks noChangeAspect="1"/>
          </p:cNvPicPr>
          <p:nvPr/>
        </p:nvPicPr>
        <p:blipFill rotWithShape="1">
          <a:blip r:embed="rId3"/>
          <a:srcRect l="26973" t="40204" r="42763" b="22807"/>
          <a:stretch/>
        </p:blipFill>
        <p:spPr>
          <a:xfrm>
            <a:off x="251520" y="2197768"/>
            <a:ext cx="5115570" cy="3517026"/>
          </a:xfrm>
          <a:prstGeom prst="rect">
            <a:avLst/>
          </a:prstGeom>
        </p:spPr>
      </p:pic>
      <p:pic>
        <p:nvPicPr>
          <p:cNvPr id="7" name="Obrázek 6">
            <a:extLst>
              <a:ext uri="{FF2B5EF4-FFF2-40B4-BE49-F238E27FC236}">
                <a16:creationId xmlns:a16="http://schemas.microsoft.com/office/drawing/2014/main" id="{0C33EF0C-3576-438A-9177-DC347FBC04D7}"/>
              </a:ext>
            </a:extLst>
          </p:cNvPr>
          <p:cNvPicPr>
            <a:picLocks noChangeAspect="1"/>
          </p:cNvPicPr>
          <p:nvPr/>
        </p:nvPicPr>
        <p:blipFill rotWithShape="1">
          <a:blip r:embed="rId4"/>
          <a:srcRect l="26579" t="30064" r="29211" b="30059"/>
          <a:stretch/>
        </p:blipFill>
        <p:spPr>
          <a:xfrm>
            <a:off x="4975398" y="2197768"/>
            <a:ext cx="6931961" cy="3517026"/>
          </a:xfrm>
          <a:prstGeom prst="rect">
            <a:avLst/>
          </a:prstGeom>
        </p:spPr>
      </p:pic>
      <p:sp>
        <p:nvSpPr>
          <p:cNvPr id="9" name="TextovéPole 8">
            <a:extLst>
              <a:ext uri="{FF2B5EF4-FFF2-40B4-BE49-F238E27FC236}">
                <a16:creationId xmlns:a16="http://schemas.microsoft.com/office/drawing/2014/main" id="{3DE3AF76-6185-4CD1-9790-B45523F08A99}"/>
              </a:ext>
            </a:extLst>
          </p:cNvPr>
          <p:cNvSpPr txBox="1"/>
          <p:nvPr/>
        </p:nvSpPr>
        <p:spPr>
          <a:xfrm>
            <a:off x="529312" y="1771706"/>
            <a:ext cx="10986354" cy="646331"/>
          </a:xfrm>
          <a:prstGeom prst="rect">
            <a:avLst/>
          </a:prstGeom>
          <a:noFill/>
        </p:spPr>
        <p:txBody>
          <a:bodyPr wrap="square" rtlCol="0">
            <a:spAutoFit/>
          </a:bodyPr>
          <a:lstStyle/>
          <a:p>
            <a:r>
              <a:rPr lang="cs-CZ" b="1" dirty="0"/>
              <a:t>PZI v ČR (k 31.12.2029) – teritoriální struktura                             PZI v ČR (k 31.12.2029) – odvětvová struktura </a:t>
            </a:r>
            <a:r>
              <a:rPr lang="cs-CZ" dirty="0"/>
              <a:t>       </a:t>
            </a:r>
          </a:p>
          <a:p>
            <a:r>
              <a:rPr lang="cs-CZ" dirty="0"/>
              <a:t>        </a:t>
            </a:r>
          </a:p>
        </p:txBody>
      </p:sp>
    </p:spTree>
    <p:extLst>
      <p:ext uri="{BB962C8B-B14F-4D97-AF65-F5344CB8AC3E}">
        <p14:creationId xmlns:p14="http://schemas.microsoft.com/office/powerpoint/2010/main" val="517447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613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Praktické používání dotací a subvencí</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672491"/>
            <a:ext cx="11264146" cy="4990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a:t>Teoreticky (podle alokačního kritéria) by měla státní podpora plynout do oblasti potenciální společenské výnosnosti </a:t>
            </a:r>
          </a:p>
          <a:p>
            <a:pPr lvl="1" algn="just"/>
            <a:r>
              <a:rPr lang="cs-CZ" sz="2000" dirty="0"/>
              <a:t>nejvíce investic s podporou by mělo stimulovat dynamiku méně rozvinutých oblastí</a:t>
            </a:r>
          </a:p>
          <a:p>
            <a:pPr lvl="1" algn="just"/>
            <a:r>
              <a:rPr lang="cs-CZ" sz="2000" dirty="0"/>
              <a:t>bohužel neplatí pro Českou ekonomiku.</a:t>
            </a:r>
          </a:p>
          <a:p>
            <a:pPr algn="just"/>
            <a:r>
              <a:rPr lang="cs-CZ" sz="2400" dirty="0"/>
              <a:t>Podle agentury </a:t>
            </a:r>
            <a:r>
              <a:rPr lang="cs-CZ" sz="2400" dirty="0" err="1"/>
              <a:t>Czechinvest</a:t>
            </a:r>
            <a:r>
              <a:rPr lang="cs-CZ" sz="2400" dirty="0"/>
              <a:t> ukazují daňové přínosy investičních projektů, které žádaly o investiční pobídku v období od 6. 9. 2019 do 13. 4. 2023, že přínosy pro státní rozpočet za desetileté období převýší požadované investiční pobídky o 51,7 mld. Kč </a:t>
            </a:r>
          </a:p>
          <a:p>
            <a:pPr lvl="1" algn="just"/>
            <a:r>
              <a:rPr lang="cs-CZ" sz="2000" dirty="0"/>
              <a:t>přínosy jsou tak 5,25násobkem požadovaných investičních pobídek </a:t>
            </a:r>
          </a:p>
          <a:p>
            <a:pPr lvl="1" algn="just"/>
            <a:r>
              <a:rPr lang="cs-CZ" sz="2000" dirty="0"/>
              <a:t>každá koruna poskytnutá investorům formou investičních pobídek v posledních třech letech se vrátí více než 7x.</a:t>
            </a:r>
          </a:p>
          <a:p>
            <a:pPr algn="just"/>
            <a:r>
              <a:rPr lang="cs-CZ" sz="2400" dirty="0"/>
              <a:t>Bohužel v souhrnných materiálech nejsou vyhodnoceny efekty pro regionální dopady, ani srovnány přínosy z podpořených projektů a odlivu dividend.</a:t>
            </a:r>
          </a:p>
          <a:p>
            <a:pPr algn="just"/>
            <a:endParaRPr lang="cs-CZ" sz="2400" dirty="0"/>
          </a:p>
        </p:txBody>
      </p:sp>
    </p:spTree>
    <p:extLst>
      <p:ext uri="{BB962C8B-B14F-4D97-AF65-F5344CB8AC3E}">
        <p14:creationId xmlns:p14="http://schemas.microsoft.com/office/powerpoint/2010/main" val="237646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613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Praktické používání dotací a subvencí</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418640"/>
            <a:ext cx="11264146" cy="4990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Největší problém (nejen v Česku) je, že ve skutečnosti firmy hledí na celkově přátelské investiční prostředí, které kromě ekonomických faktorů zahrnuje i další faktory (přírodní prostředí, sociální infrastrukturu, bezpečnost, neekonomické vyžití atp.). </a:t>
            </a:r>
          </a:p>
          <a:p>
            <a:pPr lvl="1" algn="just"/>
            <a:r>
              <a:rPr lang="cs-CZ" dirty="0"/>
              <a:t>znamená to, že zpravidla dostane větší šanci Švýcarsko než Albánie, Andora než Estonsko atd. </a:t>
            </a:r>
          </a:p>
          <a:p>
            <a:pPr lvl="1" algn="just"/>
            <a:r>
              <a:rPr lang="cs-CZ" dirty="0"/>
              <a:t>to platí i mezi regiony ČR.</a:t>
            </a:r>
          </a:p>
          <a:p>
            <a:pPr algn="just"/>
            <a:r>
              <a:rPr lang="cs-CZ" dirty="0"/>
              <a:t>Platí pouze teoretický přístup, že z hlediska alokace by Česká republika měla vynakládat nejvíce investičních pobídek do nejzaostalejších krajů</a:t>
            </a:r>
          </a:p>
          <a:p>
            <a:pPr lvl="1" algn="just"/>
            <a:r>
              <a:rPr lang="cs-CZ" dirty="0"/>
              <a:t>důvod: kapitál bude lokalizován v souladu s investičními pobídkami tam, kde to stát považuje z hlediska vyrovnávání ekonomické úrovně v prostoru za optimální (hlavním příčinou regionálních disparit je skutečnost, že výrobní zdroje jsou rozmístěny prostorově nerovnoměrně).</a:t>
            </a:r>
          </a:p>
          <a:p>
            <a:pPr algn="just"/>
            <a:endParaRPr lang="cs-CZ" sz="2400" dirty="0"/>
          </a:p>
        </p:txBody>
      </p:sp>
    </p:spTree>
    <p:extLst>
      <p:ext uri="{BB962C8B-B14F-4D97-AF65-F5344CB8AC3E}">
        <p14:creationId xmlns:p14="http://schemas.microsoft.com/office/powerpoint/2010/main" val="405492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613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Praktické používání dotací a subvencí</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672491"/>
            <a:ext cx="11264146" cy="4990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Poskytování investičních pobídek je v zemích, které jsou členy Evropské unie, omezováno pravidly Evropské unie. </a:t>
            </a:r>
          </a:p>
          <a:p>
            <a:pPr algn="just"/>
            <a:r>
              <a:rPr lang="cs-CZ" dirty="0"/>
              <a:t>Evropská unie povoluje poskytování investičních pobídek – ať již ve formě dotací nebo daňových úlev, jako výjimku z obecného pravidla. </a:t>
            </a:r>
          </a:p>
          <a:p>
            <a:pPr algn="just"/>
            <a:r>
              <a:rPr lang="cs-CZ" dirty="0"/>
              <a:t>V principu proti investičním pobídkám vystupuje, ale uznává někdy její pozitivní efekty.</a:t>
            </a:r>
          </a:p>
          <a:p>
            <a:pPr algn="just"/>
            <a:r>
              <a:rPr lang="cs-CZ" dirty="0"/>
              <a:t>Za ospravedlnění investičních pobídek Evropská unie obvykle považuje relativní zaostávání regionu za průměrem EU v úrovni hrubého domácího produktu.</a:t>
            </a:r>
            <a:endParaRPr lang="cs-CZ" sz="2400" dirty="0"/>
          </a:p>
        </p:txBody>
      </p:sp>
    </p:spTree>
    <p:extLst>
      <p:ext uri="{BB962C8B-B14F-4D97-AF65-F5344CB8AC3E}">
        <p14:creationId xmlns:p14="http://schemas.microsoft.com/office/powerpoint/2010/main" val="196964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33163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O čem si budeme dnes povídat?</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768709"/>
            <a:ext cx="11486390" cy="3083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cs-CZ" dirty="0"/>
              <a:t>jaký je rozdíl mezi dotací a subvencí</a:t>
            </a:r>
          </a:p>
          <a:p>
            <a:pPr lvl="0"/>
            <a:r>
              <a:rPr lang="cs-CZ" dirty="0"/>
              <a:t>jak se výše uvedené nástroje využívají v praxi</a:t>
            </a:r>
          </a:p>
          <a:p>
            <a:pPr lvl="0"/>
            <a:r>
              <a:rPr lang="cs-CZ" dirty="0"/>
              <a:t>co jsou to investiční pobídky a jak je na ně v EU nahlíženo</a:t>
            </a:r>
          </a:p>
          <a:p>
            <a:pPr lvl="0"/>
            <a:r>
              <a:rPr lang="cs-CZ" dirty="0"/>
              <a:t>co se skrývá za pojmy </a:t>
            </a:r>
            <a:r>
              <a:rPr lang="cs-CZ" dirty="0" err="1"/>
              <a:t>Phare</a:t>
            </a:r>
            <a:r>
              <a:rPr lang="cs-CZ" dirty="0"/>
              <a:t>, SAPARD nebo ISPA</a:t>
            </a:r>
          </a:p>
          <a:p>
            <a:r>
              <a:rPr lang="cs-CZ" dirty="0"/>
              <a:t>a jaké prostředky EU využívala a využívá ČR</a:t>
            </a:r>
            <a:endParaRPr lang="cs-CZ" b="1" dirty="0"/>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613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Praktické používání dotací a subvencí</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544154"/>
            <a:ext cx="11264146" cy="4990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Česká republika využila, využívá a bude využívat řadu programů EU, které byly založeny na transferu prostředků.</a:t>
            </a:r>
          </a:p>
          <a:p>
            <a:pPr algn="just"/>
            <a:r>
              <a:rPr lang="cs-CZ" b="1" dirty="0"/>
              <a:t>Program PHARE </a:t>
            </a:r>
          </a:p>
          <a:p>
            <a:pPr lvl="1" algn="just"/>
            <a:r>
              <a:rPr lang="cs-CZ" dirty="0"/>
              <a:t>cílem bylo napomoci plnění podmínek stanovených pro vstup do Evropské unie</a:t>
            </a:r>
            <a:endParaRPr lang="cs-CZ" b="1" dirty="0"/>
          </a:p>
          <a:p>
            <a:pPr lvl="1" algn="just"/>
            <a:r>
              <a:rPr lang="cs-CZ" dirty="0"/>
              <a:t>Česká republika v průběhu 90. let získávala prostředky v objemu 60 až 70 mil. EUR ročně. Od roku 2000 se roční průměr přidělené pomoci zvýšil na 100 mil. EUR. Pro rok 2002 bylo pro Českou republiku alokováno 103,8 mil. eur, pro rok 2003 Česká republika získala 114,18 mil. EUR. Za dobu trvání programu PHARE tak Česká republika získala přístup k </a:t>
            </a:r>
            <a:r>
              <a:rPr lang="cs-CZ" b="1" dirty="0"/>
              <a:t>celkem 1,034 mld. EUR</a:t>
            </a:r>
            <a:r>
              <a:rPr lang="cs-CZ" dirty="0"/>
              <a:t>.</a:t>
            </a:r>
          </a:p>
          <a:p>
            <a:pPr lvl="1" algn="just"/>
            <a:r>
              <a:rPr lang="cs-CZ" dirty="0"/>
              <a:t>po přistoupení k Evropské unii byl program </a:t>
            </a:r>
            <a:r>
              <a:rPr lang="cs-CZ" dirty="0" err="1"/>
              <a:t>Phare</a:t>
            </a:r>
            <a:r>
              <a:rPr lang="cs-CZ" dirty="0"/>
              <a:t> nahrazen Evropským fondem regionálního rozvoje a Evropským sociálním fondem (ERDF a ESF).</a:t>
            </a:r>
          </a:p>
          <a:p>
            <a:pPr lvl="1" algn="just"/>
            <a:r>
              <a:rPr lang="cs-CZ" b="1" dirty="0"/>
              <a:t>Ukončen v roce 2006 a vyčerpáno 90 % určených finančních prostředků.</a:t>
            </a:r>
          </a:p>
        </p:txBody>
      </p:sp>
    </p:spTree>
    <p:extLst>
      <p:ext uri="{BB962C8B-B14F-4D97-AF65-F5344CB8AC3E}">
        <p14:creationId xmlns:p14="http://schemas.microsoft.com/office/powerpoint/2010/main" val="3802751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613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Praktické používání dotací a subvencí</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672491"/>
            <a:ext cx="11264146" cy="4990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b="1" dirty="0"/>
              <a:t>Program SAPARD</a:t>
            </a:r>
            <a:r>
              <a:rPr lang="cs-CZ" dirty="0"/>
              <a:t> </a:t>
            </a:r>
          </a:p>
          <a:p>
            <a:pPr lvl="1" algn="just"/>
            <a:r>
              <a:rPr lang="cs-CZ" dirty="0"/>
              <a:t>byl speciálním dotačním programem pro zemědělství a rozvoj venkova</a:t>
            </a:r>
          </a:p>
          <a:p>
            <a:pPr lvl="1" algn="just"/>
            <a:r>
              <a:rPr lang="cs-CZ" dirty="0"/>
              <a:t>na Českou republiku každoročně připadalo cca 22,1 mil. EUR</a:t>
            </a:r>
          </a:p>
          <a:p>
            <a:pPr lvl="1" algn="just"/>
            <a:r>
              <a:rPr lang="cs-CZ" dirty="0"/>
              <a:t>až do doby vstupu do EU, Česká republika tak disponovala prostředky SAPARD v celkové </a:t>
            </a:r>
            <a:r>
              <a:rPr lang="cs-CZ" b="1" dirty="0"/>
              <a:t>výši 66,1 mil. EUR</a:t>
            </a:r>
            <a:endParaRPr lang="cs-CZ" sz="1600" b="1" dirty="0"/>
          </a:p>
          <a:p>
            <a:pPr lvl="1" algn="just"/>
            <a:r>
              <a:rPr lang="cs-CZ" dirty="0"/>
              <a:t>po vstupu do EU jej nahradil operační program Rozvoj venkova a multifunkčního zemědělství.</a:t>
            </a:r>
          </a:p>
          <a:p>
            <a:pPr algn="just"/>
            <a:r>
              <a:rPr lang="cs-CZ" b="1" dirty="0"/>
              <a:t>Program ISPA</a:t>
            </a:r>
            <a:r>
              <a:rPr lang="cs-CZ" dirty="0"/>
              <a:t> </a:t>
            </a:r>
          </a:p>
          <a:p>
            <a:pPr lvl="1" algn="just"/>
            <a:r>
              <a:rPr lang="cs-CZ" dirty="0"/>
              <a:t>byl zaměřen na financování velkých projektů v oblasti životního prostředí </a:t>
            </a:r>
          </a:p>
          <a:p>
            <a:pPr lvl="1" algn="just"/>
            <a:r>
              <a:rPr lang="cs-CZ" dirty="0"/>
              <a:t>byl využíván od roku 2000 a do konce srpna 2003 alokováno </a:t>
            </a:r>
            <a:r>
              <a:rPr lang="cs-CZ" b="1" dirty="0"/>
              <a:t>244,3 mil. EUR</a:t>
            </a:r>
          </a:p>
          <a:p>
            <a:pPr lvl="1" algn="just"/>
            <a:r>
              <a:rPr lang="cs-CZ" dirty="0"/>
              <a:t>po vstupu České republiky do EU jej nahradil operační program Infrastruktura.</a:t>
            </a:r>
          </a:p>
          <a:p>
            <a:pPr lvl="1" algn="just"/>
            <a:endParaRPr lang="cs-CZ" sz="1600" b="1" dirty="0"/>
          </a:p>
        </p:txBody>
      </p:sp>
    </p:spTree>
    <p:extLst>
      <p:ext uri="{BB962C8B-B14F-4D97-AF65-F5344CB8AC3E}">
        <p14:creationId xmlns:p14="http://schemas.microsoft.com/office/powerpoint/2010/main" val="2686474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6137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Praktické používání dotací a subvencí</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418640"/>
            <a:ext cx="11264146" cy="4990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Česká republika dostávala zároveň prostředky z komunitárních programů:</a:t>
            </a:r>
          </a:p>
          <a:p>
            <a:pPr lvl="1" algn="just"/>
            <a:r>
              <a:rPr lang="cs-CZ" dirty="0"/>
              <a:t>účastnila se vzdělávacích programů </a:t>
            </a:r>
            <a:r>
              <a:rPr lang="cs-CZ" dirty="0" err="1"/>
              <a:t>Socrates</a:t>
            </a:r>
            <a:r>
              <a:rPr lang="cs-CZ" dirty="0"/>
              <a:t>, Leonardo da Vinci a </a:t>
            </a:r>
            <a:r>
              <a:rPr lang="cs-CZ" dirty="0" err="1"/>
              <a:t>Youth</a:t>
            </a:r>
            <a:r>
              <a:rPr lang="cs-CZ" dirty="0"/>
              <a:t> </a:t>
            </a:r>
            <a:r>
              <a:rPr lang="cs-CZ" dirty="0" err="1"/>
              <a:t>for</a:t>
            </a:r>
            <a:r>
              <a:rPr lang="cs-CZ" dirty="0"/>
              <a:t> </a:t>
            </a:r>
            <a:r>
              <a:rPr lang="cs-CZ" dirty="0" err="1"/>
              <a:t>Europe</a:t>
            </a:r>
            <a:r>
              <a:rPr lang="cs-CZ" dirty="0"/>
              <a:t> (Mládež pro Evropu) od roku 1997 </a:t>
            </a:r>
          </a:p>
          <a:p>
            <a:pPr lvl="1" algn="just"/>
            <a:r>
              <a:rPr lang="cs-CZ" dirty="0"/>
              <a:t>dále programů Raphael, SAVE II a SME (</a:t>
            </a:r>
            <a:r>
              <a:rPr lang="cs-CZ" dirty="0" err="1"/>
              <a:t>Small</a:t>
            </a:r>
            <a:r>
              <a:rPr lang="cs-CZ" dirty="0"/>
              <a:t> and Medium-</a:t>
            </a:r>
            <a:r>
              <a:rPr lang="cs-CZ" dirty="0" err="1"/>
              <a:t>Sized</a:t>
            </a:r>
            <a:r>
              <a:rPr lang="cs-CZ" dirty="0"/>
              <a:t> </a:t>
            </a:r>
            <a:r>
              <a:rPr lang="cs-CZ" dirty="0" err="1"/>
              <a:t>Enterprises</a:t>
            </a:r>
            <a:r>
              <a:rPr lang="cs-CZ" dirty="0"/>
              <a:t>, podpora malého a středního podnikání) od roku 1998. </a:t>
            </a:r>
          </a:p>
          <a:p>
            <a:pPr marL="457200" lvl="1" indent="0" algn="just">
              <a:buNone/>
            </a:pPr>
            <a:endParaRPr lang="cs-CZ" sz="1000" dirty="0"/>
          </a:p>
          <a:p>
            <a:pPr algn="just"/>
            <a:r>
              <a:rPr lang="cs-CZ" sz="2600" b="1" dirty="0">
                <a:highlight>
                  <a:srgbClr val="00FFFF"/>
                </a:highlight>
              </a:rPr>
              <a:t>PHARE</a:t>
            </a:r>
            <a:r>
              <a:rPr lang="cs-CZ" sz="2600" dirty="0">
                <a:highlight>
                  <a:srgbClr val="00FFFF"/>
                </a:highlight>
              </a:rPr>
              <a:t> – stavba čističek odpadních vod a kanalizačních sítí v Mostech u Jablunkova</a:t>
            </a:r>
          </a:p>
          <a:p>
            <a:pPr algn="just"/>
            <a:r>
              <a:rPr lang="cs-CZ" sz="2600" b="1" dirty="0">
                <a:highlight>
                  <a:srgbClr val="00FFFF"/>
                </a:highlight>
              </a:rPr>
              <a:t>SAPARD</a:t>
            </a:r>
            <a:r>
              <a:rPr lang="cs-CZ" sz="2600" dirty="0">
                <a:highlight>
                  <a:srgbClr val="00FFFF"/>
                </a:highlight>
              </a:rPr>
              <a:t> – ČR: konstrukce skladovacích kapacit pro ovoce a zeleninu; realizováno 43 projektů v celkové hodnotě finanční pomoci 159,1 mil. Kč</a:t>
            </a:r>
          </a:p>
          <a:p>
            <a:pPr algn="just"/>
            <a:r>
              <a:rPr lang="cs-CZ" sz="2600" b="1" dirty="0">
                <a:highlight>
                  <a:srgbClr val="00FFFF"/>
                </a:highlight>
              </a:rPr>
              <a:t>ISPA </a:t>
            </a:r>
            <a:r>
              <a:rPr lang="cs-CZ" sz="2600" dirty="0">
                <a:highlight>
                  <a:srgbClr val="00FFFF"/>
                </a:highlight>
              </a:rPr>
              <a:t>– Ostrava: dostavba a rekonstrukce kanalizační sítě a výstavba kolektorů v centru města za zhruba 41 mil. eur. </a:t>
            </a:r>
            <a:endParaRPr lang="cs-CZ" sz="2600" b="1" dirty="0">
              <a:highlight>
                <a:srgbClr val="00FFFF"/>
              </a:highlight>
            </a:endParaRPr>
          </a:p>
          <a:p>
            <a:pPr marL="0" indent="0" algn="just">
              <a:buNone/>
            </a:pPr>
            <a:endParaRPr lang="cs-CZ" sz="2600" dirty="0">
              <a:highlight>
                <a:srgbClr val="00FFFF"/>
              </a:highlight>
            </a:endParaRPr>
          </a:p>
          <a:p>
            <a:pPr algn="just"/>
            <a:endParaRPr lang="cs-CZ" dirty="0"/>
          </a:p>
          <a:p>
            <a:pPr algn="just"/>
            <a:endParaRPr lang="cs-CZ" sz="2000" b="1" dirty="0"/>
          </a:p>
        </p:txBody>
      </p:sp>
    </p:spTree>
    <p:extLst>
      <p:ext uri="{BB962C8B-B14F-4D97-AF65-F5344CB8AC3E}">
        <p14:creationId xmlns:p14="http://schemas.microsoft.com/office/powerpoint/2010/main" val="338863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2" name="TextovéPole 1">
            <a:extLst>
              <a:ext uri="{FF2B5EF4-FFF2-40B4-BE49-F238E27FC236}">
                <a16:creationId xmlns:a16="http://schemas.microsoft.com/office/drawing/2014/main" id="{331AFC08-2DD8-4A1B-9BC3-0DDC67607BC4}"/>
              </a:ext>
            </a:extLst>
          </p:cNvPr>
          <p:cNvSpPr txBox="1"/>
          <p:nvPr/>
        </p:nvSpPr>
        <p:spPr>
          <a:xfrm>
            <a:off x="1468016" y="3136612"/>
            <a:ext cx="9255967" cy="584775"/>
          </a:xfrm>
          <a:prstGeom prst="rect">
            <a:avLst/>
          </a:prstGeom>
          <a:noFill/>
        </p:spPr>
        <p:txBody>
          <a:bodyPr wrap="square" rtlCol="0">
            <a:spAutoFit/>
          </a:bodyPr>
          <a:lstStyle/>
          <a:p>
            <a:pPr algn="ctr"/>
            <a:r>
              <a:rPr lang="cs-CZ" sz="3200" b="1" dirty="0"/>
              <a:t>Děkuji za pozornost…</a:t>
            </a:r>
          </a:p>
        </p:txBody>
      </p:sp>
    </p:spTree>
    <p:extLst>
      <p:ext uri="{BB962C8B-B14F-4D97-AF65-F5344CB8AC3E}">
        <p14:creationId xmlns:p14="http://schemas.microsoft.com/office/powerpoint/2010/main" val="45914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678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Úvod</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704308"/>
            <a:ext cx="11264146" cy="45247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b="1" dirty="0">
                <a:solidFill>
                  <a:srgbClr val="FF0000"/>
                </a:solidFill>
              </a:rPr>
              <a:t>Dotace </a:t>
            </a:r>
            <a:r>
              <a:rPr lang="cs-CZ" sz="2400" dirty="0"/>
              <a:t>(z latiny </a:t>
            </a:r>
            <a:r>
              <a:rPr lang="cs-CZ" sz="2400" dirty="0" err="1"/>
              <a:t>dotatio</a:t>
            </a:r>
            <a:r>
              <a:rPr lang="cs-CZ" sz="2400" dirty="0"/>
              <a:t> – dar)</a:t>
            </a:r>
            <a:r>
              <a:rPr lang="cs-CZ" sz="2400" b="1" dirty="0">
                <a:solidFill>
                  <a:srgbClr val="FF0000"/>
                </a:solidFill>
              </a:rPr>
              <a:t>:</a:t>
            </a:r>
          </a:p>
          <a:p>
            <a:pPr lvl="1" algn="just"/>
            <a:r>
              <a:rPr lang="cs-CZ" dirty="0"/>
              <a:t>jeden ze základních nástrojů k ovlivňování situace v národním hospodářství </a:t>
            </a:r>
          </a:p>
          <a:p>
            <a:pPr lvl="1" algn="just"/>
            <a:r>
              <a:rPr lang="cs-CZ" dirty="0"/>
              <a:t>nástroj, který se systematicky začal zavádět s formováním moderního hospodaření státu</a:t>
            </a:r>
          </a:p>
          <a:p>
            <a:pPr lvl="1" algn="just"/>
            <a:r>
              <a:rPr lang="cs-CZ" dirty="0" err="1"/>
              <a:t>Maximilien</a:t>
            </a:r>
            <a:r>
              <a:rPr lang="cs-CZ" dirty="0"/>
              <a:t> de </a:t>
            </a:r>
            <a:r>
              <a:rPr lang="cs-CZ" dirty="0" err="1"/>
              <a:t>Béthune</a:t>
            </a:r>
            <a:r>
              <a:rPr lang="cs-CZ" dirty="0"/>
              <a:t>, vévoda ze </a:t>
            </a:r>
            <a:r>
              <a:rPr lang="cs-CZ" dirty="0" err="1"/>
              <a:t>Sully</a:t>
            </a:r>
            <a:r>
              <a:rPr lang="cs-CZ" dirty="0"/>
              <a:t>, nebo Jean-</a:t>
            </a:r>
            <a:r>
              <a:rPr lang="cs-CZ" dirty="0" err="1"/>
              <a:t>Baptiste</a:t>
            </a:r>
            <a:r>
              <a:rPr lang="cs-CZ" dirty="0"/>
              <a:t> </a:t>
            </a:r>
            <a:r>
              <a:rPr lang="cs-CZ" dirty="0" err="1"/>
              <a:t>Colbert</a:t>
            </a:r>
            <a:r>
              <a:rPr lang="cs-CZ" dirty="0"/>
              <a:t>, či Alexander </a:t>
            </a:r>
            <a:r>
              <a:rPr lang="cs-CZ" dirty="0" err="1"/>
              <a:t>Hamilton</a:t>
            </a:r>
            <a:r>
              <a:rPr lang="cs-CZ" dirty="0"/>
              <a:t>.</a:t>
            </a:r>
          </a:p>
          <a:p>
            <a:pPr lvl="2" algn="just"/>
            <a:r>
              <a:rPr lang="cs-CZ" dirty="0"/>
              <a:t>tito představitelé státu začali uplatňovat vědomou ekonomickou politiku</a:t>
            </a:r>
          </a:p>
          <a:p>
            <a:pPr lvl="2" algn="just"/>
            <a:r>
              <a:rPr lang="cs-CZ" dirty="0"/>
              <a:t>důvodem byla neutěšená ekonomická situace a nároky státu souvisejícím s jeho funkcemi, které přebíral na základě budování moderní institucionální struktury</a:t>
            </a:r>
          </a:p>
          <a:p>
            <a:pPr lvl="2" algn="just"/>
            <a:r>
              <a:rPr lang="cs-CZ" dirty="0"/>
              <a:t>postupné centralizování příjmů a výdajů veřejných rozpočtů, a tak se část výdajů začala používat v podobě prostředků věnovaných ekonomickým subjektům.</a:t>
            </a:r>
          </a:p>
          <a:p>
            <a:r>
              <a:rPr lang="cs-CZ" dirty="0"/>
              <a:t>Dva termíny - dotace a subvence</a:t>
            </a:r>
          </a:p>
        </p:txBody>
      </p:sp>
      <p:pic>
        <p:nvPicPr>
          <p:cNvPr id="1026" name="Picture 2" descr="Nalezený obrázek pro dotace eu">
            <a:extLst>
              <a:ext uri="{FF2B5EF4-FFF2-40B4-BE49-F238E27FC236}">
                <a16:creationId xmlns:a16="http://schemas.microsoft.com/office/drawing/2014/main" id="{A68E2790-2827-40AD-918F-33AC55208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154" y="1122947"/>
            <a:ext cx="2742064" cy="84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92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59558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Dotace a subvence</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704308"/>
            <a:ext cx="11264146" cy="45247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b="1" dirty="0">
                <a:solidFill>
                  <a:srgbClr val="FF0000"/>
                </a:solidFill>
              </a:rPr>
              <a:t>Dotace:</a:t>
            </a:r>
          </a:p>
          <a:p>
            <a:pPr lvl="1" algn="just"/>
            <a:r>
              <a:rPr lang="cs-CZ" dirty="0"/>
              <a:t>v nejširším smyslu se v ekonomii rozumí jakékoliv přidělení prostředků </a:t>
            </a:r>
          </a:p>
          <a:p>
            <a:pPr lvl="1" algn="just"/>
            <a:r>
              <a:rPr lang="cs-CZ" dirty="0"/>
              <a:t>v užším smyslu to znamená přenechání výnosů, určitých daňových a jiných zdrojů </a:t>
            </a:r>
          </a:p>
          <a:p>
            <a:pPr lvl="1" algn="just"/>
            <a:r>
              <a:rPr lang="cs-CZ" dirty="0"/>
              <a:t>nejčastěji jde o peněžitý dar nebo daru podobná peněžitá úhradě ze strany centrální vlády, nebo územněsprávního celku nějakému subjektu k jeho použití, aniž by stanovil účel tohoto použití</a:t>
            </a:r>
          </a:p>
          <a:p>
            <a:pPr lvl="1" algn="just"/>
            <a:r>
              <a:rPr lang="cs-CZ" dirty="0"/>
              <a:t>prostředky mají být užity v zájmu snížení ceny určitého statku, jehož poskytování je ve „veřejném zájmu“</a:t>
            </a:r>
          </a:p>
          <a:p>
            <a:pPr lvl="1" algn="just"/>
            <a:r>
              <a:rPr lang="cs-CZ" dirty="0"/>
              <a:t>mnohdy bývá poskytnutí dotace vázáno na jistou míru vlastní spoluúčasti příjemce</a:t>
            </a:r>
          </a:p>
          <a:p>
            <a:pPr lvl="1" algn="just"/>
            <a:r>
              <a:rPr lang="cs-CZ" dirty="0"/>
              <a:t>dojde k narušení hospodářské soutěže.</a:t>
            </a:r>
          </a:p>
        </p:txBody>
      </p:sp>
      <p:pic>
        <p:nvPicPr>
          <p:cNvPr id="1026" name="Picture 2" descr="Nalezený obrázek pro dotace eu">
            <a:extLst>
              <a:ext uri="{FF2B5EF4-FFF2-40B4-BE49-F238E27FC236}">
                <a16:creationId xmlns:a16="http://schemas.microsoft.com/office/drawing/2014/main" id="{A68E2790-2827-40AD-918F-33AC55208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154" y="1122947"/>
            <a:ext cx="2742064" cy="84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15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59558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Dotace a subvence</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704308"/>
            <a:ext cx="11264146" cy="45247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b="1" dirty="0">
                <a:solidFill>
                  <a:srgbClr val="FF0000"/>
                </a:solidFill>
              </a:rPr>
              <a:t>Dotace:</a:t>
            </a:r>
          </a:p>
          <a:p>
            <a:pPr lvl="1" algn="just"/>
            <a:r>
              <a:rPr lang="cs-CZ" dirty="0"/>
              <a:t>druh vládních výdajů pro jednotlivce a domácnosti, jakož i firmy</a:t>
            </a:r>
          </a:p>
          <a:p>
            <a:pPr lvl="1" algn="just"/>
            <a:r>
              <a:rPr lang="cs-CZ" dirty="0"/>
              <a:t>spolupodílí se na životaschopnosti ekonomických subjektů, vytváří přístup k základnímu zboží a službám, a zároveň dává firmám možnost udržet, nebo zvýšit konkurenceschopnost</a:t>
            </a:r>
          </a:p>
          <a:p>
            <a:pPr lvl="1" algn="just"/>
            <a:r>
              <a:rPr lang="cs-CZ" dirty="0"/>
              <a:t>umožňuje také vládám reagovat na ekonomické otřesy během recese nebo v reakci na nepředvídané otřesy (jako např. pandemie COVID-19)</a:t>
            </a:r>
          </a:p>
          <a:p>
            <a:pPr lvl="1" algn="just"/>
            <a:r>
              <a:rPr lang="cs-CZ" dirty="0"/>
              <a:t>transfery poskytované na bezúplatné bázi</a:t>
            </a:r>
          </a:p>
          <a:p>
            <a:pPr lvl="1" algn="just"/>
            <a:r>
              <a:rPr lang="cs-CZ" dirty="0"/>
              <a:t>kompenzuje zvýšené náklady a kryje ztráty</a:t>
            </a:r>
          </a:p>
          <a:p>
            <a:pPr lvl="1" algn="just"/>
            <a:r>
              <a:rPr lang="cs-CZ" dirty="0"/>
              <a:t>podnikům umožňuje zabránit jejich úpadku, neboť část ceny je hrazena z rozpočtových prostředků prostřednictvím dotace.</a:t>
            </a:r>
          </a:p>
        </p:txBody>
      </p:sp>
      <p:pic>
        <p:nvPicPr>
          <p:cNvPr id="1026" name="Picture 2" descr="Nalezený obrázek pro dotace eu">
            <a:extLst>
              <a:ext uri="{FF2B5EF4-FFF2-40B4-BE49-F238E27FC236}">
                <a16:creationId xmlns:a16="http://schemas.microsoft.com/office/drawing/2014/main" id="{A68E2790-2827-40AD-918F-33AC55208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154" y="1122947"/>
            <a:ext cx="2742064" cy="84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97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59558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Dotace a subvence</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546977"/>
            <a:ext cx="11264146" cy="4741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b="1" dirty="0">
                <a:solidFill>
                  <a:srgbClr val="FF0000"/>
                </a:solidFill>
              </a:rPr>
              <a:t>Formy dotace:</a:t>
            </a:r>
          </a:p>
          <a:p>
            <a:pPr lvl="1" algn="just"/>
            <a:r>
              <a:rPr lang="cs-CZ" dirty="0"/>
              <a:t>přímé vládní výdaje, daňové pobídky, zvýhodněné půjčky, cenová podpora a vládní poskytování zboží a služeb</a:t>
            </a:r>
          </a:p>
          <a:p>
            <a:pPr lvl="1" algn="just"/>
            <a:r>
              <a:rPr lang="cs-CZ" dirty="0"/>
              <a:t>vláda může například během hospodářského poklesu rozdělit přímé platby dotace jednotlivcům a domácnostem, aby pomohla svým občanům platit účty a stimulovala ekonomickou aktivitu</a:t>
            </a:r>
          </a:p>
          <a:p>
            <a:pPr lvl="2" algn="just"/>
            <a:r>
              <a:rPr lang="cs-CZ" dirty="0"/>
              <a:t>fungují jako účinná finanční pomoc poskytovaná v případě, že ekonomika zažívá ekonomické potíže</a:t>
            </a:r>
          </a:p>
          <a:p>
            <a:pPr lvl="1" algn="just"/>
            <a:r>
              <a:rPr lang="cs-CZ" dirty="0"/>
              <a:t>dobrý politický nástroj k revizi nedokonalostí trhu, když racionální a konkurenceschopné firmy nedosahují optimálního tržního výsledku</a:t>
            </a:r>
          </a:p>
          <a:p>
            <a:pPr lvl="1" algn="just"/>
            <a:r>
              <a:rPr lang="cs-CZ" dirty="0"/>
              <a:t>vlády poskytují dotace, aby povzbudily firmy, aby investovaly do vědy, výzkumu a vývoje </a:t>
            </a:r>
          </a:p>
          <a:p>
            <a:pPr lvl="1" algn="just"/>
            <a:r>
              <a:rPr lang="cs-CZ" dirty="0"/>
              <a:t>může jít také o snahu dosáhnout větší produkce pozitivních </a:t>
            </a:r>
            <a:r>
              <a:rPr lang="cs-CZ" b="1" dirty="0"/>
              <a:t>externalit</a:t>
            </a:r>
            <a:r>
              <a:rPr lang="cs-CZ" dirty="0"/>
              <a:t>.</a:t>
            </a:r>
          </a:p>
        </p:txBody>
      </p:sp>
      <p:pic>
        <p:nvPicPr>
          <p:cNvPr id="1026" name="Picture 2" descr="Nalezený obrázek pro dotace eu">
            <a:extLst>
              <a:ext uri="{FF2B5EF4-FFF2-40B4-BE49-F238E27FC236}">
                <a16:creationId xmlns:a16="http://schemas.microsoft.com/office/drawing/2014/main" id="{A68E2790-2827-40AD-918F-33AC55208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522" y="998147"/>
            <a:ext cx="2742064" cy="84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527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59558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Dotace a subvence</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441644"/>
            <a:ext cx="11264146" cy="48616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b="1" dirty="0">
                <a:solidFill>
                  <a:srgbClr val="FF0000"/>
                </a:solidFill>
              </a:rPr>
              <a:t>Subvence:</a:t>
            </a:r>
          </a:p>
          <a:p>
            <a:pPr lvl="1" algn="just"/>
            <a:r>
              <a:rPr lang="cs-CZ" dirty="0"/>
              <a:t>z lat. sub-</a:t>
            </a:r>
            <a:r>
              <a:rPr lang="cs-CZ" dirty="0" err="1"/>
              <a:t>venire</a:t>
            </a:r>
            <a:r>
              <a:rPr lang="cs-CZ" dirty="0"/>
              <a:t>, přijít na pomoc, nebo </a:t>
            </a:r>
            <a:r>
              <a:rPr lang="cs-CZ" dirty="0" err="1"/>
              <a:t>subsidie</a:t>
            </a:r>
            <a:r>
              <a:rPr lang="cs-CZ" dirty="0"/>
              <a:t> (z latiny subsidium – pomoc, podpora)</a:t>
            </a:r>
          </a:p>
          <a:p>
            <a:pPr lvl="1" algn="just"/>
            <a:r>
              <a:rPr lang="cs-CZ" dirty="0"/>
              <a:t>platby poskytované ze státního nebo místního rozpočtu, jakož i platby ze zvláštních fondů určené pro právnické a fyzické osoby, místní úřady a další organizace</a:t>
            </a:r>
          </a:p>
          <a:p>
            <a:pPr lvl="1" algn="just"/>
            <a:r>
              <a:rPr lang="cs-CZ" dirty="0"/>
              <a:t>i pomoc od soukromého subjektu, potom je ale ovšem vhodnější užít termín charita či sponzorský příspěvek</a:t>
            </a:r>
          </a:p>
          <a:p>
            <a:pPr lvl="1" algn="just"/>
            <a:r>
              <a:rPr lang="cs-CZ" dirty="0"/>
              <a:t>příděl prostředků z veřejných rozpočtů, který se poskytuje za účelem podpory, která je účelově určena</a:t>
            </a:r>
          </a:p>
          <a:p>
            <a:pPr lvl="1" algn="just"/>
            <a:r>
              <a:rPr lang="cs-CZ" dirty="0"/>
              <a:t>určené konkrétní cíle, na rozdíl od dotací (které v zásadě nemají žádný účel) a podléhají v případě odchýlení od cíle vrácení.</a:t>
            </a:r>
          </a:p>
          <a:p>
            <a:pPr algn="just"/>
            <a:r>
              <a:rPr lang="cs-CZ" dirty="0"/>
              <a:t>V praxi se často oba pojmy směšují a zůstávají jako synonyma pro širší přidělování prostředků.</a:t>
            </a:r>
          </a:p>
          <a:p>
            <a:pPr lvl="1" algn="just"/>
            <a:endParaRPr lang="cs-CZ" dirty="0"/>
          </a:p>
        </p:txBody>
      </p:sp>
      <p:pic>
        <p:nvPicPr>
          <p:cNvPr id="2" name="Obrázek 1">
            <a:extLst>
              <a:ext uri="{FF2B5EF4-FFF2-40B4-BE49-F238E27FC236}">
                <a16:creationId xmlns:a16="http://schemas.microsoft.com/office/drawing/2014/main" id="{E927CB01-0E01-46D5-ACFD-050AAF9AC75D}"/>
              </a:ext>
            </a:extLst>
          </p:cNvPr>
          <p:cNvPicPr>
            <a:picLocks noChangeAspect="1"/>
          </p:cNvPicPr>
          <p:nvPr/>
        </p:nvPicPr>
        <p:blipFill>
          <a:blip r:embed="rId3"/>
          <a:stretch>
            <a:fillRect/>
          </a:stretch>
        </p:blipFill>
        <p:spPr>
          <a:xfrm>
            <a:off x="8665494" y="554670"/>
            <a:ext cx="1007895" cy="1279144"/>
          </a:xfrm>
          <a:prstGeom prst="rect">
            <a:avLst/>
          </a:prstGeom>
        </p:spPr>
      </p:pic>
    </p:spTree>
    <p:extLst>
      <p:ext uri="{BB962C8B-B14F-4D97-AF65-F5344CB8AC3E}">
        <p14:creationId xmlns:p14="http://schemas.microsoft.com/office/powerpoint/2010/main" val="397351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59558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Dotace a subvence</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546977"/>
            <a:ext cx="11264146" cy="48616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b="1" dirty="0">
                <a:solidFill>
                  <a:srgbClr val="FF0000"/>
                </a:solidFill>
              </a:rPr>
              <a:t>Subvencovaná (dotovaná) cena:</a:t>
            </a:r>
          </a:p>
          <a:p>
            <a:pPr lvl="1" algn="just"/>
            <a:r>
              <a:rPr lang="cs-CZ" b="1" dirty="0"/>
              <a:t>používá se</a:t>
            </a:r>
            <a:r>
              <a:rPr lang="cs-CZ" dirty="0"/>
              <a:t> i v souvislosti se spotřebitelskými cenami různých produktů</a:t>
            </a:r>
          </a:p>
          <a:p>
            <a:pPr lvl="1" algn="just"/>
            <a:r>
              <a:rPr lang="cs-CZ" b="1" dirty="0"/>
              <a:t>nepoužívá se </a:t>
            </a:r>
            <a:r>
              <a:rPr lang="cs-CZ" dirty="0"/>
              <a:t>pro veřejné výdaje na školství, zdravotnictví, obranu, sociální pomoc a podobně, kde se z veřejných prostředků hradí většina nákladů</a:t>
            </a:r>
          </a:p>
          <a:p>
            <a:pPr lvl="1" algn="just"/>
            <a:r>
              <a:rPr lang="cs-CZ" dirty="0"/>
              <a:t>subvencemi stát (kraj, obec) podporuje nějaký obor činnosti (kulturu, sport, zemědělství), postiženou oblast, sociálně slabou vrstvu a podobně</a:t>
            </a:r>
          </a:p>
          <a:p>
            <a:pPr lvl="1" algn="just"/>
            <a:r>
              <a:rPr lang="cs-CZ" dirty="0"/>
              <a:t>smyslem je podpora veřejně prospěšné činnosti, která by se jinak nerozvíjela, nějakého odvětví hospodářství, povzbudit podnikání nebo vyrovnávat rozdíly mezi oblastmi. </a:t>
            </a:r>
          </a:p>
          <a:p>
            <a:pPr lvl="1" algn="just"/>
            <a:r>
              <a:rPr lang="cs-CZ" dirty="0"/>
              <a:t>může mít podobu přímé dotace, zvýhodněného úvěru, zaručené ceny, záruk za půjčku, snížení daně apod.</a:t>
            </a:r>
          </a:p>
        </p:txBody>
      </p:sp>
    </p:spTree>
    <p:extLst>
      <p:ext uri="{BB962C8B-B14F-4D97-AF65-F5344CB8AC3E}">
        <p14:creationId xmlns:p14="http://schemas.microsoft.com/office/powerpoint/2010/main" val="286716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59558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dirty="0">
                <a:ln>
                  <a:noFill/>
                </a:ln>
                <a:solidFill>
                  <a:srgbClr val="307871"/>
                </a:solidFill>
                <a:effectLst/>
                <a:uLnTx/>
                <a:uFillTx/>
                <a:latin typeface="Times New Roman"/>
                <a:ea typeface="+mj-ea"/>
                <a:cs typeface="+mj-cs"/>
              </a:rPr>
              <a:t>Dotace a subvence</a:t>
            </a:r>
            <a:endParaRPr kumimoji="0" lang="en-GB" sz="18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251520" y="1800828"/>
            <a:ext cx="11264146" cy="48616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Zatímco spravedlivě rozdělované subvence kultury nebo sportu nepůsobí většinou žádné další problémy, subvence do hospodářství jsou často kritizovány </a:t>
            </a:r>
          </a:p>
          <a:p>
            <a:pPr lvl="1" algn="just"/>
            <a:r>
              <a:rPr lang="cs-CZ" dirty="0"/>
              <a:t>dotované a subvencované zemědělství má neoprávněnou výhodu oproti zemědělství v sousedních zemích, a proto dochází k narušení férových konkurenčních podmínek </a:t>
            </a:r>
          </a:p>
          <a:p>
            <a:pPr lvl="1" algn="just"/>
            <a:r>
              <a:rPr lang="cs-CZ" dirty="0"/>
              <a:t>subvencované ceny potravin nebo energie vedou často k plýtvání</a:t>
            </a:r>
          </a:p>
          <a:p>
            <a:pPr lvl="1" algn="just"/>
            <a:r>
              <a:rPr lang="cs-CZ" dirty="0"/>
              <a:t>subvence jednomu odvětví vyvolávají protesty ostatních </a:t>
            </a:r>
          </a:p>
          <a:p>
            <a:pPr lvl="1" algn="just"/>
            <a:r>
              <a:rPr lang="cs-CZ" dirty="0"/>
              <a:t>subvence se zejména stávají nečestným způsobem volebního boje: politické strany si subvencemi získávají přízeň části voličů díky prostředkům vybraných na daních ode všech.</a:t>
            </a:r>
          </a:p>
          <a:p>
            <a:pPr algn="just"/>
            <a:endParaRPr lang="cs-CZ" dirty="0"/>
          </a:p>
        </p:txBody>
      </p:sp>
    </p:spTree>
    <p:extLst>
      <p:ext uri="{BB962C8B-B14F-4D97-AF65-F5344CB8AC3E}">
        <p14:creationId xmlns:p14="http://schemas.microsoft.com/office/powerpoint/2010/main" val="419790572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2269</Words>
  <Application>Microsoft Office PowerPoint</Application>
  <PresentationFormat>Širokoúhlá obrazovka</PresentationFormat>
  <Paragraphs>283</Paragraphs>
  <Slides>23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Arial</vt:lpstr>
      <vt:lpstr>Calibri</vt:lpstr>
      <vt:lpstr>Calibri Light</vt:lpstr>
      <vt:lpstr>Times New Roman</vt:lpstr>
      <vt:lpstr>Motiv Office</vt:lpstr>
      <vt:lpstr>ČESKÁ REPUBLIKA A JEJÍ POSTAVENÍ V SOUDOBÉM SVĚTĚ</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Ingrid Majerová</cp:lastModifiedBy>
  <cp:revision>238</cp:revision>
  <dcterms:created xsi:type="dcterms:W3CDTF">2016-11-25T20:36:16Z</dcterms:created>
  <dcterms:modified xsi:type="dcterms:W3CDTF">2024-04-23T14:19:17Z</dcterms:modified>
</cp:coreProperties>
</file>