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377" r:id="rId5"/>
    <p:sldId id="378" r:id="rId6"/>
    <p:sldId id="379" r:id="rId7"/>
    <p:sldId id="356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26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 A JEJÍ POSTAVENÍ V SOUDOBÉM SVĚTĚ</a:t>
            </a:r>
            <a:endParaRPr lang="en-GB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719403" y="4101075"/>
            <a:ext cx="6816757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hospodářství a jeho perspektivy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64351" y="4824474"/>
            <a:ext cx="2688299" cy="134415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U3V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06565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Složitost a komplikovanost soudobého světa vykazuje zvýšení rizik jeho dalšího vývoje. </a:t>
            </a:r>
          </a:p>
          <a:p>
            <a:pPr algn="just"/>
            <a:r>
              <a:rPr lang="cs-CZ" sz="2400" dirty="0"/>
              <a:t>Nejedná se pouze o stále strukturovanější nárůst vazeb vyplývajících z interpretace klasického mechanistického pojetí světa, ale o propojování procesů do globalizovaných sítí. </a:t>
            </a:r>
          </a:p>
          <a:p>
            <a:pPr algn="just"/>
            <a:r>
              <a:rPr lang="cs-CZ" sz="2400" dirty="0"/>
              <a:t>Pro ukázku lze zmodelovat důsledky čínské politiky jednoho dítěte např. pro Laos. </a:t>
            </a:r>
          </a:p>
          <a:p>
            <a:pPr lvl="1" algn="just"/>
            <a:r>
              <a:rPr lang="cs-CZ" sz="2000" dirty="0"/>
              <a:t>Zde dosahuje počet žen ve stáří 0-14 let 1,38 mil.; rozdíl mezi počty čínských mužů a žen je 16,6 mil. ve stejné věkové kategorii v neprospěch žen.</a:t>
            </a:r>
          </a:p>
          <a:p>
            <a:pPr lvl="1" algn="just"/>
            <a:r>
              <a:rPr lang="cs-CZ" sz="2000" dirty="0"/>
              <a:t>V případě, že se během generace rozvine turistický ruch mezi vyspělejší Čínou a méně vyspělým Laosem, Číňané začnou v jedné desetině, tj. 1,6 mil. „poptávat“ laoské ženy.  </a:t>
            </a:r>
          </a:p>
          <a:p>
            <a:pPr lvl="1" algn="just"/>
            <a:r>
              <a:rPr lang="cs-CZ" dirty="0"/>
              <a:t>V případě propojení populačních procesů by z dlouhodobého hlediska došlo k demografickému zhroucení Laosu. </a:t>
            </a:r>
          </a:p>
          <a:p>
            <a:pPr lvl="1" algn="just"/>
            <a:r>
              <a:rPr lang="cs-CZ" dirty="0"/>
              <a:t>Doufejme, že tato vize nebude naplněna; jenomže ji nelze vyloučit a Laos v případě vstupu do globalizačního řetězce turistického ruchu ji nemůže ignorovat. </a:t>
            </a:r>
            <a:endParaRPr lang="cs-CZ" sz="2000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54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06565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Objevují se i další problémy. </a:t>
            </a:r>
          </a:p>
          <a:p>
            <a:pPr algn="just"/>
            <a:r>
              <a:rPr lang="cs-CZ" dirty="0"/>
              <a:t>Dynamika změn současného světa se obrovsky zrychlila a často se stává, že s výjimkou specialistů je naše společnost téměř ani nezaznamenává, natož aby je reflektovala. </a:t>
            </a:r>
          </a:p>
          <a:p>
            <a:pPr algn="just"/>
            <a:r>
              <a:rPr lang="cs-CZ" dirty="0"/>
              <a:t>Existuje obrovské spektrum momentů (právní, sociální, demografické, ekonomické), které předurčují vývoj naší společnosti. Řešení spočívá v syntéze poznatků z různých oborů. </a:t>
            </a:r>
          </a:p>
          <a:p>
            <a:pPr algn="just"/>
            <a:r>
              <a:rPr lang="cs-CZ" dirty="0"/>
              <a:t>To není předmětem tohoto kurzu, proto se pokusíme rozebrat pouze problém zpomalování a stagnace ekonomiky, neboť se jeví jako často diskutovaným problémem teorie, tak i problémem stavu národního hospodářství. </a:t>
            </a:r>
            <a:endParaRPr lang="cs-CZ" sz="2000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887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0416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Pro zbožně-peněžní ekonomiku založenou na fungování peněžně-úvěrových vztahů existuje pouze jediná cesta, jak uvedenému nebezpečí čelit, a tou je ekonomická expanze. </a:t>
            </a:r>
          </a:p>
          <a:p>
            <a:pPr algn="just"/>
            <a:r>
              <a:rPr lang="cs-CZ" dirty="0"/>
              <a:t>Růst znamená dodatečnou tvorbu zdrojů, a v případě tržního mechanismu platí tvrzení, že růst realizované nabídky zvyšuje celkovou poptávku. </a:t>
            </a:r>
          </a:p>
          <a:p>
            <a:pPr algn="just"/>
            <a:r>
              <a:rPr lang="cs-CZ" dirty="0"/>
              <a:t>Pokud tempo růstu důchodů je větší než tempo růstu zadlužení, snižuje se jeho váha, a to umožňuje jak splátky dluhu, tak i zvýšení disponibilního důchodu. </a:t>
            </a:r>
          </a:p>
          <a:p>
            <a:pPr algn="just"/>
            <a:r>
              <a:rPr lang="cs-CZ" dirty="0"/>
              <a:t>Snížení ekonomické dynamiky vede nutně k procesu zvýšení sociálně ekonomické diferenciace.</a:t>
            </a:r>
          </a:p>
        </p:txBody>
      </p:sp>
    </p:spTree>
    <p:extLst>
      <p:ext uri="{BB962C8B-B14F-4D97-AF65-F5344CB8AC3E}">
        <p14:creationId xmlns:p14="http://schemas.microsoft.com/office/powerpoint/2010/main" val="1444290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0416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peněžně úvěrový mechanismus nejhůře dopadá na nejslabší sociální skupiny a napomáhá koncentraci finančních zdrojů u finančně nejsilnějších skupin. </a:t>
            </a:r>
          </a:p>
          <a:p>
            <a:pPr algn="just"/>
            <a:r>
              <a:rPr lang="cs-CZ" dirty="0"/>
              <a:t>Pokud společnost chce udržet vnitřní sociální problémy v tolerovatelných mezích bez změny systému, musí expandovat. </a:t>
            </a:r>
          </a:p>
          <a:p>
            <a:pPr lvl="1" algn="just"/>
            <a:r>
              <a:rPr lang="cs-CZ" dirty="0"/>
              <a:t>Znamená to, že tempo růstu produktu musí být vyšší než úrokové sazby.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B877AB5-EAA0-420C-B0BB-2B8E708FB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770" y="4374594"/>
            <a:ext cx="3582906" cy="179145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DF41447-6462-44D6-9934-0C441BBE5B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829" y="4374593"/>
            <a:ext cx="2732171" cy="179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1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79621"/>
            <a:ext cx="11264146" cy="51705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Expanze může být buď vnitřní, nebo vnější.</a:t>
            </a:r>
          </a:p>
          <a:p>
            <a:pPr algn="just"/>
            <a:r>
              <a:rPr lang="cs-CZ" b="1" dirty="0"/>
              <a:t>Vnitřní expanze</a:t>
            </a:r>
            <a:r>
              <a:rPr lang="cs-CZ" dirty="0"/>
              <a:t> je v tom, že finanční kapitál neustále vyhledává další prostory pro své zhodnocení. </a:t>
            </a:r>
          </a:p>
          <a:p>
            <a:pPr lvl="1" algn="just"/>
            <a:r>
              <a:rPr lang="cs-CZ" dirty="0"/>
              <a:t>např. snaha ovládnout veřejný sektor pomocí formy PPP (z angl. zkratky partnerství veřejného a soukromého sektoru)</a:t>
            </a:r>
          </a:p>
          <a:p>
            <a:pPr lvl="2" algn="just"/>
            <a:r>
              <a:rPr lang="cs-CZ" dirty="0"/>
              <a:t>Stát nemá prostředky na infrastrukturu, přičemž většina investičních akcí slouží vyššímu zhodnocení kapitálu, ale soukromí investoři je mají? </a:t>
            </a:r>
          </a:p>
          <a:p>
            <a:pPr lvl="2" algn="just"/>
            <a:r>
              <a:rPr lang="cs-CZ" dirty="0"/>
              <a:t>Přitom nepadne otázka, proč jim je stát neodčerpá v podobě daní a nezabezpečí tak podmínky pro celkový růst blahobytu, na čemž musí vydělat i firmy produkující zboží?</a:t>
            </a:r>
          </a:p>
          <a:p>
            <a:pPr lvl="1" algn="just"/>
            <a:r>
              <a:rPr lang="cs-CZ" dirty="0"/>
              <a:t>vznik nových odvětví </a:t>
            </a:r>
          </a:p>
          <a:p>
            <a:pPr lvl="2" algn="just"/>
            <a:r>
              <a:rPr lang="cs-CZ" dirty="0"/>
              <a:t>proces dynamiky spjatý s novými produkty či změnami produkčních technologií</a:t>
            </a:r>
          </a:p>
          <a:p>
            <a:pPr lvl="2" algn="just"/>
            <a:r>
              <a:rPr lang="cs-CZ" dirty="0"/>
              <a:t>mohou vznikat další centra ekonomické koncentrace, ale existuje-li kooperující centrum finančního kapitálu, pak je jenom otázkou času jejich zapojení do vertikální struktury rozložení peněžních prostředků. </a:t>
            </a:r>
          </a:p>
        </p:txBody>
      </p:sp>
    </p:spTree>
    <p:extLst>
      <p:ext uri="{BB962C8B-B14F-4D97-AF65-F5344CB8AC3E}">
        <p14:creationId xmlns:p14="http://schemas.microsoft.com/office/powerpoint/2010/main" val="2307553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47536"/>
            <a:ext cx="11264146" cy="4796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b="1" dirty="0"/>
              <a:t>Vnější expanze </a:t>
            </a:r>
            <a:r>
              <a:rPr lang="cs-CZ" dirty="0"/>
              <a:t>je spojena s mezinárodním obchodem</a:t>
            </a:r>
          </a:p>
          <a:p>
            <a:pPr lvl="1" algn="just"/>
            <a:r>
              <a:rPr lang="cs-CZ" dirty="0"/>
              <a:t>makroekonomické otevření hospodářství nese řadu pozitivních efektů v podobě absolutní a komparativní výhody, výhody z titulu migrace pracovních sil a kapitálu (jenomže ani zde netrvá nic věčně a nic není zadarmo).  </a:t>
            </a:r>
          </a:p>
          <a:p>
            <a:pPr lvl="2" algn="just"/>
            <a:r>
              <a:rPr lang="cs-CZ" dirty="0"/>
              <a:t>v případě absolutních výhod si lze představit opouštění teritorií, která jimi nedisponují, u komparativních výhod existují i komparativní nevýhody</a:t>
            </a:r>
          </a:p>
          <a:p>
            <a:pPr lvl="2" algn="just"/>
            <a:r>
              <a:rPr lang="cs-CZ" dirty="0"/>
              <a:t>výstavba zdí na americko-mexické hranici a náklady na integraci cizích etnik v Evropě ukazují na limity výhod pohybu pracovních sil a soudobý Island i Irsko ukazují na rizika volného pohybu kapitálu</a:t>
            </a:r>
          </a:p>
          <a:p>
            <a:pPr lvl="1" algn="just"/>
            <a:r>
              <a:rPr lang="cs-CZ" dirty="0"/>
              <a:t>Jinak řečeno, v určitém časovém horizontu lze čerpat z titulu otevřené ekonomiky řadu výhod, je však nutno počítat i s protisměrnými pokyny, které mohou komplikovat dopady na sociální struktury.</a:t>
            </a:r>
          </a:p>
          <a:p>
            <a:pPr algn="just"/>
            <a:endParaRPr lang="cs-CZ" dirty="0"/>
          </a:p>
          <a:p>
            <a:pPr lvl="1" algn="just"/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2EAA6D6-E020-4841-BB9F-00C6DAD1F3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0" y="5165558"/>
            <a:ext cx="1980158" cy="12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68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83737"/>
            <a:ext cx="11264146" cy="4796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Shrneme-li rizika ze zpomalení vývoje, pak nám vzniknou následné </a:t>
            </a:r>
            <a:r>
              <a:rPr lang="cs-CZ" sz="2400" b="1" dirty="0"/>
              <a:t>problémy</a:t>
            </a:r>
            <a:r>
              <a:rPr lang="cs-CZ" sz="2400" dirty="0"/>
              <a:t>:</a:t>
            </a:r>
          </a:p>
          <a:p>
            <a:pPr lvl="1" algn="just"/>
            <a:r>
              <a:rPr lang="cs-CZ" sz="2000" dirty="0"/>
              <a:t>Akumulovaný kapitál, který nenachází uspokojivá zhodnocení ve standardních oblastech ekonomiky, začne usilovněji pronikat do dalších odvětví.</a:t>
            </a:r>
          </a:p>
          <a:p>
            <a:pPr lvl="1" algn="just"/>
            <a:r>
              <a:rPr lang="cs-CZ" sz="2000" dirty="0"/>
              <a:t>Kolektivní statky, jako je voda, krajina, přírodní bohatství, kde lze pozorovat snahu o rozdělení na základě zisku nikoliv potřeb.</a:t>
            </a:r>
          </a:p>
          <a:p>
            <a:pPr lvl="1" algn="just"/>
            <a:r>
              <a:rPr lang="cs-CZ" sz="2000" dirty="0"/>
              <a:t>Veřejné statky a jejich privatizace, kde registrujeme např. vznik soukromých policií, armád, dopravní infrastruktury.</a:t>
            </a:r>
          </a:p>
          <a:p>
            <a:pPr lvl="1" algn="just"/>
            <a:r>
              <a:rPr lang="cs-CZ" sz="2000" dirty="0"/>
              <a:t>Kultura přestává být tvorbou jedinečných artefaktů, smysl vnímání, prožívání tvorby je redukován na možnost zaplatit si za pasivní zážitek.</a:t>
            </a:r>
          </a:p>
          <a:p>
            <a:pPr algn="just"/>
            <a:r>
              <a:rPr lang="cs-CZ" sz="2400" dirty="0"/>
              <a:t>Dochází k postupné redukci </a:t>
            </a:r>
            <a:r>
              <a:rPr lang="cs-CZ" sz="2400" b="1" dirty="0"/>
              <a:t>vzdělávání</a:t>
            </a:r>
            <a:r>
              <a:rPr lang="cs-CZ" sz="2400" dirty="0"/>
              <a:t> z poznání a formování určitých hodnotově orientovaných způsobů existence na funkci získávání peněz. </a:t>
            </a:r>
          </a:p>
          <a:p>
            <a:pPr algn="just"/>
            <a:r>
              <a:rPr lang="cs-CZ" sz="2400" dirty="0"/>
              <a:t>Z </a:t>
            </a:r>
            <a:r>
              <a:rPr lang="cs-CZ" sz="2400" b="1" dirty="0"/>
              <a:t>vědy</a:t>
            </a:r>
            <a:r>
              <a:rPr lang="cs-CZ" sz="2400" dirty="0"/>
              <a:t> již zcela nezakrytě mizí otázky typu: co to je, jak to funguje a základním kritériem se stává, co to přinese</a:t>
            </a:r>
            <a:r>
              <a:rPr lang="cs-CZ" dirty="0"/>
              <a:t>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276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67695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 oblasti </a:t>
            </a:r>
            <a:r>
              <a:rPr lang="cs-CZ" b="1" dirty="0"/>
              <a:t>zdraví</a:t>
            </a:r>
            <a:r>
              <a:rPr lang="cs-CZ" dirty="0"/>
              <a:t> se začínají objevovat rozpory, neboť snaha po vyléčení je konfrontována s tendencí ke zhodnocení vložených prostředků. </a:t>
            </a:r>
          </a:p>
          <a:p>
            <a:pPr algn="just"/>
            <a:r>
              <a:rPr lang="cs-CZ" dirty="0"/>
              <a:t>V oblasti </a:t>
            </a:r>
            <a:r>
              <a:rPr lang="cs-CZ" b="1" dirty="0"/>
              <a:t>rodiny</a:t>
            </a:r>
            <a:r>
              <a:rPr lang="cs-CZ" dirty="0"/>
              <a:t> vidíme zcela zřetelně nárůst tendence k individualizaci a postupné transformaci funkce rodiny.</a:t>
            </a:r>
          </a:p>
          <a:p>
            <a:pPr algn="just"/>
            <a:r>
              <a:rPr lang="cs-CZ" dirty="0"/>
              <a:t>Dalším problémem je nárůst </a:t>
            </a:r>
            <a:r>
              <a:rPr lang="cs-CZ" b="1" dirty="0"/>
              <a:t>nerovností</a:t>
            </a:r>
            <a:endParaRPr lang="cs-CZ" dirty="0"/>
          </a:p>
          <a:p>
            <a:pPr lvl="1" algn="just"/>
            <a:r>
              <a:rPr lang="cs-CZ" dirty="0"/>
              <a:t>tyto rozdíly lze sledovat ve světové ekonomice nejenom mezi státy, ale i uvnitř zemí</a:t>
            </a:r>
          </a:p>
          <a:p>
            <a:pPr lvl="1" algn="just"/>
            <a:r>
              <a:rPr lang="cs-CZ" dirty="0"/>
              <a:t>měření nerovnosti v rámci zemí mírně vyšší než před dvěma desetiletími</a:t>
            </a:r>
          </a:p>
          <a:p>
            <a:pPr lvl="1" algn="just"/>
            <a:r>
              <a:rPr lang="cs-CZ" dirty="0"/>
              <a:t>např. v ČR se začíná odehrávat konflikt mezi regiony a Prahou (zatím prostřednictvím odlišných volebních preferencí).</a:t>
            </a:r>
          </a:p>
          <a:p>
            <a:pPr algn="just"/>
            <a:r>
              <a:rPr lang="cs-CZ" sz="2400" dirty="0"/>
              <a:t>Tak jako koloniální impéria měnily charakter tehdejšího světového hospodářství, vidíme, že nástup Číny, Indie, Brazílie i Ruska začíná měnit toky v mezinárodních produkčních sítích.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362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96286"/>
            <a:ext cx="11264146" cy="5220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Riziko českého postoje spočívá ve dvou rovinách. </a:t>
            </a:r>
          </a:p>
          <a:p>
            <a:pPr algn="just"/>
            <a:r>
              <a:rPr lang="cs-CZ" b="1" dirty="0"/>
              <a:t>První</a:t>
            </a:r>
            <a:r>
              <a:rPr lang="cs-CZ" dirty="0"/>
              <a:t> </a:t>
            </a:r>
            <a:r>
              <a:rPr lang="cs-CZ" b="1" dirty="0"/>
              <a:t>rovina</a:t>
            </a:r>
            <a:r>
              <a:rPr lang="cs-CZ" dirty="0"/>
              <a:t> vychází z neustálého návratu k uplynulým skutečnostem.</a:t>
            </a:r>
          </a:p>
          <a:p>
            <a:pPr algn="just"/>
            <a:r>
              <a:rPr lang="cs-CZ" b="1" dirty="0"/>
              <a:t>Druhá rovina </a:t>
            </a:r>
            <a:r>
              <a:rPr lang="cs-CZ" dirty="0"/>
              <a:t>spočívá v nastavení podmínek pro vznik novodobých forem naší národní svébytnosti</a:t>
            </a:r>
          </a:p>
          <a:p>
            <a:pPr lvl="1" algn="just"/>
            <a:r>
              <a:rPr lang="cs-CZ" dirty="0"/>
              <a:t>ztráta hodnotové orientace vystavuje národ nebezpečí oslabení jeho pozice a zabezpečení materiální základny bytí</a:t>
            </a:r>
          </a:p>
          <a:p>
            <a:pPr lvl="1" algn="just"/>
            <a:r>
              <a:rPr lang="cs-CZ" dirty="0"/>
              <a:t>např. je velmi problematické zaujmout postoj k řešení nezaměstnanosti tím, ať se lidé naučí cizí jazyk a odejdou pracovat do zahraničí (krátkodobé řešení, které z dlouhodobého hlediska znamená ekonomickou katastrofu). </a:t>
            </a:r>
          </a:p>
          <a:p>
            <a:pPr algn="just"/>
            <a:r>
              <a:rPr lang="cs-CZ" dirty="0"/>
              <a:t>Všichni jsme neustále konfrontováni s různými úvahami, které hovoří o nutnosti reforem v oblasti ekonomického života, ale!</a:t>
            </a:r>
          </a:p>
          <a:p>
            <a:pPr lvl="1" algn="just"/>
            <a:r>
              <a:rPr lang="cs-CZ" dirty="0"/>
              <a:t>nejde o změnu forem života společnosti, ale o udržení soudobého systému výroby, rozdělování, směny a spotřeby.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15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28337" y="1585030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Nejde o změnu forem života společnosti, ale o udržení soudobého systému výroby, rozdělování, směny a spotřeby…může být tato změna úspěšná?</a:t>
            </a:r>
          </a:p>
          <a:p>
            <a:pPr lvl="1" algn="just"/>
            <a:r>
              <a:rPr lang="cs-CZ" dirty="0"/>
              <a:t>o naší budoucnosti, alespoň co se týče oficiálních výroků, nerozhodne technický pokrok, ekologické problémy, mezinárodní procesy v oblasti ekonomiky a politiky, ale reforma veřejných rozpočtů, důchodová reforma, ještě flexibilita pracovních trhů, tj. možnost nevyplacení podpor a náhrad v případě propuštění z pracovního poměru. </a:t>
            </a:r>
          </a:p>
          <a:p>
            <a:pPr lvl="1" algn="just"/>
            <a:r>
              <a:rPr lang="cs-CZ" dirty="0"/>
              <a:t>Např. reforma ve zdravotnictví – zaveďme poplatky a uvolněme prostor pro hrazení léků. Tím se má vyřešit nedostatek pracovníků ve zdravotnictví, nerovnoměrnost jeho rozvoje, problémy zdravotního školství atd.?</a:t>
            </a:r>
          </a:p>
          <a:p>
            <a:pPr lvl="2" algn="just"/>
            <a:r>
              <a:rPr lang="cs-CZ" dirty="0"/>
              <a:t>nikoho nezajímá věková struktura pracovníků ve zdravotnictví, nebo že by snad reforma školství měla přinést zvýšení úrovně vzdělanosti a dovedností…</a:t>
            </a:r>
          </a:p>
          <a:p>
            <a:pPr lvl="2" algn="just"/>
            <a:r>
              <a:rPr lang="cs-CZ" dirty="0"/>
              <a:t>jako by zdravotnictví primárně nesouviselo s kvalitou života, ale se systémem generování zisků.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94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31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 čem si budeme dnes povídat?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8709"/>
            <a:ext cx="11486390" cy="3083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co je to ekonomické riziko</a:t>
            </a:r>
          </a:p>
          <a:p>
            <a:pPr lvl="0"/>
            <a:r>
              <a:rPr lang="cs-CZ" dirty="0"/>
              <a:t>jaké jsou perspektivy vývoje a možnosti ekonomické expanze</a:t>
            </a:r>
          </a:p>
          <a:p>
            <a:pPr lvl="0"/>
            <a:r>
              <a:rPr lang="cs-CZ" dirty="0"/>
              <a:t>jak chápeme národní svébytnost</a:t>
            </a:r>
          </a:p>
          <a:p>
            <a:pPr lvl="0"/>
            <a:r>
              <a:rPr lang="cs-CZ" dirty="0"/>
              <a:t>jaké jsou veřejné výdaje a tvorba investic ve veřejném sektoru</a:t>
            </a:r>
          </a:p>
          <a:p>
            <a:r>
              <a:rPr lang="cs-CZ" dirty="0"/>
              <a:t>a jak vysoké či nízké jsou výdaje na vědu a výzkum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85030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Musíme si uvědomit, že neexistují žádné samostatné rozdělovací procesy, nezávislé na výrobě, směně a spotřebě. </a:t>
            </a:r>
          </a:p>
          <a:p>
            <a:pPr lvl="1" algn="just"/>
            <a:r>
              <a:rPr lang="cs-CZ" sz="2000" dirty="0"/>
              <a:t>Jde o různé strany čtyřstěnu, které tvoří ekonomický prostor, v němž se pohybují různé subjekty. </a:t>
            </a:r>
          </a:p>
          <a:p>
            <a:pPr lvl="1" algn="just"/>
            <a:r>
              <a:rPr lang="cs-CZ" sz="2000" dirty="0"/>
              <a:t>Odejmutím kterékoliv strany se nám logika společenské reprodukce i realita hospodářství hroutí, a systém přestává fungovat. </a:t>
            </a:r>
          </a:p>
          <a:p>
            <a:pPr algn="just"/>
            <a:r>
              <a:rPr lang="cs-CZ" sz="2400" dirty="0"/>
              <a:t>Vzájemná spjatost ekonomického systému s prostředím se jeví jako určující a vyžaduje stanovení cíle reforem na základě analýzy stavu. Ovšem analýza musí vycházet z vědeckého poznání. </a:t>
            </a:r>
          </a:p>
          <a:p>
            <a:pPr lvl="1" algn="just"/>
            <a:r>
              <a:rPr lang="cs-CZ" sz="2000" dirty="0"/>
              <a:t>Z tohoto hlediska je např. velmi obtížně interpretovatelné tvrzení, že v českých zemích je již 100 let „migrační saldo konstantní“. </a:t>
            </a:r>
          </a:p>
          <a:p>
            <a:pPr lvl="2" algn="just"/>
            <a:r>
              <a:rPr lang="cs-CZ" sz="1800" dirty="0"/>
              <a:t>V roce 2005 činil podíl dětí narozených ženám s jiným než českým občanstvím 1,5 % z naší celkové porodnosti. V roce 2009 z celkového počtu narozených dětí již „děti cizinců“ tvořily 2,6 %. </a:t>
            </a:r>
          </a:p>
          <a:p>
            <a:pPr lvl="2" algn="just"/>
            <a:r>
              <a:rPr lang="cs-CZ" sz="1800" dirty="0"/>
              <a:t>Jestliže byl v roce 2009 podíl cizinců na obyvatelstvu byl 4,1 % a dnes je okolo 10 %, pak musíme při dané tendenci počítat s jejich dalším růstem. </a:t>
            </a:r>
          </a:p>
        </p:txBody>
      </p:sp>
    </p:spTree>
    <p:extLst>
      <p:ext uri="{BB962C8B-B14F-4D97-AF65-F5344CB8AC3E}">
        <p14:creationId xmlns:p14="http://schemas.microsoft.com/office/powerpoint/2010/main" val="1674121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85030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Jedním z velmi diskutovaných problémů je volba charakteru společnosti. </a:t>
            </a:r>
          </a:p>
          <a:p>
            <a:pPr lvl="1" algn="just"/>
            <a:r>
              <a:rPr lang="cs-CZ" dirty="0"/>
              <a:t>Je otázkou, jestli chceme být ekonomikou severského typu, nebo liberálně anglosaského „střihu“. </a:t>
            </a:r>
          </a:p>
          <a:p>
            <a:pPr lvl="1" algn="just"/>
            <a:r>
              <a:rPr lang="cs-CZ" dirty="0"/>
              <a:t>Případně budeme hledat vlastní model, který by mohl inspirovat jiné země?</a:t>
            </a:r>
          </a:p>
          <a:p>
            <a:pPr lvl="1" algn="just"/>
            <a:r>
              <a:rPr lang="cs-CZ" dirty="0"/>
              <a:t>Každý takovýto model má svá specifika v prioritách, v přerozdělovacích procesech (daně, výdaje), v rozsahu veřejného i organizační struktuře. </a:t>
            </a:r>
          </a:p>
          <a:p>
            <a:pPr lvl="1" algn="just"/>
            <a:r>
              <a:rPr lang="cs-CZ" dirty="0"/>
              <a:t>To vše se pak promítá do posuzování ukazatelů, které se objevují ve statistikách. </a:t>
            </a:r>
          </a:p>
          <a:p>
            <a:pPr lvl="2" algn="just"/>
            <a:r>
              <a:rPr lang="cs-CZ" dirty="0"/>
              <a:t>Jedním z takových ukazatelů je zaměstnanost ve veřejném sektoru.</a:t>
            </a:r>
          </a:p>
          <a:p>
            <a:pPr lvl="2" algn="just"/>
            <a:r>
              <a:rPr lang="cs-CZ" dirty="0"/>
              <a:t>Samozřejmě, že velikost a výdaje na zaměstnanost veřejného (vládního) sektoru závisí na struktuře společnosti.</a:t>
            </a:r>
          </a:p>
          <a:p>
            <a:pPr lvl="2" algn="just"/>
            <a:r>
              <a:rPr lang="cs-CZ" dirty="0"/>
              <a:t>Ze statistického hlediska je jedno, mám-li populačně rovnocenné společnosti 100 tisíc vojáků, policistů nebo 100 tisíc lékařů, učitelů apod. Ale je to jedno z hlediska ekonomického rozvoje, kvality života?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85683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35478" y="1331179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/>
              <a:t>Podíl zaměstnaných ve veřejném sektoru na celkové zaměstnanosti </a:t>
            </a:r>
          </a:p>
          <a:p>
            <a:pPr marL="0" indent="0" algn="ctr">
              <a:buNone/>
            </a:pPr>
            <a:endParaRPr lang="cs-CZ" sz="2000" b="1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26BD8DC-204C-4801-89EE-402BF3E7A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69799"/>
              </p:ext>
            </p:extLst>
          </p:nvPr>
        </p:nvGraphicFramePr>
        <p:xfrm>
          <a:off x="1371817" y="2201084"/>
          <a:ext cx="3938120" cy="3764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581">
                  <a:extLst>
                    <a:ext uri="{9D8B030D-6E8A-4147-A177-3AD203B41FA5}">
                      <a16:colId xmlns:a16="http://schemas.microsoft.com/office/drawing/2014/main" val="4266843658"/>
                    </a:ext>
                  </a:extLst>
                </a:gridCol>
                <a:gridCol w="999048">
                  <a:extLst>
                    <a:ext uri="{9D8B030D-6E8A-4147-A177-3AD203B41FA5}">
                      <a16:colId xmlns:a16="http://schemas.microsoft.com/office/drawing/2014/main" val="1118410840"/>
                    </a:ext>
                  </a:extLst>
                </a:gridCol>
                <a:gridCol w="959491">
                  <a:extLst>
                    <a:ext uri="{9D8B030D-6E8A-4147-A177-3AD203B41FA5}">
                      <a16:colId xmlns:a16="http://schemas.microsoft.com/office/drawing/2014/main" val="1943046184"/>
                    </a:ext>
                  </a:extLst>
                </a:gridCol>
              </a:tblGrid>
              <a:tr h="221421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2019 (%)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2021 (%)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8626182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Norsko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30,18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30,92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0959488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Švédsko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29,08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29,27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9239181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Dánsko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28,04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0004785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24,39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25,41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8196290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Estonsko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23,43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8047059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Litva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22,27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22,47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185450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Francie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21,31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21,13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163468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Lotyšsko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19,61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21,13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726012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Izrael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19,66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20,93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876627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Kanada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19,71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20,68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3229300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Irsko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20,49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344106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Maďarsko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19,49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19,57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4683377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Slovensko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18,67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0206565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OECD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18,63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4328542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Belgie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802028"/>
                  </a:ext>
                </a:extLst>
              </a:tr>
              <a:tr h="221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17,30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4981132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E71B6FD-35E0-4FBA-8370-C15B3B05D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827828"/>
              </p:ext>
            </p:extLst>
          </p:nvPr>
        </p:nvGraphicFramePr>
        <p:xfrm>
          <a:off x="6463945" y="1892096"/>
          <a:ext cx="3434034" cy="308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91">
                  <a:extLst>
                    <a:ext uri="{9D8B030D-6E8A-4147-A177-3AD203B41FA5}">
                      <a16:colId xmlns:a16="http://schemas.microsoft.com/office/drawing/2014/main" val="2711984401"/>
                    </a:ext>
                  </a:extLst>
                </a:gridCol>
                <a:gridCol w="871168">
                  <a:extLst>
                    <a:ext uri="{9D8B030D-6E8A-4147-A177-3AD203B41FA5}">
                      <a16:colId xmlns:a16="http://schemas.microsoft.com/office/drawing/2014/main" val="415409717"/>
                    </a:ext>
                  </a:extLst>
                </a:gridCol>
                <a:gridCol w="836675">
                  <a:extLst>
                    <a:ext uri="{9D8B030D-6E8A-4147-A177-3AD203B41FA5}">
                      <a16:colId xmlns:a16="http://schemas.microsoft.com/office/drawing/2014/main" val="837440189"/>
                    </a:ext>
                  </a:extLst>
                </a:gridCol>
              </a:tblGrid>
              <a:tr h="308987">
                <a:tc>
                  <a:txBody>
                    <a:bodyPr/>
                    <a:lstStyle/>
                    <a:p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2019 (%)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2021 (%)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4273546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97109DC0-CFB0-448B-8CD8-959E571FD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49005"/>
              </p:ext>
            </p:extLst>
          </p:nvPr>
        </p:nvGraphicFramePr>
        <p:xfrm>
          <a:off x="6463945" y="2201083"/>
          <a:ext cx="3434034" cy="4055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91">
                  <a:extLst>
                    <a:ext uri="{9D8B030D-6E8A-4147-A177-3AD203B41FA5}">
                      <a16:colId xmlns:a16="http://schemas.microsoft.com/office/drawing/2014/main" val="3788800917"/>
                    </a:ext>
                  </a:extLst>
                </a:gridCol>
                <a:gridCol w="871168">
                  <a:extLst>
                    <a:ext uri="{9D8B030D-6E8A-4147-A177-3AD203B41FA5}">
                      <a16:colId xmlns:a16="http://schemas.microsoft.com/office/drawing/2014/main" val="4100035366"/>
                    </a:ext>
                  </a:extLst>
                </a:gridCol>
                <a:gridCol w="836675">
                  <a:extLst>
                    <a:ext uri="{9D8B030D-6E8A-4147-A177-3AD203B41FA5}">
                      <a16:colId xmlns:a16="http://schemas.microsoft.com/office/drawing/2014/main" val="2235788707"/>
                    </a:ext>
                  </a:extLst>
                </a:gridCol>
              </a:tblGrid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Česká republika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16,57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17,25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7192613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Slovinsko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6167002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Rakousko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5851655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Velká Británie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15,98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1292500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Španělsko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15,38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13352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Řecko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16,03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8559679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Portugalsko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14,97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8690608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USA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14,92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4977119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Lucembursko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14,52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600993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Mexiko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13,66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7999986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Itálie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13,53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1294915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Kostarika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1645707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Turecko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1961578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Nizozemí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11,69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5177406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Švýcarsko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10,88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11,22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4572241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Německo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10,64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11,13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0960697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Korea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8,83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1181357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Japonsko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9150138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Chorvatsko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658592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Rumunsko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16,51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16,91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1903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241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80516"/>
            <a:ext cx="11264146" cy="5077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Z tabulky je jasně patrný severský model, odlišné sociální uspořádání asijských států i středoevropský smíšený model, silný vliv státu ve Francii atp. </a:t>
            </a:r>
          </a:p>
          <a:p>
            <a:pPr algn="just"/>
            <a:r>
              <a:rPr lang="cs-CZ" sz="2400" dirty="0"/>
              <a:t>Druhá úvaha směřuje k vývojové tendenci. Z dat je patrno, že dochází k pozvolnému růstu této zaměstnanosti, přestože řada zemí se hlásí k privatizaci. Např. v USA byl poměr státních zaměstnanců v roce 2005 14,1 %, a průměr OECD 14,3 %.</a:t>
            </a:r>
          </a:p>
          <a:p>
            <a:pPr algn="just"/>
            <a:endParaRPr lang="cs-CZ" sz="1200" dirty="0"/>
          </a:p>
          <a:p>
            <a:pPr algn="just"/>
            <a:r>
              <a:rPr lang="cs-CZ" sz="2400" dirty="0"/>
              <a:t>Pokud budeme zkoumat funkční strukturu veřejných výdajů, vidíme poněkud jiné problémy:</a:t>
            </a:r>
          </a:p>
          <a:p>
            <a:pPr lvl="1" algn="just"/>
            <a:r>
              <a:rPr lang="cs-CZ" sz="2000" dirty="0"/>
              <a:t>rozdíl u veřejných prostředků jdoucích do ekonomiky mezi ČR a průměry vyspělých zemí. </a:t>
            </a:r>
          </a:p>
          <a:p>
            <a:pPr lvl="1" algn="just"/>
            <a:r>
              <a:rPr lang="cs-CZ" sz="2000" dirty="0"/>
              <a:t>nižší podíl veřejných služeb a výdaji sociální ochrany</a:t>
            </a:r>
          </a:p>
          <a:p>
            <a:pPr lvl="1" algn="just"/>
            <a:r>
              <a:rPr lang="cs-CZ" sz="2000" dirty="0"/>
              <a:t>vysoký podíl veřejných investic, které suplují nedostatek soukromých firemních investic. </a:t>
            </a:r>
          </a:p>
        </p:txBody>
      </p:sp>
    </p:spTree>
    <p:extLst>
      <p:ext uri="{BB962C8B-B14F-4D97-AF65-F5344CB8AC3E}">
        <p14:creationId xmlns:p14="http://schemas.microsoft.com/office/powerpoint/2010/main" val="138728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4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vývoje České republiky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35478" y="1241571"/>
            <a:ext cx="11264146" cy="5167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Výdaje na vědu a výzkum</a:t>
            </a:r>
          </a:p>
          <a:p>
            <a:pPr algn="just"/>
            <a:r>
              <a:rPr lang="cs-CZ" sz="2400" b="1" dirty="0"/>
              <a:t>Úkol: </a:t>
            </a:r>
            <a:r>
              <a:rPr lang="cs-CZ" dirty="0"/>
              <a:t>zvyšování výdajů v této oblasti tak, aby se přiblížily k 3 % HDP členských států</a:t>
            </a:r>
          </a:p>
          <a:p>
            <a:pPr lvl="1" algn="just"/>
            <a:r>
              <a:rPr lang="cs-CZ" dirty="0"/>
              <a:t>zavádíme nákladnější technologie, ani nedocilujeme růstu potřebné produktivity a řešíme to migrací laciných pracovních sil, ale ještě dáváme na vědu a výzkum o třetinu až polovinu méně</a:t>
            </a:r>
            <a:endParaRPr lang="cs-CZ" sz="2000" b="1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D95CD79-A20B-4796-9909-F7942D451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9902"/>
              </p:ext>
            </p:extLst>
          </p:nvPr>
        </p:nvGraphicFramePr>
        <p:xfrm>
          <a:off x="692376" y="3660845"/>
          <a:ext cx="10469634" cy="2626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662">
                  <a:extLst>
                    <a:ext uri="{9D8B030D-6E8A-4147-A177-3AD203B41FA5}">
                      <a16:colId xmlns:a16="http://schemas.microsoft.com/office/drawing/2014/main" val="1679637652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3262327760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2668364736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898366946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2164213250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1980939493"/>
                    </a:ext>
                  </a:extLst>
                </a:gridCol>
                <a:gridCol w="1495662">
                  <a:extLst>
                    <a:ext uri="{9D8B030D-6E8A-4147-A177-3AD203B41FA5}">
                      <a16:colId xmlns:a16="http://schemas.microsoft.com/office/drawing/2014/main" val="1045410045"/>
                    </a:ext>
                  </a:extLst>
                </a:gridCol>
              </a:tblGrid>
              <a:tr h="315069">
                <a:tc>
                  <a:txBody>
                    <a:bodyPr/>
                    <a:lstStyle/>
                    <a:p>
                      <a:pPr indent="1397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2022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406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2021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305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2020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651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207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225820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 – 27 zemí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2,24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2,27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2,22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2,12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5695043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Česko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1,96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1,93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1,77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1,92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1,88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724693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Německo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3,13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3,13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3,17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2,93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2,84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9222316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Rakousko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3,26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3,13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2,95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299484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1,43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1,04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0,88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5877539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Slovensko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0,82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0,88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1,16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0,82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28993"/>
                  </a:ext>
                </a:extLst>
              </a:tr>
              <a:tr h="315069">
                <a:tc>
                  <a:txBody>
                    <a:bodyPr/>
                    <a:lstStyle/>
                    <a:p>
                      <a:pPr indent="1397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Maďarsko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1,39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1,64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1,47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6129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5457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252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1AFC08-2DD8-4A1B-9BC3-0DDC67607BC4}"/>
              </a:ext>
            </a:extLst>
          </p:cNvPr>
          <p:cNvSpPr txBox="1"/>
          <p:nvPr/>
        </p:nvSpPr>
        <p:spPr>
          <a:xfrm>
            <a:off x="1468016" y="3136612"/>
            <a:ext cx="9255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823325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Jakékoliv zamyšlení se nad budoucností českého státu má charakter pohádky, pokud se nebere v úvahu problém světa a Evropy</a:t>
            </a:r>
          </a:p>
          <a:p>
            <a:pPr lvl="1" algn="just"/>
            <a:r>
              <a:rPr lang="cs-CZ" sz="2000" dirty="0"/>
              <a:t>naše ekonomika neměla, nemá a nemůže mít vliv na formování vývojových tendencí ani Evropy, ani světa</a:t>
            </a:r>
          </a:p>
          <a:p>
            <a:pPr lvl="1" algn="just"/>
            <a:r>
              <a:rPr lang="cs-CZ" sz="2000" dirty="0"/>
              <a:t>není to hanění naší země, její historie, současnosti a budoucnosti</a:t>
            </a:r>
          </a:p>
          <a:p>
            <a:pPr lvl="1" algn="just"/>
            <a:r>
              <a:rPr lang="cs-CZ" sz="2000" dirty="0"/>
              <a:t>neznamená to, že české země nebyly kořenem sociálních ekonomických a politických změn, které se rozšířily do celé Evropy a světa (husitství, čeští bratři, stříbrné doly, kontaktní čočky, české sklo atd.)</a:t>
            </a:r>
          </a:p>
          <a:p>
            <a:pPr lvl="1" algn="just"/>
            <a:r>
              <a:rPr lang="cs-CZ" sz="2000" dirty="0"/>
              <a:t>všechny procesy a věci vznikaly v koordinaci, či jako důsledek rozvoje přenesených principů nebo idejí</a:t>
            </a:r>
          </a:p>
          <a:p>
            <a:pPr lvl="2" algn="just"/>
            <a:r>
              <a:rPr lang="cs-CZ" sz="1800" dirty="0"/>
              <a:t>úspěch Emila Škody by se neodehrál, pokud by neabsolvoval praxe v zahraničí, především ve Francii, Prusku, Anglii a Spojených státech amerických, což se ve značné míře týkalo i dalších osob – Baťa, Křižík aj., Dvořáka „udělaly“ Spojené státy a Haška Německo a Sovětský svaz.</a:t>
            </a:r>
          </a:p>
          <a:p>
            <a:pPr algn="just"/>
            <a:r>
              <a:rPr lang="cs-CZ" sz="2400" dirty="0"/>
              <a:t>Nejsme ani horší, ani lepší než ostatní národy, ale je zřejmé z naší historie, že se neobejdeme bez vazeb na vnější prostředí. </a:t>
            </a:r>
          </a:p>
          <a:p>
            <a:pPr lvl="2" algn="just"/>
            <a:endParaRPr lang="cs-CZ" sz="1800" dirty="0"/>
          </a:p>
          <a:p>
            <a:endParaRPr lang="cs-CZ" dirty="0"/>
          </a:p>
        </p:txBody>
      </p:sp>
      <p:pic>
        <p:nvPicPr>
          <p:cNvPr id="1026" name="Picture 2" descr="Nalezený obrázek pro česká republika a její budoucnost">
            <a:extLst>
              <a:ext uri="{FF2B5EF4-FFF2-40B4-BE49-F238E27FC236}">
                <a16:creationId xmlns:a16="http://schemas.microsoft.com/office/drawing/2014/main" id="{1B9E015D-C721-4F9E-AB41-BBCF69BEA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47" y="439618"/>
            <a:ext cx="1232677" cy="132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92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72900"/>
            <a:ext cx="11264146" cy="4809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Prudce se měnící sociálně ekonomická situace na naší planetě nastoluje celou plejádu otázek.  </a:t>
            </a:r>
          </a:p>
          <a:p>
            <a:pPr algn="just"/>
            <a:r>
              <a:rPr lang="cs-CZ" dirty="0"/>
              <a:t>Jestliže  bylo 20. století nejvíce poznamenáno dvěma ničivými světovými válkami,  Velkou říjnovou socialistickou revolucí a jejími důsledky, Velkou hospodářskou krizí 30. let 20. století, rozpadem obrovských koloniálních říší, rychlým pokrokem ve vědě a technice, studenou válkou mezi západní aliancí a státy Varšavské smlouvy, prudkým nárůstem životní úrovně v Severní Americe, Evropě a Japonsku, zvýšenými obavami ze zhoršování životního prostředí včetně odlesňování, nedostatkem energie a vody, klesající biologickou rozmanitosti a znečištěním ovzduší, počátkem epidemie AIDS a posunutím USA do jediné světové supervelmoci, tak 21. století začíná vytvářet nově obrysy budoucnosti. </a:t>
            </a:r>
            <a:endParaRPr lang="cs-CZ" sz="2400" dirty="0"/>
          </a:p>
          <a:p>
            <a:pPr lvl="2" algn="just"/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62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70398"/>
            <a:ext cx="11264146" cy="4809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Např. podíl USA na celosvětovém HDP v roce 2022 tvořil 15,7 %, EU 14,7 % a Japonska 3,8 %, ale Číny 18,5 %, Indie 6,9 %, Ruska 3,0 %, Brasilie 2,3 % a JAR 0,7 %. </a:t>
            </a:r>
          </a:p>
          <a:p>
            <a:pPr algn="just"/>
            <a:r>
              <a:rPr lang="cs-CZ" dirty="0"/>
              <a:t>V roce 2000 dosahovala tato procenta pro USA 21,4 %, EU 22,3 %, Japonsko 7,1 %, Čínu 12,3 %, Indie 5,4 %, Rusko 1,9 %, Brazílii 2,0 % a JAR 0,3 %.</a:t>
            </a:r>
          </a:p>
          <a:p>
            <a:pPr algn="just"/>
            <a:r>
              <a:rPr lang="cs-CZ" dirty="0"/>
              <a:t>Je patrné, že dochází k velkým teritoriálním posunům v ekonomické aktivitě světa. </a:t>
            </a:r>
          </a:p>
          <a:p>
            <a:pPr lvl="1" algn="just"/>
            <a:r>
              <a:rPr lang="cs-CZ" dirty="0"/>
              <a:t>Rusko (SSSR), které ještě v 80. letech disponovalo cca 9 % ekonomické aktivity, po prudkém pádu začíná obnovovat svou ekonomickou a tím i politickou moc. </a:t>
            </a:r>
          </a:p>
          <a:p>
            <a:pPr lvl="1" algn="just"/>
            <a:r>
              <a:rPr lang="cs-CZ" dirty="0"/>
              <a:t>Z hlediska perspektivy lze tomu velmi obtížně zabránit, pokud vidíme odhodlání Moskvy hájit své zájmy i vojenskou silou. 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76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470398"/>
            <a:ext cx="11264146" cy="4809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Proto se mění transportní trasy, dochází k realokaci výrobních a obchodních kapacit, rozvíjí se konkurence u technologického pokroku, transformuje se boj o zákazníka v jeho kulturních formách.  </a:t>
            </a:r>
          </a:p>
          <a:p>
            <a:pPr algn="just"/>
            <a:r>
              <a:rPr lang="cs-CZ" dirty="0"/>
              <a:t>To zasahuje i svět ideologií, tyto a další rozpory vyvolávají migrační procesy nevídaného rozsahu. Ať „kalé či nekalé“ formy zápasu vstupují do domácností, sociálních vztahů mezi různými skupinami, i do mechanismů fungování států i mezi státy. </a:t>
            </a:r>
          </a:p>
          <a:p>
            <a:pPr algn="just"/>
            <a:r>
              <a:rPr lang="cs-CZ" dirty="0"/>
              <a:t>Jsme totiž svědky civilizační proměny – jako dílčí příměr lze ukázat na migrační možnosti z Bangladéše </a:t>
            </a:r>
          </a:p>
          <a:p>
            <a:pPr lvl="1" algn="just"/>
            <a:r>
              <a:rPr lang="cs-CZ" dirty="0"/>
              <a:t>lze srovnat kvalitu cest ve 20. letech 20. století, přepravní možnosti letišť, automobilové dopravy, přístavů, ubytovacích zařízení atd., aby se pochopilo, že se jedná o dva kvantitativně a kvalitativně odlišné jevy se současností. </a:t>
            </a: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758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666986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Z výše uvedených, ale i jiných důvodů (války, přírodní pohromy, </a:t>
            </a:r>
            <a:r>
              <a:rPr lang="cs-CZ" dirty="0" err="1"/>
              <a:t>technogenní</a:t>
            </a:r>
            <a:r>
              <a:rPr lang="cs-CZ" dirty="0"/>
              <a:t> katastrofy apod.) je prvořadě při hledání cest budoucího vývoje uvažovat o riziku, v našem případě o ekonomickém riziku.</a:t>
            </a:r>
          </a:p>
          <a:p>
            <a:pPr algn="just"/>
            <a:r>
              <a:rPr lang="cs-CZ" dirty="0"/>
              <a:t>Sledujeme-li průběh lidských aktivit, vidíme, že existují minimálně dvě roviny příčin, proč do souladu našich představ o vývoji budoucího stavu reality vstupují neočekávané jevy a procesy, jejichž důsledky mají negativní vliv na záměry naší činnosti.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A0C4F20-96A8-4D47-928B-C5007043C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390" y="4496326"/>
            <a:ext cx="28479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0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78228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b="1" dirty="0"/>
              <a:t>První rovina</a:t>
            </a:r>
            <a:r>
              <a:rPr lang="cs-CZ" dirty="0"/>
              <a:t> souvisí se schopností vědomého subjektu zachytit a popsat pozorované procesy. </a:t>
            </a:r>
          </a:p>
          <a:p>
            <a:pPr lvl="1" algn="just"/>
            <a:r>
              <a:rPr lang="cs-CZ" dirty="0"/>
              <a:t>Je důsledkem nedokonalosti lidského vnímání a neschopnosti vždy a všude, při existujících nedokonalých informacích, zaměřit svou aktivitu tak, že je realizována pomocí adekvátních nástrojů, ve správných proporcích a směrem k dosažitelným cílům.</a:t>
            </a:r>
          </a:p>
          <a:p>
            <a:pPr lvl="1" algn="just"/>
            <a:r>
              <a:rPr lang="cs-CZ" dirty="0"/>
              <a:t>Ovšem v praxi nelze předem nadefinovat podmínky existence či chování jiných subjektů.</a:t>
            </a:r>
          </a:p>
          <a:p>
            <a:pPr lvl="1" algn="just"/>
            <a:r>
              <a:rPr lang="cs-CZ" dirty="0"/>
              <a:t>V oblasti ekonomie si navíc musíme uvědomit, že sociálně determinovaný člověk se rozhoduje ve společnosti, a tudíž naráží na strukturu individuálních a skupinových zájmů. </a:t>
            </a:r>
          </a:p>
          <a:p>
            <a:pPr lvl="2" algn="just"/>
            <a:r>
              <a:rPr lang="cs-CZ" dirty="0"/>
              <a:t>Jeho aktivita neprobíhá v prostoru definovaném neohraničenými možnostmi pro všechny subjekty, naopak, jejich vzájemné působení vytváří množství protichůdných procesů, přičemž řada z nich není zjevná na první pohled. </a:t>
            </a:r>
          </a:p>
        </p:txBody>
      </p:sp>
    </p:spTree>
    <p:extLst>
      <p:ext uri="{BB962C8B-B14F-4D97-AF65-F5344CB8AC3E}">
        <p14:creationId xmlns:p14="http://schemas.microsoft.com/office/powerpoint/2010/main" val="177859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Perspektivy v kontextu rizika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0416"/>
            <a:ext cx="11264146" cy="490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b="1" dirty="0"/>
              <a:t>Druhá rovina</a:t>
            </a:r>
            <a:r>
              <a:rPr lang="cs-CZ" dirty="0"/>
              <a:t> ekonomických rizik vyplývá z vlastního charakteru ekonomické dynamiky.</a:t>
            </a:r>
          </a:p>
          <a:p>
            <a:pPr lvl="1" algn="just"/>
            <a:r>
              <a:rPr lang="cs-CZ" dirty="0"/>
              <a:t>Základní postuláty ekonomie vznikly v době pojetí absolutního časoprostoru, kdy existovala možnost určení pohybu těles a jejich přesné polohy v určitém časovém okamžiku a chování systému bylo dáno hmotností, polohou, rychlostí tělesa a zákony změny stavu.  </a:t>
            </a:r>
          </a:p>
          <a:p>
            <a:pPr lvl="1" algn="just"/>
            <a:r>
              <a:rPr lang="cs-CZ" dirty="0"/>
              <a:t>Poté přišli vědci (</a:t>
            </a:r>
            <a:r>
              <a:rPr lang="cs-CZ" dirty="0" err="1"/>
              <a:t>Planc</a:t>
            </a:r>
            <a:r>
              <a:rPr lang="cs-CZ" dirty="0"/>
              <a:t>, </a:t>
            </a:r>
            <a:r>
              <a:rPr lang="cs-CZ" dirty="0" err="1"/>
              <a:t>Bohr</a:t>
            </a:r>
            <a:r>
              <a:rPr lang="cs-CZ" dirty="0"/>
              <a:t>) s nemožností predikovat přesně polohu částic hmoty a vznikl tak problém pravděpodobnosti. </a:t>
            </a:r>
          </a:p>
          <a:p>
            <a:pPr lvl="1" algn="just"/>
            <a:r>
              <a:rPr lang="cs-CZ" dirty="0"/>
              <a:t>Zformování „principu neurčitosti“ vedlo k jiné formulaci zákonitosti procesu, kdy mechanistická předurčenost procesů je možná pouze u izolovaných teoretických systémů.</a:t>
            </a:r>
          </a:p>
        </p:txBody>
      </p:sp>
    </p:spTree>
    <p:extLst>
      <p:ext uri="{BB962C8B-B14F-4D97-AF65-F5344CB8AC3E}">
        <p14:creationId xmlns:p14="http://schemas.microsoft.com/office/powerpoint/2010/main" val="2245001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2938</Words>
  <Application>Microsoft Office PowerPoint</Application>
  <PresentationFormat>Širokoúhlá obrazovka</PresentationFormat>
  <Paragraphs>313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ČESKÁ REPUBLIKA A JEJÍ POSTAVENÍ V SOUDOBÉM SVĚTĚ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Ingrid Majerová</cp:lastModifiedBy>
  <cp:revision>235</cp:revision>
  <dcterms:created xsi:type="dcterms:W3CDTF">2016-11-25T20:36:16Z</dcterms:created>
  <dcterms:modified xsi:type="dcterms:W3CDTF">2024-05-07T10:59:13Z</dcterms:modified>
</cp:coreProperties>
</file>