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317" r:id="rId5"/>
    <p:sldId id="318" r:id="rId6"/>
    <p:sldId id="316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262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ČESKÁ REPUBLIKA A JEJÍ POSTAVENÍ V SOUDOBÉM SVĚTĚ</a:t>
            </a:r>
            <a:endParaRPr lang="en-GB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719403" y="4101075"/>
            <a:ext cx="6816757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Česká ekonomika – strukturální a makroekonomická analýza</a:t>
            </a:r>
            <a:endParaRPr lang="en-GB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64351" y="4824474"/>
            <a:ext cx="2688299" cy="1344150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Ingrid Majerová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U3V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124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000" b="1" kern="0" dirty="0">
                <a:solidFill>
                  <a:srgbClr val="307871"/>
                </a:solidFill>
                <a:latin typeface="Times New Roman"/>
              </a:rPr>
              <a:t>Vývoj základních makroekonomických údajů ČR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3927" y="1653444"/>
            <a:ext cx="10919420" cy="4430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V desetiletí 2012 až 2022 došlo k navýšení o 334,6 tis. pracovníků, tj. o 6,7 %.  </a:t>
            </a:r>
          </a:p>
          <a:p>
            <a:pPr algn="just"/>
            <a:r>
              <a:rPr lang="cs-CZ" dirty="0"/>
              <a:t>Přírůstek obyvatelstva byl 261 tisíc, lze tak hovořit o velmi příznivých demografických podmínkách z ekonomického hlediska, neboť celkový růst činil 2,4 %.</a:t>
            </a:r>
          </a:p>
          <a:p>
            <a:pPr algn="just"/>
            <a:r>
              <a:rPr lang="cs-CZ" dirty="0"/>
              <a:t>V roce 2012 připadlo na 1 % HDP 314 951 důchodců (320 715 starobních) a v roce 2022 to bylo 334 609 důchodců (333 406 starobních)</a:t>
            </a:r>
          </a:p>
          <a:p>
            <a:pPr lvl="1" algn="just"/>
            <a:r>
              <a:rPr lang="cs-CZ" dirty="0"/>
              <a:t>Závěr: na 1 % HDP vzrostl počet důchodců o 19 658, z toho starobních o 12 691.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843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124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000" b="1" kern="0" dirty="0">
                <a:solidFill>
                  <a:srgbClr val="307871"/>
                </a:solidFill>
                <a:latin typeface="Times New Roman"/>
              </a:rPr>
              <a:t>Vývoj základních makroekonomických údajů ČR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3927" y="1653444"/>
            <a:ext cx="10919420" cy="4430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Vzrostl počet pracovníků ze 47,8 % na 49,8 %, tj. počet nevýdělečných osob poklesl o 2 % a zároveň se snížil podíl důchodů na HDP o 0,6 %.</a:t>
            </a:r>
          </a:p>
          <a:p>
            <a:pPr algn="just"/>
            <a:r>
              <a:rPr lang="cs-CZ" dirty="0"/>
              <a:t>Klesly dávky sociálního zabezpečení z 9,1 % na 8,5 %, tj. snížily se taktéž o 0,6 %. </a:t>
            </a:r>
          </a:p>
          <a:p>
            <a:pPr algn="just"/>
            <a:r>
              <a:rPr lang="cs-CZ" dirty="0"/>
              <a:t>Vzrostl podíl mezd do roku 2021 na HDP na 45,6 % ze 41,2 % v roce 2012. </a:t>
            </a:r>
          </a:p>
          <a:p>
            <a:pPr algn="just"/>
            <a:r>
              <a:rPr lang="cs-CZ" dirty="0"/>
              <a:t>V roce 2012 byla průměrná hodinová sazba v EU 18,1 eura a v roce 2022 22,9 eura. </a:t>
            </a:r>
          </a:p>
          <a:p>
            <a:pPr lvl="1" algn="just"/>
            <a:r>
              <a:rPr lang="cs-CZ" dirty="0"/>
              <a:t>V ČR dosahovala 7,3 a 12,5 eura (</a:t>
            </a:r>
            <a:r>
              <a:rPr lang="cs-CZ" dirty="0" err="1"/>
              <a:t>Eurostat</a:t>
            </a:r>
            <a:r>
              <a:rPr lang="cs-CZ" dirty="0"/>
              <a:t>, 2023).  </a:t>
            </a:r>
          </a:p>
          <a:p>
            <a:pPr lvl="1" algn="just"/>
            <a:r>
              <a:rPr lang="cs-CZ" dirty="0"/>
              <a:t>Celkově vzrostl podíl oproti EU ze 40,3 % na 54,6 % průměrné mzdy. </a:t>
            </a:r>
          </a:p>
        </p:txBody>
      </p:sp>
    </p:spTree>
    <p:extLst>
      <p:ext uri="{BB962C8B-B14F-4D97-AF65-F5344CB8AC3E}">
        <p14:creationId xmlns:p14="http://schemas.microsoft.com/office/powerpoint/2010/main" val="1958729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702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</a:rPr>
              <a:t>Vývoj základních makroekonomických údajů ČR</a:t>
            </a:r>
            <a:endParaRPr lang="en-GB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04308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CA2870A-3455-4EF1-A840-A6CF40062B14}"/>
              </a:ext>
            </a:extLst>
          </p:cNvPr>
          <p:cNvSpPr/>
          <p:nvPr/>
        </p:nvSpPr>
        <p:spPr>
          <a:xfrm>
            <a:off x="3678960" y="1006044"/>
            <a:ext cx="4834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b="1" dirty="0"/>
              <a:t>Základní ukazatele České ekonomiky</a:t>
            </a:r>
            <a:endParaRPr lang="cs-CZ" sz="2400" b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9E067A3-D900-4F38-B6CA-D17C7CC7C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070320"/>
              </p:ext>
            </p:extLst>
          </p:nvPr>
        </p:nvGraphicFramePr>
        <p:xfrm>
          <a:off x="1039907" y="1562751"/>
          <a:ext cx="8965700" cy="4414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1709">
                  <a:extLst>
                    <a:ext uri="{9D8B030D-6E8A-4147-A177-3AD203B41FA5}">
                      <a16:colId xmlns:a16="http://schemas.microsoft.com/office/drawing/2014/main" val="2557783053"/>
                    </a:ext>
                  </a:extLst>
                </a:gridCol>
                <a:gridCol w="1802380">
                  <a:extLst>
                    <a:ext uri="{9D8B030D-6E8A-4147-A177-3AD203B41FA5}">
                      <a16:colId xmlns:a16="http://schemas.microsoft.com/office/drawing/2014/main" val="4184243226"/>
                    </a:ext>
                  </a:extLst>
                </a:gridCol>
                <a:gridCol w="1542999">
                  <a:extLst>
                    <a:ext uri="{9D8B030D-6E8A-4147-A177-3AD203B41FA5}">
                      <a16:colId xmlns:a16="http://schemas.microsoft.com/office/drawing/2014/main" val="786417753"/>
                    </a:ext>
                  </a:extLst>
                </a:gridCol>
                <a:gridCol w="1368612">
                  <a:extLst>
                    <a:ext uri="{9D8B030D-6E8A-4147-A177-3AD203B41FA5}">
                      <a16:colId xmlns:a16="http://schemas.microsoft.com/office/drawing/2014/main" val="2630066267"/>
                    </a:ext>
                  </a:extLst>
                </a:gridCol>
              </a:tblGrid>
              <a:tr h="734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Ukazatel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Jednotka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2012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2022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8018103"/>
                  </a:ext>
                </a:extLst>
              </a:tr>
              <a:tr h="460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Obyvatelstvo (střední stav)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tis. osob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10 509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10 760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0481374"/>
                  </a:ext>
                </a:extLst>
              </a:tr>
              <a:tr h="460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 tom ve věku:     0–14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tis. osob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1 551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1 740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6855179"/>
                  </a:ext>
                </a:extLst>
              </a:tr>
              <a:tr h="460098">
                <a:tc>
                  <a:txBody>
                    <a:bodyPr/>
                    <a:lstStyle/>
                    <a:p>
                      <a:pPr indent="698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              15–64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tis. osob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7 224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6 824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7979197"/>
                  </a:ext>
                </a:extLst>
              </a:tr>
              <a:tr h="460098">
                <a:tc>
                  <a:txBody>
                    <a:bodyPr/>
                    <a:lstStyle/>
                    <a:p>
                      <a:pPr indent="698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              65+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tis. osob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1 734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2 196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3984629"/>
                  </a:ext>
                </a:extLst>
              </a:tr>
              <a:tr h="460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Hrubý domácí produkt (HDP)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mld. Kč, b. c.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4 088,9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6 785,9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4294433"/>
                  </a:ext>
                </a:extLst>
              </a:tr>
              <a:tr h="460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HDP na 1 obyvatele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PPS</a:t>
                      </a:r>
                      <a:r>
                        <a:rPr lang="cs-CZ" sz="1800" baseline="30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21 604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31 953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8931145"/>
                  </a:ext>
                </a:extLst>
              </a:tr>
              <a:tr h="460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Výdaje na konečnou spotřebu domácností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mld. Kč, b. c.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1 995,2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3 103,9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326486"/>
                  </a:ext>
                </a:extLst>
              </a:tr>
              <a:tr h="460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Pracovníci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tis. osob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5 020,7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5 355,3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5824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941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124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000" b="1" kern="0" dirty="0">
                <a:solidFill>
                  <a:srgbClr val="307871"/>
                </a:solidFill>
                <a:latin typeface="Times New Roman"/>
              </a:rPr>
              <a:t>Vývoj základních makroekonomických údajů ČR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36290" y="1448169"/>
            <a:ext cx="10919420" cy="4430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Velkým problémem zůstává produktivita práce. </a:t>
            </a:r>
          </a:p>
          <a:p>
            <a:pPr algn="just"/>
            <a:r>
              <a:rPr lang="cs-CZ" dirty="0"/>
              <a:t>Přibližování se k průměrné produktivitě práce je pro nás těžký problém.</a:t>
            </a:r>
          </a:p>
          <a:p>
            <a:pPr algn="just"/>
            <a:r>
              <a:rPr lang="cs-CZ" dirty="0"/>
              <a:t>V letech 2010 až 2012 a v roce 2022 prošli obdobím zaostávání za průměrem EU. </a:t>
            </a:r>
          </a:p>
          <a:p>
            <a:pPr algn="just"/>
            <a:r>
              <a:rPr lang="cs-CZ" dirty="0"/>
              <a:t>Ve srovnání s našimi sousedy je rozeznatelný odstup od Rakouska a Německa a nízká dynamika ve srovnání se sousedy.</a:t>
            </a:r>
          </a:p>
          <a:p>
            <a:pPr algn="just"/>
            <a:r>
              <a:rPr lang="cs-CZ" dirty="0"/>
              <a:t>Jestliže mezi léty 2005 a 2022 jsme zvýšili hodinovou produktivitu práce v naší ekonomice o 8,9 %, pak Maďarsko o 10 %, Slovensko o 13 % a Polsko o 33,7 %. </a:t>
            </a:r>
          </a:p>
        </p:txBody>
      </p:sp>
    </p:spTree>
    <p:extLst>
      <p:ext uri="{BB962C8B-B14F-4D97-AF65-F5344CB8AC3E}">
        <p14:creationId xmlns:p14="http://schemas.microsoft.com/office/powerpoint/2010/main" val="1320710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702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</a:rPr>
              <a:t>Vývoj základních makroekonomických údajů ČR</a:t>
            </a:r>
            <a:endParaRPr lang="en-GB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04308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CA2870A-3455-4EF1-A840-A6CF40062B14}"/>
              </a:ext>
            </a:extLst>
          </p:cNvPr>
          <p:cNvSpPr/>
          <p:nvPr/>
        </p:nvSpPr>
        <p:spPr>
          <a:xfrm>
            <a:off x="1528426" y="1600043"/>
            <a:ext cx="8710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b="1" dirty="0"/>
              <a:t>Produktivita práce na zaměstnanou osobu a odpracovanou hodinu </a:t>
            </a:r>
            <a:endParaRPr lang="cs-CZ" sz="2400" b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CBB62053-DF06-4F51-8FB0-C97FFA88B3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765480"/>
              </p:ext>
            </p:extLst>
          </p:nvPr>
        </p:nvGraphicFramePr>
        <p:xfrm>
          <a:off x="485192" y="2227528"/>
          <a:ext cx="10868608" cy="2597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8576">
                  <a:extLst>
                    <a:ext uri="{9D8B030D-6E8A-4147-A177-3AD203B41FA5}">
                      <a16:colId xmlns:a16="http://schemas.microsoft.com/office/drawing/2014/main" val="3161243069"/>
                    </a:ext>
                  </a:extLst>
                </a:gridCol>
                <a:gridCol w="1358576">
                  <a:extLst>
                    <a:ext uri="{9D8B030D-6E8A-4147-A177-3AD203B41FA5}">
                      <a16:colId xmlns:a16="http://schemas.microsoft.com/office/drawing/2014/main" val="2377115238"/>
                    </a:ext>
                  </a:extLst>
                </a:gridCol>
                <a:gridCol w="1358576">
                  <a:extLst>
                    <a:ext uri="{9D8B030D-6E8A-4147-A177-3AD203B41FA5}">
                      <a16:colId xmlns:a16="http://schemas.microsoft.com/office/drawing/2014/main" val="2269128294"/>
                    </a:ext>
                  </a:extLst>
                </a:gridCol>
                <a:gridCol w="1358576">
                  <a:extLst>
                    <a:ext uri="{9D8B030D-6E8A-4147-A177-3AD203B41FA5}">
                      <a16:colId xmlns:a16="http://schemas.microsoft.com/office/drawing/2014/main" val="3646773684"/>
                    </a:ext>
                  </a:extLst>
                </a:gridCol>
                <a:gridCol w="1358576">
                  <a:extLst>
                    <a:ext uri="{9D8B030D-6E8A-4147-A177-3AD203B41FA5}">
                      <a16:colId xmlns:a16="http://schemas.microsoft.com/office/drawing/2014/main" val="3495056036"/>
                    </a:ext>
                  </a:extLst>
                </a:gridCol>
                <a:gridCol w="1358576">
                  <a:extLst>
                    <a:ext uri="{9D8B030D-6E8A-4147-A177-3AD203B41FA5}">
                      <a16:colId xmlns:a16="http://schemas.microsoft.com/office/drawing/2014/main" val="2856266419"/>
                    </a:ext>
                  </a:extLst>
                </a:gridCol>
                <a:gridCol w="1358576">
                  <a:extLst>
                    <a:ext uri="{9D8B030D-6E8A-4147-A177-3AD203B41FA5}">
                      <a16:colId xmlns:a16="http://schemas.microsoft.com/office/drawing/2014/main" val="2375880867"/>
                    </a:ext>
                  </a:extLst>
                </a:gridCol>
                <a:gridCol w="1358576">
                  <a:extLst>
                    <a:ext uri="{9D8B030D-6E8A-4147-A177-3AD203B41FA5}">
                      <a16:colId xmlns:a16="http://schemas.microsoft.com/office/drawing/2014/main" val="3370677547"/>
                    </a:ext>
                  </a:extLst>
                </a:gridCol>
              </a:tblGrid>
              <a:tr h="324625">
                <a:tc>
                  <a:txBody>
                    <a:bodyPr/>
                    <a:lstStyle/>
                    <a:p>
                      <a:endParaRPr lang="cs-CZ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 2005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 2009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 2012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 2019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 2020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 2021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 2022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2022788"/>
                  </a:ext>
                </a:extLst>
              </a:tr>
              <a:tr h="324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EU – 27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100,0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100,0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100,0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100,0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100,0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100,0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100,0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3315993"/>
                  </a:ext>
                </a:extLst>
              </a:tr>
              <a:tr h="324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Česko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70,4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74,7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71,3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77,8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78,9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79,4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76,7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9735393"/>
                  </a:ext>
                </a:extLst>
              </a:tr>
              <a:tr h="324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Německo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128,9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122,8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122,9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122,8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122,4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122,4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121,9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2314823"/>
                  </a:ext>
                </a:extLst>
              </a:tr>
              <a:tr h="324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Maďarsko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63,2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69,6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69,5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66,7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66,4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67,9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69,5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1104808"/>
                  </a:ext>
                </a:extLst>
              </a:tr>
              <a:tr h="324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Rakousko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117,5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117,4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117,9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115,4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117,0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116,4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119,5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454239"/>
                  </a:ext>
                </a:extLst>
              </a:tr>
              <a:tr h="324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Polsko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50,2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53,0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59,4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64,9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63,6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63,9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67,1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2322220"/>
                  </a:ext>
                </a:extLst>
              </a:tr>
              <a:tr h="324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Slovensko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67,0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74,2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77,0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70,6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76,1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78,5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75,9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7561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361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7024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</a:rPr>
              <a:t>Vývoj základních makroekonomických údajů ČR</a:t>
            </a:r>
            <a:endParaRPr lang="en-GB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04308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CA2870A-3455-4EF1-A840-A6CF40062B14}"/>
              </a:ext>
            </a:extLst>
          </p:cNvPr>
          <p:cNvSpPr/>
          <p:nvPr/>
        </p:nvSpPr>
        <p:spPr>
          <a:xfrm>
            <a:off x="1677698" y="1515943"/>
            <a:ext cx="8411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b="1" dirty="0"/>
              <a:t>HDP na 1 obyvatele ve standardech kupní síly (PPS) v procentech</a:t>
            </a:r>
            <a:endParaRPr lang="cs-CZ" sz="2400" b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A132EBD-B6FE-40C3-877D-77155501F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563857"/>
              </p:ext>
            </p:extLst>
          </p:nvPr>
        </p:nvGraphicFramePr>
        <p:xfrm>
          <a:off x="633702" y="2045427"/>
          <a:ext cx="10924596" cy="41836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3710">
                  <a:extLst>
                    <a:ext uri="{9D8B030D-6E8A-4147-A177-3AD203B41FA5}">
                      <a16:colId xmlns:a16="http://schemas.microsoft.com/office/drawing/2014/main" val="3170743026"/>
                    </a:ext>
                  </a:extLst>
                </a:gridCol>
                <a:gridCol w="1133978">
                  <a:extLst>
                    <a:ext uri="{9D8B030D-6E8A-4147-A177-3AD203B41FA5}">
                      <a16:colId xmlns:a16="http://schemas.microsoft.com/office/drawing/2014/main" val="4080992385"/>
                    </a:ext>
                  </a:extLst>
                </a:gridCol>
                <a:gridCol w="1213844">
                  <a:extLst>
                    <a:ext uri="{9D8B030D-6E8A-4147-A177-3AD203B41FA5}">
                      <a16:colId xmlns:a16="http://schemas.microsoft.com/office/drawing/2014/main" val="3099362142"/>
                    </a:ext>
                  </a:extLst>
                </a:gridCol>
                <a:gridCol w="1213844">
                  <a:extLst>
                    <a:ext uri="{9D8B030D-6E8A-4147-A177-3AD203B41FA5}">
                      <a16:colId xmlns:a16="http://schemas.microsoft.com/office/drawing/2014/main" val="2373504759"/>
                    </a:ext>
                  </a:extLst>
                </a:gridCol>
                <a:gridCol w="1213844">
                  <a:extLst>
                    <a:ext uri="{9D8B030D-6E8A-4147-A177-3AD203B41FA5}">
                      <a16:colId xmlns:a16="http://schemas.microsoft.com/office/drawing/2014/main" val="41371605"/>
                    </a:ext>
                  </a:extLst>
                </a:gridCol>
                <a:gridCol w="1213844">
                  <a:extLst>
                    <a:ext uri="{9D8B030D-6E8A-4147-A177-3AD203B41FA5}">
                      <a16:colId xmlns:a16="http://schemas.microsoft.com/office/drawing/2014/main" val="1828041064"/>
                    </a:ext>
                  </a:extLst>
                </a:gridCol>
                <a:gridCol w="1213844">
                  <a:extLst>
                    <a:ext uri="{9D8B030D-6E8A-4147-A177-3AD203B41FA5}">
                      <a16:colId xmlns:a16="http://schemas.microsoft.com/office/drawing/2014/main" val="1871405938"/>
                    </a:ext>
                  </a:extLst>
                </a:gridCol>
                <a:gridCol w="1213844">
                  <a:extLst>
                    <a:ext uri="{9D8B030D-6E8A-4147-A177-3AD203B41FA5}">
                      <a16:colId xmlns:a16="http://schemas.microsoft.com/office/drawing/2014/main" val="3611494491"/>
                    </a:ext>
                  </a:extLst>
                </a:gridCol>
                <a:gridCol w="1213844">
                  <a:extLst>
                    <a:ext uri="{9D8B030D-6E8A-4147-A177-3AD203B41FA5}">
                      <a16:colId xmlns:a16="http://schemas.microsoft.com/office/drawing/2014/main" val="3010472423"/>
                    </a:ext>
                  </a:extLst>
                </a:gridCol>
              </a:tblGrid>
              <a:tr h="283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Země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2011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2015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2017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2018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2019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2020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2021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2022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9935819"/>
                  </a:ext>
                </a:extLst>
              </a:tr>
              <a:tr h="236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EU 27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100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100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100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100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100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100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100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100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8249761"/>
                  </a:ext>
                </a:extLst>
              </a:tr>
              <a:tr h="323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Česko </a:t>
                      </a:r>
                      <a:endParaRPr lang="cs-CZ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84 </a:t>
                      </a:r>
                      <a:endParaRPr lang="cs-CZ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89 </a:t>
                      </a:r>
                      <a:endParaRPr lang="cs-CZ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91 </a:t>
                      </a:r>
                      <a:endParaRPr lang="cs-CZ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92 </a:t>
                      </a:r>
                      <a:endParaRPr lang="cs-CZ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93 </a:t>
                      </a:r>
                      <a:endParaRPr lang="cs-CZ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93 </a:t>
                      </a:r>
                      <a:endParaRPr lang="cs-CZ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92 </a:t>
                      </a:r>
                      <a:endParaRPr lang="cs-CZ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</a:rPr>
                        <a:t>91 </a:t>
                      </a:r>
                      <a:endParaRPr lang="cs-CZ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1327435"/>
                  </a:ext>
                </a:extLst>
              </a:tr>
              <a:tr h="223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Slovensko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3722754"/>
                  </a:ext>
                </a:extLst>
              </a:tr>
              <a:tr h="223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Slovinsko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311791"/>
                  </a:ext>
                </a:extLst>
              </a:tr>
              <a:tr h="223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Rakousko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129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127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127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126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125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125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8883686"/>
                  </a:ext>
                </a:extLst>
              </a:tr>
              <a:tr h="223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Dánsko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129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128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130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129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126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133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133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137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6470686"/>
                  </a:ext>
                </a:extLst>
              </a:tr>
              <a:tr h="223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Estonsko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71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76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79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82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82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86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89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87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0483431"/>
                  </a:ext>
                </a:extLst>
              </a:tr>
              <a:tr h="223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Finsko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119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111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111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111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109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114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112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109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0717903"/>
                  </a:ext>
                </a:extLst>
              </a:tr>
              <a:tr h="223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Francie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109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107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104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104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106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105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104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102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2130551"/>
                  </a:ext>
                </a:extLst>
              </a:tr>
              <a:tr h="223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Chorvatsko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61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61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64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65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67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65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70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73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5969382"/>
                  </a:ext>
                </a:extLst>
              </a:tr>
              <a:tr h="223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Maďarsko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4258696"/>
                  </a:ext>
                </a:extLst>
              </a:tr>
              <a:tr h="223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Polsko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5289841"/>
                  </a:ext>
                </a:extLst>
              </a:tr>
              <a:tr h="223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Irsko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131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181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183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190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</a:rPr>
                        <a:t>189 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205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218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</a:rPr>
                        <a:t>233 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1964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366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124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000" b="1" kern="0" dirty="0">
                <a:solidFill>
                  <a:srgbClr val="307871"/>
                </a:solidFill>
                <a:latin typeface="Times New Roman"/>
              </a:rPr>
              <a:t>Vývoj základních makroekonomických údajů ČR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36290" y="1448169"/>
            <a:ext cx="10919420" cy="4430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Odraz nízké produktivity, obzvláště v posledních letech má za důsledek stagnaci našeho postavení uvnitř EU.</a:t>
            </a:r>
          </a:p>
          <a:p>
            <a:pPr lvl="1" algn="just"/>
            <a:r>
              <a:rPr lang="cs-CZ" dirty="0"/>
              <a:t>od roku 2019 naše dynamika růstu začala snižovat své tempo oproti průměru Evropské unie a podle předběžných údajů za rok 2023 klesl HDP o 0,8 %</a:t>
            </a:r>
          </a:p>
          <a:p>
            <a:pPr lvl="1" algn="just"/>
            <a:r>
              <a:rPr lang="cs-CZ" dirty="0"/>
              <a:t>Polsko se přiblížilo o 15 bodů a Maďarsko o 10. Avšak ještě více problematický než postavení ČR, se jeví vývoj Slovenska.</a:t>
            </a:r>
          </a:p>
          <a:p>
            <a:pPr algn="just"/>
            <a:r>
              <a:rPr lang="cs-CZ" dirty="0"/>
              <a:t>V posledních 11 letech (12 i s rokem 2023) jsme měli čtyři krizové roky, tj. ekonomika stagnovala a klesala po jednu třetinu období a fakticky jsme se nedostali za úroveň ekonomické aktivity z roku 2019.</a:t>
            </a:r>
          </a:p>
          <a:p>
            <a:pPr algn="just"/>
            <a:r>
              <a:rPr lang="cs-CZ" dirty="0"/>
              <a:t>Aritmetický průměr růstu HDP - Česko dosáhlo tempa v období 2017-2021 1,88 %, Polsko 4,12 % a Maďarsko 3,44 % (ČSÚ, 2022).</a:t>
            </a:r>
          </a:p>
        </p:txBody>
      </p:sp>
    </p:spTree>
    <p:extLst>
      <p:ext uri="{BB962C8B-B14F-4D97-AF65-F5344CB8AC3E}">
        <p14:creationId xmlns:p14="http://schemas.microsoft.com/office/powerpoint/2010/main" val="34279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124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000" b="1" kern="0" dirty="0">
                <a:solidFill>
                  <a:srgbClr val="307871"/>
                </a:solidFill>
                <a:latin typeface="Times New Roman"/>
              </a:rPr>
              <a:t>Vývoj základních makroekonomických údajů ČR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36290" y="1448169"/>
            <a:ext cx="10919420" cy="4430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Podprůměrné výdaje na starobní penze po celou sledovanou dobu. </a:t>
            </a:r>
          </a:p>
          <a:p>
            <a:pPr algn="just"/>
            <a:r>
              <a:rPr lang="cs-CZ" dirty="0"/>
              <a:t>Z hlediska </a:t>
            </a:r>
            <a:r>
              <a:rPr lang="cs-CZ" dirty="0" err="1"/>
              <a:t>ufinancovatelnosti</a:t>
            </a:r>
            <a:r>
              <a:rPr lang="cs-CZ" dirty="0"/>
              <a:t> průběžného penzijního systému je zapotřebí pouze měnit parametry podle demografické situace.</a:t>
            </a:r>
          </a:p>
          <a:p>
            <a:pPr marL="0" indent="0" algn="ctr">
              <a:buNone/>
            </a:pPr>
            <a:r>
              <a:rPr lang="cs-CZ" sz="2400" b="1" dirty="0"/>
              <a:t>Starobní penze jako % HDP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39B805EB-BB99-4BD1-94B5-17AD1E0EA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019541"/>
              </p:ext>
            </p:extLst>
          </p:nvPr>
        </p:nvGraphicFramePr>
        <p:xfrm>
          <a:off x="352471" y="3242388"/>
          <a:ext cx="11487058" cy="2974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6651">
                  <a:extLst>
                    <a:ext uri="{9D8B030D-6E8A-4147-A177-3AD203B41FA5}">
                      <a16:colId xmlns:a16="http://schemas.microsoft.com/office/drawing/2014/main" val="3731853400"/>
                    </a:ext>
                  </a:extLst>
                </a:gridCol>
                <a:gridCol w="821094">
                  <a:extLst>
                    <a:ext uri="{9D8B030D-6E8A-4147-A177-3AD203B41FA5}">
                      <a16:colId xmlns:a16="http://schemas.microsoft.com/office/drawing/2014/main" val="1987637237"/>
                    </a:ext>
                  </a:extLst>
                </a:gridCol>
                <a:gridCol w="865089">
                  <a:extLst>
                    <a:ext uri="{9D8B030D-6E8A-4147-A177-3AD203B41FA5}">
                      <a16:colId xmlns:a16="http://schemas.microsoft.com/office/drawing/2014/main" val="3439914320"/>
                    </a:ext>
                  </a:extLst>
                </a:gridCol>
                <a:gridCol w="1044278">
                  <a:extLst>
                    <a:ext uri="{9D8B030D-6E8A-4147-A177-3AD203B41FA5}">
                      <a16:colId xmlns:a16="http://schemas.microsoft.com/office/drawing/2014/main" val="1918795277"/>
                    </a:ext>
                  </a:extLst>
                </a:gridCol>
                <a:gridCol w="1044278">
                  <a:extLst>
                    <a:ext uri="{9D8B030D-6E8A-4147-A177-3AD203B41FA5}">
                      <a16:colId xmlns:a16="http://schemas.microsoft.com/office/drawing/2014/main" val="2278618964"/>
                    </a:ext>
                  </a:extLst>
                </a:gridCol>
                <a:gridCol w="1044278">
                  <a:extLst>
                    <a:ext uri="{9D8B030D-6E8A-4147-A177-3AD203B41FA5}">
                      <a16:colId xmlns:a16="http://schemas.microsoft.com/office/drawing/2014/main" val="2652943656"/>
                    </a:ext>
                  </a:extLst>
                </a:gridCol>
                <a:gridCol w="1044278">
                  <a:extLst>
                    <a:ext uri="{9D8B030D-6E8A-4147-A177-3AD203B41FA5}">
                      <a16:colId xmlns:a16="http://schemas.microsoft.com/office/drawing/2014/main" val="1551490951"/>
                    </a:ext>
                  </a:extLst>
                </a:gridCol>
                <a:gridCol w="1044278">
                  <a:extLst>
                    <a:ext uri="{9D8B030D-6E8A-4147-A177-3AD203B41FA5}">
                      <a16:colId xmlns:a16="http://schemas.microsoft.com/office/drawing/2014/main" val="3131556714"/>
                    </a:ext>
                  </a:extLst>
                </a:gridCol>
                <a:gridCol w="1044278">
                  <a:extLst>
                    <a:ext uri="{9D8B030D-6E8A-4147-A177-3AD203B41FA5}">
                      <a16:colId xmlns:a16="http://schemas.microsoft.com/office/drawing/2014/main" val="125731070"/>
                    </a:ext>
                  </a:extLst>
                </a:gridCol>
                <a:gridCol w="1044278">
                  <a:extLst>
                    <a:ext uri="{9D8B030D-6E8A-4147-A177-3AD203B41FA5}">
                      <a16:colId xmlns:a16="http://schemas.microsoft.com/office/drawing/2014/main" val="2463669279"/>
                    </a:ext>
                  </a:extLst>
                </a:gridCol>
                <a:gridCol w="1044278">
                  <a:extLst>
                    <a:ext uri="{9D8B030D-6E8A-4147-A177-3AD203B41FA5}">
                      <a16:colId xmlns:a16="http://schemas.microsoft.com/office/drawing/2014/main" val="2763453302"/>
                    </a:ext>
                  </a:extLst>
                </a:gridCol>
              </a:tblGrid>
              <a:tr h="304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Roky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2012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2015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2020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2021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9039879"/>
                  </a:ext>
                </a:extLst>
              </a:tr>
              <a:tr h="258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EU 27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9,6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9,7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9,7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1047846"/>
                  </a:ext>
                </a:extLst>
              </a:tr>
              <a:tr h="238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Slovensko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1391423"/>
                  </a:ext>
                </a:extLst>
              </a:tr>
              <a:tr h="238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Chorvatsko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3339899"/>
                  </a:ext>
                </a:extLst>
              </a:tr>
              <a:tr h="238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Česko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7,2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7,4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7,2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6,9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6,8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6,7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6,7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6,8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7,7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7,4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7303907"/>
                  </a:ext>
                </a:extLst>
              </a:tr>
              <a:tr h="238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Lucembursko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6880956"/>
                  </a:ext>
                </a:extLst>
              </a:tr>
              <a:tr h="238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Maďarsko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7,2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5679509"/>
                  </a:ext>
                </a:extLst>
              </a:tr>
              <a:tr h="238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Rakousko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10,6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11,7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0993933"/>
                  </a:ext>
                </a:extLst>
              </a:tr>
              <a:tr h="238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Polsko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2622547"/>
                  </a:ext>
                </a:extLst>
              </a:tr>
              <a:tr h="238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Slovinsko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cs-CZ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cs-CZ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3076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867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124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000" b="1" kern="0" dirty="0">
                <a:solidFill>
                  <a:srgbClr val="307871"/>
                </a:solidFill>
                <a:latin typeface="Times New Roman"/>
              </a:rPr>
              <a:t>Vývoj základních makroekonomických údajů ČR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36290" y="1573674"/>
            <a:ext cx="10919420" cy="4710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Německá, ale i rakouská společnost více akcentují kvality života a dávají přednost stabilitě sociálního systému.</a:t>
            </a:r>
            <a:endParaRPr lang="cs-CZ" sz="1000" b="1" dirty="0"/>
          </a:p>
          <a:p>
            <a:pPr algn="just"/>
            <a:endParaRPr lang="cs-CZ" sz="1000" b="1" dirty="0"/>
          </a:p>
          <a:p>
            <a:pPr marL="0" indent="0" algn="ctr">
              <a:buNone/>
            </a:pPr>
            <a:r>
              <a:rPr lang="cs-CZ" sz="2400" b="1" dirty="0"/>
              <a:t>Podíl sociálních výdajů na HDP (v %)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31EAA6C-40DD-42E8-968C-5E6547D2C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429848"/>
              </p:ext>
            </p:extLst>
          </p:nvPr>
        </p:nvGraphicFramePr>
        <p:xfrm>
          <a:off x="636290" y="3169024"/>
          <a:ext cx="10919425" cy="2363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1822">
                  <a:extLst>
                    <a:ext uri="{9D8B030D-6E8A-4147-A177-3AD203B41FA5}">
                      <a16:colId xmlns:a16="http://schemas.microsoft.com/office/drawing/2014/main" val="4188284062"/>
                    </a:ext>
                  </a:extLst>
                </a:gridCol>
                <a:gridCol w="833528">
                  <a:extLst>
                    <a:ext uri="{9D8B030D-6E8A-4147-A177-3AD203B41FA5}">
                      <a16:colId xmlns:a16="http://schemas.microsoft.com/office/drawing/2014/main" val="1751547480"/>
                    </a:ext>
                  </a:extLst>
                </a:gridCol>
                <a:gridCol w="992675">
                  <a:extLst>
                    <a:ext uri="{9D8B030D-6E8A-4147-A177-3AD203B41FA5}">
                      <a16:colId xmlns:a16="http://schemas.microsoft.com/office/drawing/2014/main" val="3538805291"/>
                    </a:ext>
                  </a:extLst>
                </a:gridCol>
                <a:gridCol w="992675">
                  <a:extLst>
                    <a:ext uri="{9D8B030D-6E8A-4147-A177-3AD203B41FA5}">
                      <a16:colId xmlns:a16="http://schemas.microsoft.com/office/drawing/2014/main" val="760289143"/>
                    </a:ext>
                  </a:extLst>
                </a:gridCol>
                <a:gridCol w="992675">
                  <a:extLst>
                    <a:ext uri="{9D8B030D-6E8A-4147-A177-3AD203B41FA5}">
                      <a16:colId xmlns:a16="http://schemas.microsoft.com/office/drawing/2014/main" val="3202900554"/>
                    </a:ext>
                  </a:extLst>
                </a:gridCol>
                <a:gridCol w="992675">
                  <a:extLst>
                    <a:ext uri="{9D8B030D-6E8A-4147-A177-3AD203B41FA5}">
                      <a16:colId xmlns:a16="http://schemas.microsoft.com/office/drawing/2014/main" val="847597310"/>
                    </a:ext>
                  </a:extLst>
                </a:gridCol>
                <a:gridCol w="992675">
                  <a:extLst>
                    <a:ext uri="{9D8B030D-6E8A-4147-A177-3AD203B41FA5}">
                      <a16:colId xmlns:a16="http://schemas.microsoft.com/office/drawing/2014/main" val="2025135681"/>
                    </a:ext>
                  </a:extLst>
                </a:gridCol>
                <a:gridCol w="992675">
                  <a:extLst>
                    <a:ext uri="{9D8B030D-6E8A-4147-A177-3AD203B41FA5}">
                      <a16:colId xmlns:a16="http://schemas.microsoft.com/office/drawing/2014/main" val="1013414594"/>
                    </a:ext>
                  </a:extLst>
                </a:gridCol>
                <a:gridCol w="992675">
                  <a:extLst>
                    <a:ext uri="{9D8B030D-6E8A-4147-A177-3AD203B41FA5}">
                      <a16:colId xmlns:a16="http://schemas.microsoft.com/office/drawing/2014/main" val="2396791643"/>
                    </a:ext>
                  </a:extLst>
                </a:gridCol>
                <a:gridCol w="992675">
                  <a:extLst>
                    <a:ext uri="{9D8B030D-6E8A-4147-A177-3AD203B41FA5}">
                      <a16:colId xmlns:a16="http://schemas.microsoft.com/office/drawing/2014/main" val="4165022083"/>
                    </a:ext>
                  </a:extLst>
                </a:gridCol>
                <a:gridCol w="992675">
                  <a:extLst>
                    <a:ext uri="{9D8B030D-6E8A-4147-A177-3AD203B41FA5}">
                      <a16:colId xmlns:a16="http://schemas.microsoft.com/office/drawing/2014/main" val="2963426736"/>
                    </a:ext>
                  </a:extLst>
                </a:gridCol>
              </a:tblGrid>
              <a:tr h="2893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Rok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2015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2020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2021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33336522"/>
                  </a:ext>
                </a:extLst>
              </a:tr>
              <a:tr h="28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EU 27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27,4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27,7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27,6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27,3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27,3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26,8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26,7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26,8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28,7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01382199"/>
                  </a:ext>
                </a:extLst>
              </a:tr>
              <a:tr h="28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Česko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19,7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19,4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18,9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18,3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18,2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17,8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17,9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18,2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21,4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21,2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33042862"/>
                  </a:ext>
                </a:extLst>
              </a:tr>
              <a:tr h="28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27,6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27,9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27,8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28,1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28,4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28,3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28,4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28,8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31,5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30,6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4857019"/>
                  </a:ext>
                </a:extLst>
              </a:tr>
              <a:tr h="28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Maďarsko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20,9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18,7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18,5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17,9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17,3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16,3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18,0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77931503"/>
                  </a:ext>
                </a:extLst>
              </a:tr>
              <a:tr h="28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Rakousko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28,3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28,8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29,0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29,0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28,9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28,6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28,3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28,5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20391665"/>
                  </a:ext>
                </a:extLst>
              </a:tr>
              <a:tr h="28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Polsko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18,6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19,1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19,7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19,1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20,8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23,3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22,5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21949705"/>
                  </a:ext>
                </a:extLst>
              </a:tr>
              <a:tr h="289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Slovensko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17,3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19,1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18,9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46939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478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124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000" b="1" kern="0" dirty="0">
                <a:solidFill>
                  <a:srgbClr val="307871"/>
                </a:solidFill>
                <a:latin typeface="Times New Roman"/>
              </a:rPr>
              <a:t>Vývoj základních makroekonomických údajů ČR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36290" y="1448168"/>
            <a:ext cx="10919420" cy="4710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Údaje v tabulce ukazují na zmenšený význam domácí poptávky východoevropských zemí. </a:t>
            </a:r>
          </a:p>
          <a:p>
            <a:pPr lvl="1" algn="just"/>
            <a:r>
              <a:rPr lang="cs-CZ" dirty="0"/>
              <a:t>Proto mohou obtížněji stimulovat domácí ekonomiku. </a:t>
            </a:r>
          </a:p>
          <a:p>
            <a:pPr lvl="1" algn="just"/>
            <a:r>
              <a:rPr lang="cs-CZ" dirty="0"/>
              <a:t>Efekt je nižší i z důvodů nižších sociálních výdajů.</a:t>
            </a:r>
          </a:p>
          <a:p>
            <a:pPr marL="0" indent="0" algn="ctr">
              <a:buNone/>
            </a:pPr>
            <a:endParaRPr lang="cs-CZ" sz="1200" b="1" dirty="0"/>
          </a:p>
          <a:p>
            <a:pPr marL="0" indent="0" algn="ctr">
              <a:buNone/>
            </a:pPr>
            <a:r>
              <a:rPr lang="cs-CZ" sz="2400" b="1" dirty="0"/>
              <a:t>Podíl mezd na HDP (v %)</a:t>
            </a:r>
          </a:p>
          <a:p>
            <a:pPr marL="0" indent="0" algn="ctr">
              <a:buNone/>
            </a:pPr>
            <a:endParaRPr lang="cs-CZ" sz="2400" b="1" dirty="0"/>
          </a:p>
          <a:p>
            <a:pPr marL="0" indent="0" algn="ctr">
              <a:buNone/>
            </a:pPr>
            <a:endParaRPr lang="cs-CZ" sz="800" b="1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AE05A0E-C3D0-4532-A50E-191732985A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183352"/>
              </p:ext>
            </p:extLst>
          </p:nvPr>
        </p:nvGraphicFramePr>
        <p:xfrm>
          <a:off x="628362" y="3910761"/>
          <a:ext cx="10919420" cy="2363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5130">
                  <a:extLst>
                    <a:ext uri="{9D8B030D-6E8A-4147-A177-3AD203B41FA5}">
                      <a16:colId xmlns:a16="http://schemas.microsoft.com/office/drawing/2014/main" val="118818977"/>
                    </a:ext>
                  </a:extLst>
                </a:gridCol>
                <a:gridCol w="938754">
                  <a:extLst>
                    <a:ext uri="{9D8B030D-6E8A-4147-A177-3AD203B41FA5}">
                      <a16:colId xmlns:a16="http://schemas.microsoft.com/office/drawing/2014/main" val="1334619040"/>
                    </a:ext>
                  </a:extLst>
                </a:gridCol>
                <a:gridCol w="1091942">
                  <a:extLst>
                    <a:ext uri="{9D8B030D-6E8A-4147-A177-3AD203B41FA5}">
                      <a16:colId xmlns:a16="http://schemas.microsoft.com/office/drawing/2014/main" val="1887077462"/>
                    </a:ext>
                  </a:extLst>
                </a:gridCol>
                <a:gridCol w="1091942">
                  <a:extLst>
                    <a:ext uri="{9D8B030D-6E8A-4147-A177-3AD203B41FA5}">
                      <a16:colId xmlns:a16="http://schemas.microsoft.com/office/drawing/2014/main" val="2071585249"/>
                    </a:ext>
                  </a:extLst>
                </a:gridCol>
                <a:gridCol w="1091942">
                  <a:extLst>
                    <a:ext uri="{9D8B030D-6E8A-4147-A177-3AD203B41FA5}">
                      <a16:colId xmlns:a16="http://schemas.microsoft.com/office/drawing/2014/main" val="3393704590"/>
                    </a:ext>
                  </a:extLst>
                </a:gridCol>
                <a:gridCol w="1091942">
                  <a:extLst>
                    <a:ext uri="{9D8B030D-6E8A-4147-A177-3AD203B41FA5}">
                      <a16:colId xmlns:a16="http://schemas.microsoft.com/office/drawing/2014/main" val="1513562920"/>
                    </a:ext>
                  </a:extLst>
                </a:gridCol>
                <a:gridCol w="1091942">
                  <a:extLst>
                    <a:ext uri="{9D8B030D-6E8A-4147-A177-3AD203B41FA5}">
                      <a16:colId xmlns:a16="http://schemas.microsoft.com/office/drawing/2014/main" val="1869820706"/>
                    </a:ext>
                  </a:extLst>
                </a:gridCol>
                <a:gridCol w="1091942">
                  <a:extLst>
                    <a:ext uri="{9D8B030D-6E8A-4147-A177-3AD203B41FA5}">
                      <a16:colId xmlns:a16="http://schemas.microsoft.com/office/drawing/2014/main" val="3142887761"/>
                    </a:ext>
                  </a:extLst>
                </a:gridCol>
                <a:gridCol w="1091942">
                  <a:extLst>
                    <a:ext uri="{9D8B030D-6E8A-4147-A177-3AD203B41FA5}">
                      <a16:colId xmlns:a16="http://schemas.microsoft.com/office/drawing/2014/main" val="902999392"/>
                    </a:ext>
                  </a:extLst>
                </a:gridCol>
                <a:gridCol w="1091942">
                  <a:extLst>
                    <a:ext uri="{9D8B030D-6E8A-4147-A177-3AD203B41FA5}">
                      <a16:colId xmlns:a16="http://schemas.microsoft.com/office/drawing/2014/main" val="2460616775"/>
                    </a:ext>
                  </a:extLst>
                </a:gridCol>
              </a:tblGrid>
              <a:tr h="272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Rok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2022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2021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2020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2019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4086852"/>
                  </a:ext>
                </a:extLst>
              </a:tr>
              <a:tr h="272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EU 27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37,3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37,7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38,6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36,8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37,0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3767286"/>
                  </a:ext>
                </a:extLst>
              </a:tr>
              <a:tr h="272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Česko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34,5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34,8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31,5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31,9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0658290"/>
                  </a:ext>
                </a:extLst>
              </a:tr>
              <a:tr h="272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Německo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42,8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43,3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44,4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43,8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43,4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42,6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42,6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42,4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42,1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6922871"/>
                  </a:ext>
                </a:extLst>
              </a:tr>
              <a:tr h="272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Maďarsko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34,9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35,8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35,2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35,6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35,6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9335801"/>
                  </a:ext>
                </a:extLst>
              </a:tr>
              <a:tr h="272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Rakousko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33,2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34,6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33,7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33,3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31,5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6035527"/>
                  </a:ext>
                </a:extLst>
              </a:tr>
              <a:tr h="272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Polsko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40,2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41,1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41,7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40,0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39,6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39,3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39,3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3068360"/>
                  </a:ext>
                </a:extLst>
              </a:tr>
              <a:tr h="272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Slovensko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32,4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33,2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32,3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31,7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31,0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30,2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28,9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28,7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6791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139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1040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 čem si budeme dnes povídat?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68709"/>
            <a:ext cx="1148639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dirty="0"/>
              <a:t>jaká je problematika demografického vývoje a pohybu obyvatel</a:t>
            </a:r>
          </a:p>
          <a:p>
            <a:pPr lvl="0"/>
            <a:r>
              <a:rPr lang="cs-CZ" dirty="0"/>
              <a:t>jak se vyvíjí základní ekonomické ukazatele</a:t>
            </a:r>
          </a:p>
          <a:p>
            <a:pPr lvl="0"/>
            <a:r>
              <a:rPr lang="cs-CZ" dirty="0"/>
              <a:t>jak se vyvíjí produktivita práce</a:t>
            </a:r>
          </a:p>
          <a:p>
            <a:r>
              <a:rPr lang="cs-CZ" dirty="0"/>
              <a:t>a jak srovnatelný je vývoj mezd a penzí v ČR a zemích EU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31AFC08-2DD8-4A1B-9BC3-0DDC67607BC4}"/>
              </a:ext>
            </a:extLst>
          </p:cNvPr>
          <p:cNvSpPr txBox="1"/>
          <p:nvPr/>
        </p:nvSpPr>
        <p:spPr>
          <a:xfrm>
            <a:off x="1468016" y="3136612"/>
            <a:ext cx="9255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Děkuji za pozornost…</a:t>
            </a: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Úvod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04308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Výchozím bodem každé ekonomické analýzy je člověk, který je nositelem ekonomické aktivity a jejím cílem. </a:t>
            </a:r>
          </a:p>
          <a:p>
            <a:pPr algn="just"/>
            <a:r>
              <a:rPr lang="cs-CZ" dirty="0"/>
              <a:t>Výchozím momentem pro hodnocení českého hospodářství bude nejprve představení některých demografických údajů určujících jeho existenci.</a:t>
            </a:r>
          </a:p>
          <a:p>
            <a:pPr algn="just"/>
            <a:r>
              <a:rPr lang="cs-CZ" dirty="0"/>
              <a:t>Přirozený přírůstek v ČR od 80. let klesal, ale za léta 1948 až 1989 přibylo 1, 471 mil. obyvatel. </a:t>
            </a:r>
          </a:p>
          <a:p>
            <a:pPr algn="just"/>
            <a:r>
              <a:rPr lang="cs-CZ" dirty="0"/>
              <a:t>V období 1989 až 2022 to dělalo 0,466 mil. obyvatel, většina přírůstku byla na základě přistěhování. </a:t>
            </a:r>
          </a:p>
          <a:p>
            <a:pPr algn="just"/>
            <a:r>
              <a:rPr lang="cs-CZ" dirty="0"/>
              <a:t>Došlo také k zásadní změně ve věkové struktuře společnosti, kdy poklesl podíl obyvatel mladších 15 let a vzrostl podíl starších 65 let.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92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95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Demografický vývoj v ČR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04308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32F43270-CFA1-4E91-B763-F1F632CF2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058823"/>
              </p:ext>
            </p:extLst>
          </p:nvPr>
        </p:nvGraphicFramePr>
        <p:xfrm>
          <a:off x="266895" y="1672702"/>
          <a:ext cx="4724853" cy="4217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938">
                  <a:extLst>
                    <a:ext uri="{9D8B030D-6E8A-4147-A177-3AD203B41FA5}">
                      <a16:colId xmlns:a16="http://schemas.microsoft.com/office/drawing/2014/main" val="1416271835"/>
                    </a:ext>
                  </a:extLst>
                </a:gridCol>
                <a:gridCol w="892407">
                  <a:extLst>
                    <a:ext uri="{9D8B030D-6E8A-4147-A177-3AD203B41FA5}">
                      <a16:colId xmlns:a16="http://schemas.microsoft.com/office/drawing/2014/main" val="3591378319"/>
                    </a:ext>
                  </a:extLst>
                </a:gridCol>
                <a:gridCol w="961508">
                  <a:extLst>
                    <a:ext uri="{9D8B030D-6E8A-4147-A177-3AD203B41FA5}">
                      <a16:colId xmlns:a16="http://schemas.microsoft.com/office/drawing/2014/main" val="3697826863"/>
                    </a:ext>
                  </a:extLst>
                </a:gridCol>
              </a:tblGrid>
              <a:tr h="288383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1989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029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obyvatel k 31. 12. (v tis. osob)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10 362 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10 828 </a:t>
                      </a:r>
                      <a:endParaRPr lang="cs-CZ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550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muži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5 036 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5 309 </a:t>
                      </a:r>
                      <a:endParaRPr lang="cs-CZ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5672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ženy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5 326 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5 519 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8687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 tom ve věku (v %):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861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0-14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21,7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16,2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4098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15-64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65,8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63,4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3585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65 a více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12,5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20,4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1933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Naděje dožití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při narození (roky)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082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muži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68,1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76,1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3228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ženy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75,5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82,0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1472719"/>
                  </a:ext>
                </a:extLst>
              </a:tr>
            </a:tbl>
          </a:graphicData>
        </a:graphic>
      </p:graphicFrame>
      <p:sp>
        <p:nvSpPr>
          <p:cNvPr id="6" name="Obdélník 5">
            <a:extLst>
              <a:ext uri="{FF2B5EF4-FFF2-40B4-BE49-F238E27FC236}">
                <a16:creationId xmlns:a16="http://schemas.microsoft.com/office/drawing/2014/main" id="{5CA2870A-3455-4EF1-A840-A6CF40062B14}"/>
              </a:ext>
            </a:extLst>
          </p:cNvPr>
          <p:cNvSpPr/>
          <p:nvPr/>
        </p:nvSpPr>
        <p:spPr>
          <a:xfrm>
            <a:off x="2308308" y="1046045"/>
            <a:ext cx="61144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b="1" dirty="0">
                <a:ea typeface="Tahoma" panose="020B0604030504040204" pitchFamily="34" charset="0"/>
                <a:cs typeface="Tahoma" panose="020B0604030504040204" pitchFamily="34" charset="0"/>
              </a:rPr>
              <a:t>Vybrané demografické údaje v České republice</a:t>
            </a:r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CE06F97E-C435-4F69-A29F-04FCDC9ED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623741"/>
              </p:ext>
            </p:extLst>
          </p:nvPr>
        </p:nvGraphicFramePr>
        <p:xfrm>
          <a:off x="5187820" y="1672702"/>
          <a:ext cx="6410863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0743">
                  <a:extLst>
                    <a:ext uri="{9D8B030D-6E8A-4147-A177-3AD203B41FA5}">
                      <a16:colId xmlns:a16="http://schemas.microsoft.com/office/drawing/2014/main" val="1416271835"/>
                    </a:ext>
                  </a:extLst>
                </a:gridCol>
                <a:gridCol w="1026368">
                  <a:extLst>
                    <a:ext uri="{9D8B030D-6E8A-4147-A177-3AD203B41FA5}">
                      <a16:colId xmlns:a16="http://schemas.microsoft.com/office/drawing/2014/main" val="3591378319"/>
                    </a:ext>
                  </a:extLst>
                </a:gridCol>
                <a:gridCol w="1073752">
                  <a:extLst>
                    <a:ext uri="{9D8B030D-6E8A-4147-A177-3AD203B41FA5}">
                      <a16:colId xmlns:a16="http://schemas.microsoft.com/office/drawing/2014/main" val="3697826863"/>
                    </a:ext>
                  </a:extLst>
                </a:gridCol>
              </a:tblGrid>
              <a:tr h="288383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1989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2022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029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Živě narození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128 356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101 299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65093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z toho mimo manželství (v %)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7,9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48,2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5297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Živě narozené děti podle věku matek při porodu: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550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 19 let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17 467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1 878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5672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39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nad 40 let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665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4 714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8687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Průměrný věk matky při narození dítěte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24,8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30,4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861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Zemřelí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127 747 </a:t>
                      </a:r>
                      <a:endParaRPr lang="cs-CZ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120 219 </a:t>
                      </a:r>
                      <a:endParaRPr lang="cs-CZ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082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Přistěhovalí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9 400 </a:t>
                      </a:r>
                      <a:endParaRPr lang="cs-CZ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349 548 </a:t>
                      </a:r>
                      <a:endParaRPr lang="cs-CZ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3228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Vystěhovalí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7 941 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19 806 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1472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Přirozený přírůstek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609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-18 920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8040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Celkový přírůstek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2 068 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310 822 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5179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808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95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Demografický vývoj v ČR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04308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CA2870A-3455-4EF1-A840-A6CF40062B14}"/>
              </a:ext>
            </a:extLst>
          </p:cNvPr>
          <p:cNvSpPr/>
          <p:nvPr/>
        </p:nvSpPr>
        <p:spPr>
          <a:xfrm>
            <a:off x="1960289" y="1784580"/>
            <a:ext cx="82354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400" b="1" dirty="0">
                <a:ea typeface="Tahoma" panose="020B0604030504040204" pitchFamily="34" charset="0"/>
                <a:cs typeface="Tahoma" panose="020B0604030504040204" pitchFamily="34" charset="0"/>
              </a:rPr>
              <a:t>Cizinci v České republice podle kategorie pobytu (stav k 31. 12.)</a:t>
            </a:r>
            <a:endParaRPr lang="cs-CZ" sz="2400" b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93FADF49-1A8E-41B9-9B99-F247F8DB7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604224"/>
              </p:ext>
            </p:extLst>
          </p:nvPr>
        </p:nvGraphicFramePr>
        <p:xfrm>
          <a:off x="838200" y="2642898"/>
          <a:ext cx="10515600" cy="2614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9155">
                  <a:extLst>
                    <a:ext uri="{9D8B030D-6E8A-4147-A177-3AD203B41FA5}">
                      <a16:colId xmlns:a16="http://schemas.microsoft.com/office/drawing/2014/main" val="1704791991"/>
                    </a:ext>
                  </a:extLst>
                </a:gridCol>
                <a:gridCol w="1399592">
                  <a:extLst>
                    <a:ext uri="{9D8B030D-6E8A-4147-A177-3AD203B41FA5}">
                      <a16:colId xmlns:a16="http://schemas.microsoft.com/office/drawing/2014/main" val="3350768514"/>
                    </a:ext>
                  </a:extLst>
                </a:gridCol>
                <a:gridCol w="1362269">
                  <a:extLst>
                    <a:ext uri="{9D8B030D-6E8A-4147-A177-3AD203B41FA5}">
                      <a16:colId xmlns:a16="http://schemas.microsoft.com/office/drawing/2014/main" val="3052930963"/>
                    </a:ext>
                  </a:extLst>
                </a:gridCol>
                <a:gridCol w="1380931">
                  <a:extLst>
                    <a:ext uri="{9D8B030D-6E8A-4147-A177-3AD203B41FA5}">
                      <a16:colId xmlns:a16="http://schemas.microsoft.com/office/drawing/2014/main" val="3109170279"/>
                    </a:ext>
                  </a:extLst>
                </a:gridCol>
                <a:gridCol w="1343608">
                  <a:extLst>
                    <a:ext uri="{9D8B030D-6E8A-4147-A177-3AD203B41FA5}">
                      <a16:colId xmlns:a16="http://schemas.microsoft.com/office/drawing/2014/main" val="1644693732"/>
                    </a:ext>
                  </a:extLst>
                </a:gridCol>
                <a:gridCol w="1370045">
                  <a:extLst>
                    <a:ext uri="{9D8B030D-6E8A-4147-A177-3AD203B41FA5}">
                      <a16:colId xmlns:a16="http://schemas.microsoft.com/office/drawing/2014/main" val="2990902704"/>
                    </a:ext>
                  </a:extLst>
                </a:gridCol>
              </a:tblGrid>
              <a:tr h="404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Cizinci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2015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2020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2021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2022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2033503"/>
                  </a:ext>
                </a:extLst>
              </a:tr>
              <a:tr h="391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Celkem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426 423 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467 562 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634 790 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660 849 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1 116 154 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0016203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trvalý pobyt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188 952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260 040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308 379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320 534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332 772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6127582"/>
                  </a:ext>
                </a:extLst>
              </a:tr>
              <a:tr h="447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přechodný pobyt občanů EU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77 947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120 772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149 554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122 152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120 324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2511877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dlouhodobý pobyt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148 856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77 850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166 570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206 708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647 181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1539558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dlouhodobé vízum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8 536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6 008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8 067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9 170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13 421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88813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azyl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2 132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2 892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2 220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2 285 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2 456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8483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5879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0267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000" b="1" kern="0" dirty="0">
                <a:solidFill>
                  <a:srgbClr val="307871"/>
                </a:solidFill>
                <a:latin typeface="Times New Roman"/>
              </a:rPr>
              <a:t>Demografický vývoj v ČR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3927" y="1548882"/>
            <a:ext cx="11264146" cy="48597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Pokud by neexistoval migrační pohyb, neubránila by se naše ekonomika silně negativní situaci. </a:t>
            </a:r>
          </a:p>
          <a:p>
            <a:pPr lvl="1" algn="just"/>
            <a:r>
              <a:rPr lang="cs-CZ" dirty="0"/>
              <a:t>od první poloviny 90. let dochází k depopulaci České republiky, a to i přes aktivní saldo přistěhovalých </a:t>
            </a:r>
          </a:p>
          <a:p>
            <a:pPr lvl="1" algn="just"/>
            <a:r>
              <a:rPr lang="cs-CZ" dirty="0"/>
              <a:t>přirozený úbytek by byl řádově okolo 250 tisíc obyvatel</a:t>
            </a:r>
          </a:p>
          <a:p>
            <a:pPr lvl="1" algn="just"/>
            <a:r>
              <a:rPr lang="cs-CZ" dirty="0"/>
              <a:t>trend se začíná měnit v polovině nultých let, kdy se zvyšuje porodnost pod vlivem silné generace „Husákových dětí“ </a:t>
            </a:r>
          </a:p>
          <a:p>
            <a:pPr lvl="1" algn="just"/>
            <a:r>
              <a:rPr lang="cs-CZ" dirty="0"/>
              <a:t>tento podnět se však rychle vyčerpá a obnovuje se záporný přirozený přírůstek</a:t>
            </a:r>
          </a:p>
          <a:p>
            <a:pPr lvl="1" algn="just"/>
            <a:r>
              <a:rPr lang="cs-CZ" dirty="0"/>
              <a:t>odchylka v roce 2022, která je důsledkem migračního pohybu pod vlivem války na Ukrajině</a:t>
            </a:r>
          </a:p>
          <a:p>
            <a:pPr lvl="2" algn="just"/>
            <a:r>
              <a:rPr lang="cs-CZ" dirty="0"/>
              <a:t>má 30% dopad na celkový přírůstek </a:t>
            </a:r>
          </a:p>
          <a:p>
            <a:pPr lvl="2" algn="just"/>
            <a:r>
              <a:rPr lang="cs-CZ" dirty="0"/>
              <a:t>pokud tito obyvatelé změní status na občany ČR, pak by byl v zásadě eliminován dopad předchozího negativního demografického vývoje.  </a:t>
            </a:r>
          </a:p>
        </p:txBody>
      </p:sp>
    </p:spTree>
    <p:extLst>
      <p:ext uri="{BB962C8B-B14F-4D97-AF65-F5344CB8AC3E}">
        <p14:creationId xmlns:p14="http://schemas.microsoft.com/office/powerpoint/2010/main" val="1520329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0267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000" b="1" kern="0" dirty="0">
                <a:solidFill>
                  <a:srgbClr val="307871"/>
                </a:solidFill>
                <a:latin typeface="Times New Roman"/>
              </a:rPr>
              <a:t>Demografický vývoj v ČR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3927" y="1399592"/>
            <a:ext cx="11264146" cy="50090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Z ekonomického hlediska jsou východiskem </a:t>
            </a:r>
            <a:r>
              <a:rPr lang="cs-CZ" b="1" dirty="0"/>
              <a:t>následující kvantitativní charakteristiky</a:t>
            </a:r>
            <a:r>
              <a:rPr lang="cs-CZ" dirty="0"/>
              <a:t>: </a:t>
            </a:r>
          </a:p>
          <a:p>
            <a:pPr algn="just"/>
            <a:r>
              <a:rPr lang="cs-CZ" dirty="0"/>
              <a:t>celkem zaměstnaných osob (koncem roku 2022) 5 194 000, z nich 83,9 % zaměstnanců a 15,7 % podnikatelů; </a:t>
            </a:r>
          </a:p>
          <a:p>
            <a:pPr algn="just"/>
            <a:r>
              <a:rPr lang="cs-CZ" dirty="0"/>
              <a:t>z pohledu rozdělení na muže a ženy bylo 80,6 % zaměstnanců mužů a 19,3 % podnikatelů mužů a 88,1 % zaměstnankyň a 11,2 % podnikatelek </a:t>
            </a:r>
          </a:p>
          <a:p>
            <a:pPr lvl="1" algn="just"/>
            <a:r>
              <a:rPr lang="cs-CZ" dirty="0"/>
              <a:t>výsledek potvrzuje setrvalý stav převahy mužů podnikatelů nad podnikatelkami a převahu zaměstnankyň nad muži zaměstnanci (ČSÚ, 2023)</a:t>
            </a:r>
          </a:p>
          <a:p>
            <a:pPr algn="just"/>
            <a:r>
              <a:rPr lang="cs-CZ" dirty="0"/>
              <a:t>ke konci července 2023 bylo zaměstnáno 802 833 cizinců a 113 928 cizích státních příslušníků podniká </a:t>
            </a:r>
          </a:p>
          <a:p>
            <a:pPr lvl="1" algn="just"/>
            <a:r>
              <a:rPr lang="cs-CZ" dirty="0"/>
              <a:t>největší podíl cizinců je ve zpracovatelském průmyslu (téměř 30 %) </a:t>
            </a:r>
          </a:p>
          <a:p>
            <a:pPr lvl="1" algn="just"/>
            <a:r>
              <a:rPr lang="cs-CZ" dirty="0"/>
              <a:t>jejich podíl na celkovém počtu zaměstnanců tvoří 18,7 % a na podnikatelích 13,9 %. </a:t>
            </a:r>
          </a:p>
        </p:txBody>
      </p:sp>
    </p:spTree>
    <p:extLst>
      <p:ext uri="{BB962C8B-B14F-4D97-AF65-F5344CB8AC3E}">
        <p14:creationId xmlns:p14="http://schemas.microsoft.com/office/powerpoint/2010/main" val="810162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95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Demografický vývoj v ČR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704308"/>
            <a:ext cx="11264146" cy="45247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CA2870A-3455-4EF1-A840-A6CF40062B14}"/>
              </a:ext>
            </a:extLst>
          </p:cNvPr>
          <p:cNvSpPr/>
          <p:nvPr/>
        </p:nvSpPr>
        <p:spPr>
          <a:xfrm>
            <a:off x="1166388" y="1483364"/>
            <a:ext cx="9823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400" b="1" dirty="0">
                <a:ea typeface="Tahoma" panose="020B0604030504040204" pitchFamily="34" charset="0"/>
                <a:cs typeface="Tahoma" panose="020B0604030504040204" pitchFamily="34" charset="0"/>
              </a:rPr>
              <a:t>Cizinci v ČR podle pohlaví, věku a státního občanství ( ne azyl, stav k 31. 12.)</a:t>
            </a:r>
            <a:endParaRPr lang="cs-CZ" sz="2400" b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50D55221-FB40-40A7-BD1B-2861AEF79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7999"/>
              </p:ext>
            </p:extLst>
          </p:nvPr>
        </p:nvGraphicFramePr>
        <p:xfrm>
          <a:off x="2830286" y="1982533"/>
          <a:ext cx="6531428" cy="4351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0233">
                  <a:extLst>
                    <a:ext uri="{9D8B030D-6E8A-4147-A177-3AD203B41FA5}">
                      <a16:colId xmlns:a16="http://schemas.microsoft.com/office/drawing/2014/main" val="1908958743"/>
                    </a:ext>
                  </a:extLst>
                </a:gridCol>
                <a:gridCol w="1372093">
                  <a:extLst>
                    <a:ext uri="{9D8B030D-6E8A-4147-A177-3AD203B41FA5}">
                      <a16:colId xmlns:a16="http://schemas.microsoft.com/office/drawing/2014/main" val="2729084459"/>
                    </a:ext>
                  </a:extLst>
                </a:gridCol>
                <a:gridCol w="1418253">
                  <a:extLst>
                    <a:ext uri="{9D8B030D-6E8A-4147-A177-3AD203B41FA5}">
                      <a16:colId xmlns:a16="http://schemas.microsoft.com/office/drawing/2014/main" val="2519248615"/>
                    </a:ext>
                  </a:extLst>
                </a:gridCol>
                <a:gridCol w="1660849">
                  <a:extLst>
                    <a:ext uri="{9D8B030D-6E8A-4147-A177-3AD203B41FA5}">
                      <a16:colId xmlns:a16="http://schemas.microsoft.com/office/drawing/2014/main" val="789018254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Cizinci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</a:rPr>
                        <a:t>2010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</a:rPr>
                        <a:t>2020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</a:rPr>
                        <a:t>2022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1137212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Celkem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</a:rPr>
                        <a:t>424 291 </a:t>
                      </a:r>
                      <a:endParaRPr lang="cs-CZ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</a:rPr>
                        <a:t>632 570 </a:t>
                      </a:r>
                      <a:endParaRPr lang="cs-CZ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</a:rPr>
                        <a:t>1 113 698 </a:t>
                      </a:r>
                      <a:endParaRPr lang="cs-CZ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582763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muži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244 211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361 097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544 239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914435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ženy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180 080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</a:rPr>
                        <a:t>271 473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</a:rPr>
                        <a:t>569 459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538815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Státní občanství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585023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Slovensko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71 780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124 544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117 265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552747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Rumunsko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4 410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18 396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19 724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11932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Maďarsko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713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8 938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10 517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2459154"/>
                  </a:ext>
                </a:extLst>
              </a:tr>
              <a:tr h="3918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Ukrajina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124 281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165 356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635 857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135534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Kazachstán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4 243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6 884 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9 145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042937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Indie</a:t>
                      </a:r>
                      <a:endParaRPr lang="cs-CZ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1 170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5 810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8 465 </a:t>
                      </a:r>
                      <a:endParaRPr lang="cs-CZ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4188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266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0267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000" b="1" kern="0" dirty="0">
                <a:solidFill>
                  <a:srgbClr val="307871"/>
                </a:solidFill>
                <a:latin typeface="Times New Roman"/>
              </a:rPr>
              <a:t>Demografický vývoj v ČR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3927" y="1653444"/>
            <a:ext cx="10919420" cy="4430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Jak je patrné z tabulky, největší změna je spjata s Ukrajinci, kteří v současné době tvoří vice jak 50 % migrantů. </a:t>
            </a:r>
          </a:p>
          <a:p>
            <a:pPr algn="just"/>
            <a:r>
              <a:rPr lang="cs-CZ" dirty="0"/>
              <a:t>Zde jsou možné následné situace:</a:t>
            </a:r>
          </a:p>
          <a:p>
            <a:pPr lvl="1" algn="just"/>
            <a:r>
              <a:rPr lang="cs-CZ" dirty="0"/>
              <a:t>po skončení konfliktu se většina vrátí domů (nepravděpodobné)</a:t>
            </a:r>
          </a:p>
          <a:p>
            <a:pPr lvl="1" algn="just"/>
            <a:r>
              <a:rPr lang="cs-CZ" dirty="0"/>
              <a:t>značná část se jich přesune do zemí se štědřejším sociálním systémem (brzdící faktor jazyková a kulturní blízkost)</a:t>
            </a:r>
          </a:p>
          <a:p>
            <a:pPr lvl="1" algn="just"/>
            <a:r>
              <a:rPr lang="cs-CZ" dirty="0"/>
              <a:t>většina zde zůstane, pokud nebude nucena k odchodu.</a:t>
            </a:r>
          </a:p>
          <a:p>
            <a:pPr algn="just"/>
            <a:r>
              <a:rPr lang="cs-CZ" dirty="0"/>
              <a:t>Bude nutno zvýšit náklady na sociálně kulturní integraci cizinců do naší společnosti.</a:t>
            </a:r>
          </a:p>
          <a:p>
            <a:pPr lvl="1" algn="just"/>
            <a:r>
              <a:rPr lang="cs-CZ" dirty="0"/>
              <a:t>Toto je však předmětem činnosti jiných společenských disciplín než ekonomie.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94536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2013</Words>
  <Application>Microsoft Office PowerPoint</Application>
  <PresentationFormat>Širokoúhlá obrazovka</PresentationFormat>
  <Paragraphs>744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Tahoma</vt:lpstr>
      <vt:lpstr>Times New Roman</vt:lpstr>
      <vt:lpstr>Motiv Office</vt:lpstr>
      <vt:lpstr>ČESKÁ REPUBLIKA A JEJÍ POSTAVENÍ V SOUDOBÉM SVĚTĚ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Ingrid Majerová</cp:lastModifiedBy>
  <cp:revision>145</cp:revision>
  <dcterms:created xsi:type="dcterms:W3CDTF">2016-11-25T20:36:16Z</dcterms:created>
  <dcterms:modified xsi:type="dcterms:W3CDTF">2024-03-28T18:06:01Z</dcterms:modified>
</cp:coreProperties>
</file>