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3" r:id="rId4"/>
    <p:sldId id="356" r:id="rId5"/>
    <p:sldId id="357" r:id="rId6"/>
    <p:sldId id="358" r:id="rId7"/>
    <p:sldId id="359" r:id="rId8"/>
    <p:sldId id="360" r:id="rId9"/>
    <p:sldId id="362" r:id="rId10"/>
    <p:sldId id="361" r:id="rId11"/>
    <p:sldId id="363" r:id="rId12"/>
    <p:sldId id="364" r:id="rId13"/>
    <p:sldId id="365" r:id="rId14"/>
    <p:sldId id="366" r:id="rId15"/>
    <p:sldId id="367" r:id="rId16"/>
    <p:sldId id="368" r:id="rId17"/>
    <p:sldId id="369" r:id="rId18"/>
    <p:sldId id="370" r:id="rId19"/>
    <p:sldId id="371" r:id="rId20"/>
    <p:sldId id="372" r:id="rId21"/>
    <p:sldId id="373" r:id="rId22"/>
    <p:sldId id="375" r:id="rId23"/>
    <p:sldId id="374" r:id="rId24"/>
    <p:sldId id="376" r:id="rId25"/>
    <p:sldId id="262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10.04.2024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ČESKÁ REPUBLIKA A JEJÍ POSTAVENÍ V SOUDOBÉM SVĚTĚ</a:t>
            </a:r>
            <a:endParaRPr lang="en-GB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719403" y="4101075"/>
            <a:ext cx="6816757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Kulturní politika jako nástroj svébytnosti národa v EU</a:t>
            </a:r>
            <a:endParaRPr lang="en-GB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64351" y="4824474"/>
            <a:ext cx="2688299" cy="1344150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Ingrid Majerová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U3V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371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pt-BR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Pojetí národa a proces jeho formování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11264146" cy="50306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b="1" dirty="0">
                <a:solidFill>
                  <a:srgbClr val="FF0000"/>
                </a:solidFill>
              </a:rPr>
              <a:t>Ekonomický nacionalismus</a:t>
            </a:r>
          </a:p>
          <a:p>
            <a:pPr algn="just"/>
            <a:r>
              <a:rPr lang="cs-CZ" dirty="0"/>
              <a:t>jeho existence se rodí z přeměny výrobní základny</a:t>
            </a:r>
          </a:p>
          <a:p>
            <a:pPr algn="just"/>
            <a:r>
              <a:rPr lang="cs-CZ" dirty="0"/>
              <a:t>nejvýznamnější složkou je vznik industrializace</a:t>
            </a:r>
          </a:p>
          <a:p>
            <a:pPr algn="just"/>
            <a:r>
              <a:rPr lang="cs-CZ" dirty="0"/>
              <a:t>Při jeho vzniku se začaly formovat nové aliance a nastal rozklad starých struktur (cechy) a vznik nových (odbory) </a:t>
            </a:r>
          </a:p>
          <a:p>
            <a:pPr algn="just"/>
            <a:r>
              <a:rPr lang="cs-CZ" dirty="0"/>
              <a:t>regulační procesy se začaly rozprostírat nejenom na místní trhy, ale vznikaly požadavky pro ovlivňování situace na těchto větších integrovaných trzích</a:t>
            </a:r>
          </a:p>
          <a:p>
            <a:pPr algn="just"/>
            <a:r>
              <a:rPr lang="cs-CZ" dirty="0"/>
              <a:t>stát se tak stal rozhodujícím faktorem stanovující pravidla pro vnitřní i vnější vztahy mezi subjekty a transformuje se do podoby ekonomického mocenského nástroje, a tudíž předmětem zájmu subjektů, které se na trzích pohybují</a:t>
            </a:r>
          </a:p>
        </p:txBody>
      </p:sp>
    </p:spTree>
    <p:extLst>
      <p:ext uri="{BB962C8B-B14F-4D97-AF65-F5344CB8AC3E}">
        <p14:creationId xmlns:p14="http://schemas.microsoft.com/office/powerpoint/2010/main" val="1732437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371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pt-BR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Pojetí národa a proces jeho formování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494529"/>
            <a:ext cx="11264146" cy="52845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Ekonomický nacionalismus se tak stává přirozenou formou strategie určité části subjektů.</a:t>
            </a:r>
          </a:p>
          <a:p>
            <a:pPr lvl="1" algn="just"/>
            <a:r>
              <a:rPr lang="cs-CZ" dirty="0"/>
              <a:t>Jeho nositelé nemuseli preferovat pouze otázku zisků, ale protože vycházeli a fungovali v síti vztahů, byli s ostatními spjati nejen produkčním procesem, ale i sociálními kontakty, jazykem a kulturními formami jednání, začali vstupovat i do politických vztahů a formulovali své požadavky pro existenci a rozvoj systému. </a:t>
            </a:r>
          </a:p>
          <a:p>
            <a:pPr algn="just"/>
            <a:r>
              <a:rPr lang="cs-CZ" dirty="0"/>
              <a:t>Stát jako administrativní a politická jednotka na většině území Evropy svými hranicemi také vymezoval rozsah tvořícího se „národního trhu“</a:t>
            </a:r>
          </a:p>
          <a:p>
            <a:pPr lvl="1" algn="just"/>
            <a:r>
              <a:rPr lang="cs-CZ" dirty="0"/>
              <a:t>tento proces nepostupoval v Evropě jednotně - některá národní hnutí se rodila na přelomu 18. a 19. století (české, maďarské, norské, německé), jiná až v jeho polovině (finské, vlámské, estonské, ukrajinské) či ještě později (katalánské, baskické, běloruské).</a:t>
            </a:r>
          </a:p>
        </p:txBody>
      </p:sp>
    </p:spTree>
    <p:extLst>
      <p:ext uri="{BB962C8B-B14F-4D97-AF65-F5344CB8AC3E}">
        <p14:creationId xmlns:p14="http://schemas.microsoft.com/office/powerpoint/2010/main" val="375436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371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pt-BR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Pojetí národa a proces jeho formování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24138"/>
            <a:ext cx="11264146" cy="52845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Rozdíl mezi Anglií a kontinentem dosahoval téměř 50 let </a:t>
            </a:r>
          </a:p>
          <a:p>
            <a:pPr lvl="1" algn="just"/>
            <a:r>
              <a:rPr lang="cs-CZ" dirty="0"/>
              <a:t>anglické instituce se definitivně zformovaly v roce 1688, kdy byl svržen poslední Stuartovec, a průmyslová revoluce se zde formovala od poloviny 18. století. </a:t>
            </a:r>
          </a:p>
          <a:p>
            <a:pPr algn="just"/>
            <a:r>
              <a:rPr lang="cs-CZ" dirty="0"/>
              <a:t>Velká francouzská revoluce v roce 1789 dokončila moderní pojetí francouzského národa. </a:t>
            </a:r>
          </a:p>
          <a:p>
            <a:pPr algn="just"/>
            <a:r>
              <a:rPr lang="cs-CZ" dirty="0"/>
              <a:t>V Německu to byly Pruské reformy v letech 1807-1815, které se staly základem pro rozvoj státního národa.</a:t>
            </a:r>
          </a:p>
          <a:p>
            <a:pPr algn="just"/>
            <a:r>
              <a:rPr lang="cs-CZ" dirty="0"/>
              <a:t>Důležitou roli sehrála válka, nejen jako proces pokračování politiky násilnými prostředky, ale i proces, který posiloval fungování národních institucí a národního vědomí </a:t>
            </a:r>
          </a:p>
          <a:p>
            <a:pPr lvl="1" algn="just"/>
            <a:r>
              <a:rPr lang="cs-CZ" dirty="0"/>
              <a:t>tak vznikaly militaristické tradice, které se stávaly součástí národní kultury (vojenské kapely, vojenské rituály, monumenty atd.) a stávaly se nedílnou součástí formování národní identity a hodnot.</a:t>
            </a:r>
          </a:p>
        </p:txBody>
      </p:sp>
    </p:spTree>
    <p:extLst>
      <p:ext uri="{BB962C8B-B14F-4D97-AF65-F5344CB8AC3E}">
        <p14:creationId xmlns:p14="http://schemas.microsoft.com/office/powerpoint/2010/main" val="2049828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371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pt-BR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Pojetí národa a proces jeho formování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50132" y="1615972"/>
            <a:ext cx="11264146" cy="54684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Pro formování konkrétní ideové podoby národního obrození byl důležitý sociální profil inteligence.</a:t>
            </a:r>
          </a:p>
          <a:p>
            <a:pPr algn="just"/>
            <a:endParaRPr lang="cs-CZ" dirty="0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B866414D-7B10-4A1E-A9B0-B6F22F9E2D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115683"/>
              </p:ext>
            </p:extLst>
          </p:nvPr>
        </p:nvGraphicFramePr>
        <p:xfrm>
          <a:off x="1617306" y="2622324"/>
          <a:ext cx="8957388" cy="34557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0886">
                  <a:extLst>
                    <a:ext uri="{9D8B030D-6E8A-4147-A177-3AD203B41FA5}">
                      <a16:colId xmlns:a16="http://schemas.microsoft.com/office/drawing/2014/main" val="2323770609"/>
                    </a:ext>
                  </a:extLst>
                </a:gridCol>
                <a:gridCol w="945922">
                  <a:extLst>
                    <a:ext uri="{9D8B030D-6E8A-4147-A177-3AD203B41FA5}">
                      <a16:colId xmlns:a16="http://schemas.microsoft.com/office/drawing/2014/main" val="825649153"/>
                    </a:ext>
                  </a:extLst>
                </a:gridCol>
                <a:gridCol w="895739">
                  <a:extLst>
                    <a:ext uri="{9D8B030D-6E8A-4147-A177-3AD203B41FA5}">
                      <a16:colId xmlns:a16="http://schemas.microsoft.com/office/drawing/2014/main" val="162038537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721002489"/>
                    </a:ext>
                  </a:extLst>
                </a:gridCol>
                <a:gridCol w="1007706">
                  <a:extLst>
                    <a:ext uri="{9D8B030D-6E8A-4147-A177-3AD203B41FA5}">
                      <a16:colId xmlns:a16="http://schemas.microsoft.com/office/drawing/2014/main" val="4161975230"/>
                    </a:ext>
                  </a:extLst>
                </a:gridCol>
                <a:gridCol w="933061">
                  <a:extLst>
                    <a:ext uri="{9D8B030D-6E8A-4147-A177-3AD203B41FA5}">
                      <a16:colId xmlns:a16="http://schemas.microsoft.com/office/drawing/2014/main" val="3453723226"/>
                    </a:ext>
                  </a:extLst>
                </a:gridCol>
                <a:gridCol w="1119674">
                  <a:extLst>
                    <a:ext uri="{9D8B030D-6E8A-4147-A177-3AD203B41FA5}">
                      <a16:colId xmlns:a16="http://schemas.microsoft.com/office/drawing/2014/main" val="3597574403"/>
                    </a:ext>
                  </a:extLst>
                </a:gridCol>
              </a:tblGrid>
              <a:tr h="2085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 dirty="0">
                          <a:effectLst/>
                        </a:rPr>
                        <a:t>Sociální původ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 dirty="0">
                          <a:effectLst/>
                        </a:rPr>
                        <a:t>Němci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Češi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 dirty="0">
                          <a:effectLst/>
                        </a:rPr>
                        <a:t>Slováci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Norové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Finové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 dirty="0">
                          <a:effectLst/>
                        </a:rPr>
                        <a:t>Litevci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6178940"/>
                  </a:ext>
                </a:extLst>
              </a:tr>
              <a:tr h="347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 dirty="0">
                          <a:effectLst/>
                        </a:rPr>
                        <a:t>Statkáři, vysocí úředníci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6112342"/>
                  </a:ext>
                </a:extLst>
              </a:tr>
              <a:tr h="347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 dirty="0">
                          <a:effectLst/>
                        </a:rPr>
                        <a:t>Podnikatelé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15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25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3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7399665"/>
                  </a:ext>
                </a:extLst>
              </a:tr>
              <a:tr h="347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 dirty="0">
                          <a:effectLst/>
                        </a:rPr>
                        <a:t>Svobodná povolání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15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3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79090"/>
                  </a:ext>
                </a:extLst>
              </a:tr>
              <a:tr h="347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 dirty="0">
                          <a:effectLst/>
                        </a:rPr>
                        <a:t>Úředníci a zřízenci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12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15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20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5840619"/>
                  </a:ext>
                </a:extLst>
              </a:tr>
              <a:tr h="347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 dirty="0">
                          <a:effectLst/>
                        </a:rPr>
                        <a:t>Duchovní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12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-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18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20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15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-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9733667"/>
                  </a:ext>
                </a:extLst>
              </a:tr>
              <a:tr h="347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 dirty="0">
                          <a:effectLst/>
                        </a:rPr>
                        <a:t>učitelé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3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804777"/>
                  </a:ext>
                </a:extLst>
              </a:tr>
              <a:tr h="347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 dirty="0">
                          <a:effectLst/>
                        </a:rPr>
                        <a:t>důstojníci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 dirty="0">
                          <a:effectLst/>
                        </a:rPr>
                        <a:t>-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8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-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2333923"/>
                  </a:ext>
                </a:extLst>
              </a:tr>
              <a:tr h="347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 dirty="0">
                          <a:effectLst/>
                        </a:rPr>
                        <a:t>Řemeslníci a živnostníci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8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 dirty="0">
                          <a:effectLst/>
                        </a:rPr>
                        <a:t>50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 dirty="0">
                          <a:effectLst/>
                        </a:rPr>
                        <a:t>35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 dirty="0">
                          <a:effectLst/>
                        </a:rPr>
                        <a:t>5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 dirty="0">
                          <a:effectLst/>
                        </a:rPr>
                        <a:t>10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1447187"/>
                  </a:ext>
                </a:extLst>
              </a:tr>
              <a:tr h="347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 dirty="0">
                          <a:effectLst/>
                        </a:rPr>
                        <a:t>Rolníci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3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20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25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>
                          <a:effectLst/>
                        </a:rPr>
                        <a:t>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 dirty="0">
                          <a:effectLst/>
                        </a:rPr>
                        <a:t>10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59450" algn="r"/>
                        </a:tabLst>
                      </a:pPr>
                      <a:r>
                        <a:rPr lang="cs-CZ" sz="2000" dirty="0">
                          <a:effectLst/>
                        </a:rPr>
                        <a:t>90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4030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112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371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pt-BR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Pojetí národa a proces jeho formování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458671"/>
            <a:ext cx="11264146" cy="52845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Odlišnost české a slovenské inteligence spočíval v tom, že byla plebejská, čímž se lišila např. od polské a maďarské, kde převládaly šlechtické vrstvy. </a:t>
            </a:r>
          </a:p>
          <a:p>
            <a:pPr algn="just"/>
            <a:r>
              <a:rPr lang="cs-CZ" dirty="0"/>
              <a:t>O vztahu šlechty k národnímu obrození v Čechách svědčí i tyto údaje: u Krameriových tiskovin ani u Pelclovy Nové kroniky nebyli odběratelé šlechtici. </a:t>
            </a:r>
          </a:p>
          <a:p>
            <a:pPr lvl="1" algn="just"/>
            <a:r>
              <a:rPr lang="cs-CZ" dirty="0"/>
              <a:t>Šlechta podporovala koncepci „zemského vlastenectví“, kdy se snažila udržet si vliv na základě zbytků institucí z českého středověkého státu. </a:t>
            </a:r>
          </a:p>
          <a:p>
            <a:pPr lvl="1" algn="just"/>
            <a:r>
              <a:rPr lang="cs-CZ" dirty="0"/>
              <a:t>Také tematická skladba Krameriových tisků preferovala světská témata. Jinak mezi autory českých publikací poslední třetiny 18. století tvořili 66 % duchovní a pouze 28 % světští autoři, u Krameria tomu bylo naopak. </a:t>
            </a:r>
          </a:p>
          <a:p>
            <a:pPr lvl="1" algn="just"/>
            <a:r>
              <a:rPr lang="cs-CZ" dirty="0"/>
              <a:t>Krameriem tak proniká budoucí světské pojetí národní ideje bez preferování zájmů církve (značný rozdíl od situace Polska, kde Prusko bylo protestantské a Rusko pravoslavné).</a:t>
            </a:r>
          </a:p>
        </p:txBody>
      </p:sp>
    </p:spTree>
    <p:extLst>
      <p:ext uri="{BB962C8B-B14F-4D97-AF65-F5344CB8AC3E}">
        <p14:creationId xmlns:p14="http://schemas.microsoft.com/office/powerpoint/2010/main" val="1103107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371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pt-BR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Pojetí národa a proces jeho formování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573476"/>
            <a:ext cx="11264146" cy="4835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S národním obrozením v českých zemích souvisí i divadlo, ochotnické divadlo i čtenářské kroužky, které vytvořily tradice, jež ovlivňují dodnes naši podobu kulturního bytí, odlišnou od řady národů. </a:t>
            </a:r>
          </a:p>
          <a:p>
            <a:pPr lvl="1" algn="just"/>
            <a:r>
              <a:rPr lang="cs-CZ" dirty="0"/>
              <a:t>Jde o společenskou preferenci herců i spisovatelů, která trvala minimálně do konce 80. let minulého století.</a:t>
            </a:r>
          </a:p>
          <a:p>
            <a:pPr algn="just"/>
            <a:r>
              <a:rPr lang="cs-CZ" dirty="0"/>
              <a:t>Další otázkou, kterou je nutné si položit v souvislosti s existencí našeho národa v EU je vztah mezi hospodářským a národním zájmem.</a:t>
            </a:r>
          </a:p>
          <a:p>
            <a:pPr algn="just"/>
            <a:r>
              <a:rPr lang="cs-CZ" dirty="0"/>
              <a:t>Odpověď je složitá: jestliže se jedná o národ s komplexní sociální strukturou, jde o proces, kdy se s vývojem občanské národní pospolitosti rodila spolu s industrializací nová třída podnikatelů, můžeme předpokládat korelaci mezi národním a hospodářským zájmem.</a:t>
            </a:r>
          </a:p>
        </p:txBody>
      </p:sp>
    </p:spTree>
    <p:extLst>
      <p:ext uri="{BB962C8B-B14F-4D97-AF65-F5344CB8AC3E}">
        <p14:creationId xmlns:p14="http://schemas.microsoft.com/office/powerpoint/2010/main" val="22812886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371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pt-BR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Pojetí národa a proces jeho formování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405524"/>
            <a:ext cx="11264146" cy="52569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V historickém procesu mezi národotvornými procesy a prosazováním kapitalistického podnikání nejsou těsné vazby, jako například buržoasie v Číně, nebo v řadě zemí Afriky, Asie a Latinské Ameriky. </a:t>
            </a:r>
          </a:p>
          <a:p>
            <a:pPr lvl="1" algn="just"/>
            <a:r>
              <a:rPr lang="cs-CZ" dirty="0"/>
              <a:t>Jedná se o vrstvy domácích kapitalistů závislých na zprostředkovávání ekonomických vazeb mezi místním trhem a zahraničním kapitálem, která má zájem na udržení ekonomické závislosti na zahraničí.</a:t>
            </a:r>
          </a:p>
          <a:p>
            <a:pPr algn="just"/>
            <a:r>
              <a:rPr lang="cs-CZ" dirty="0"/>
              <a:t>V historickém procesu máme dva obsahově odlišné pojmy:</a:t>
            </a:r>
          </a:p>
          <a:p>
            <a:pPr lvl="1" algn="just"/>
            <a:r>
              <a:rPr lang="cs-CZ" dirty="0"/>
              <a:t>„</a:t>
            </a:r>
            <a:r>
              <a:rPr lang="cs-CZ" b="1" dirty="0"/>
              <a:t>Národní zájem</a:t>
            </a:r>
            <a:r>
              <a:rPr lang="cs-CZ" dirty="0"/>
              <a:t>“ - zájem celé národní pospolitosti, bez ohledu na diferenciaci v důsledku společenské dělby práce a vlastnických vztahů, tj. složení jednotlivých sociálních skupin.</a:t>
            </a:r>
          </a:p>
          <a:p>
            <a:pPr lvl="1" algn="just"/>
            <a:r>
              <a:rPr lang="cs-CZ" dirty="0"/>
              <a:t>„</a:t>
            </a:r>
            <a:r>
              <a:rPr lang="cs-CZ" b="1" dirty="0"/>
              <a:t>Ekonomický zájem</a:t>
            </a:r>
            <a:r>
              <a:rPr lang="cs-CZ" dirty="0"/>
              <a:t>“ - zájem individuální, skupinový či třídní a vyrůstá z potřeb určitých skupin odrážejících ve svých postojích určitou realitu národního hospodářství.</a:t>
            </a:r>
          </a:p>
        </p:txBody>
      </p:sp>
    </p:spTree>
    <p:extLst>
      <p:ext uri="{BB962C8B-B14F-4D97-AF65-F5344CB8AC3E}">
        <p14:creationId xmlns:p14="http://schemas.microsoft.com/office/powerpoint/2010/main" val="902565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955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pl-PL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Význam kultury v existenci národa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601010"/>
            <a:ext cx="11264146" cy="52569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Kultura tak sehrává roli tvůrce neekonomických podmínek a forem života společnosti. </a:t>
            </a:r>
          </a:p>
          <a:p>
            <a:pPr algn="just"/>
            <a:r>
              <a:rPr lang="cs-CZ" dirty="0"/>
              <a:t>Vystupuje v roli závislého na ekonomickém výkonu a rozdělování vytvořených statků, tudíž závisí na ekonomickém mechanismu a jeho vztahu k prostředí. </a:t>
            </a:r>
          </a:p>
          <a:p>
            <a:pPr algn="just"/>
            <a:r>
              <a:rPr lang="cs-CZ" dirty="0"/>
              <a:t>Na druhé straně přímo vstupuje do tvorby poptávky, a to jak nároků na kvalitu, tak vplývá i na strukturu </a:t>
            </a:r>
          </a:p>
          <a:p>
            <a:pPr lvl="1" algn="just"/>
            <a:r>
              <a:rPr lang="cs-CZ" dirty="0"/>
              <a:t>problém, neboť stačí poukázat na stravovací zvyklosti, nebo na preference ekonomických subjektů při pořizování dovolené či jiných statků. </a:t>
            </a:r>
          </a:p>
          <a:p>
            <a:pPr algn="just"/>
            <a:r>
              <a:rPr lang="cs-CZ" dirty="0"/>
              <a:t>Zároveň kultura jako tvůrce statků se stává sama o sobě ekonomickým fenoménem (film, divadlo, literatura aj.).</a:t>
            </a:r>
          </a:p>
        </p:txBody>
      </p:sp>
    </p:spTree>
    <p:extLst>
      <p:ext uri="{BB962C8B-B14F-4D97-AF65-F5344CB8AC3E}">
        <p14:creationId xmlns:p14="http://schemas.microsoft.com/office/powerpoint/2010/main" val="965449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955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pl-PL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Význam kultury v existenci národa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601010"/>
            <a:ext cx="11264146" cy="52569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Dopady kultury na rozsah ekonomických aktivit jsou často nedoceněné, ale stačí poukázat na význam Říma, Prahy, Českého Krumlova či Karlštejna pro turistický ruch, koncertů, divadel, kin nebo estetiku veřejných staveb a tím možnost využití volného času pro tvorbu investičního prostředí.</a:t>
            </a:r>
          </a:p>
          <a:p>
            <a:pPr algn="just"/>
            <a:r>
              <a:rPr lang="cs-CZ" dirty="0"/>
              <a:t>Potřeba porozumět kultuře v širším smyslu znamená i vytvoření lepších předpokladů pro navazování vztahů s jiným prostředím, neboť si mnohdy ani neuvědomujeme, bez hlubšího pochopení své vlastní kultury a svých dějin, v čem je podstata problému a jak chápat odlišnosti v jiných společnostech.</a:t>
            </a:r>
          </a:p>
          <a:p>
            <a:pPr lvl="1" algn="just"/>
            <a:r>
              <a:rPr lang="cs-CZ" dirty="0"/>
              <a:t>Kultura, respektování její role při formování a formulování přístupů ke světu a životu, je jedním ze základních atributů kterékoliv společnosti. Jako součást Evropy i světa je potřebné poznávat i jiné kultury, ale neznamená to vzdávat se té vlastní.</a:t>
            </a:r>
          </a:p>
        </p:txBody>
      </p:sp>
    </p:spTree>
    <p:extLst>
      <p:ext uri="{BB962C8B-B14F-4D97-AF65-F5344CB8AC3E}">
        <p14:creationId xmlns:p14="http://schemas.microsoft.com/office/powerpoint/2010/main" val="37107153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955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pl-PL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Význam kultury v existenci národa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51672"/>
            <a:ext cx="11264146" cy="55108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Evropská integrace tudíž nemůže být bez řešení roviny kultury </a:t>
            </a:r>
          </a:p>
          <a:p>
            <a:pPr lvl="1" algn="just"/>
            <a:r>
              <a:rPr lang="cs-CZ" dirty="0"/>
              <a:t>je otázkou, zdali vznikne jednotná evropská kultura, nebo dojde-li k přeformátování vztahů mezi jednotlivými kulturami, které naopak dostanou nové podněty pro svůj rozvoj.</a:t>
            </a:r>
          </a:p>
          <a:p>
            <a:pPr algn="just"/>
            <a:r>
              <a:rPr lang="cs-CZ" dirty="0"/>
              <a:t>V rámci pokračující integrace nutné podporovat kulturu jako národní fenomén ve všech jejich formách </a:t>
            </a:r>
          </a:p>
          <a:p>
            <a:pPr lvl="1" algn="just"/>
            <a:r>
              <a:rPr lang="cs-CZ" dirty="0"/>
              <a:t>existuje totiž rozdíl v kultuře velkých a malých národů: velké národy znamenají velké množství osob a při soudobé komercionalizaci také velký trh a vysokou pravděpodobnost úspěchu (komerčního i ekonomického).</a:t>
            </a:r>
          </a:p>
          <a:p>
            <a:pPr algn="just"/>
            <a:r>
              <a:rPr lang="cs-CZ" dirty="0"/>
              <a:t>Představa, že národní existence je automatická, ignoruje historickou realitu </a:t>
            </a:r>
          </a:p>
          <a:p>
            <a:pPr lvl="1" algn="just"/>
            <a:r>
              <a:rPr lang="cs-CZ" dirty="0"/>
              <a:t>je možné poukázat na ohrožení Lužických Srbů a budoucnosti Sámů (Laponců) i Estonců</a:t>
            </a:r>
          </a:p>
          <a:p>
            <a:pPr lvl="1" algn="just"/>
            <a:r>
              <a:rPr lang="cs-CZ" dirty="0"/>
              <a:t>v dnešní době propojení jedinců internetem, je otázka národní existence obzvlášť palčivá.</a:t>
            </a:r>
          </a:p>
        </p:txBody>
      </p:sp>
    </p:spTree>
    <p:extLst>
      <p:ext uri="{BB962C8B-B14F-4D97-AF65-F5344CB8AC3E}">
        <p14:creationId xmlns:p14="http://schemas.microsoft.com/office/powerpoint/2010/main" val="1793509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3316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 čem si budeme dnes povídat?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768709"/>
            <a:ext cx="11486390" cy="30832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dirty="0"/>
              <a:t>jaké je pojetí národa</a:t>
            </a:r>
          </a:p>
          <a:p>
            <a:pPr lvl="0"/>
            <a:r>
              <a:rPr lang="cs-CZ" dirty="0"/>
              <a:t>jaký byl proces formování moderního národa v Evropě</a:t>
            </a:r>
          </a:p>
          <a:p>
            <a:pPr lvl="0"/>
            <a:r>
              <a:rPr lang="cs-CZ" dirty="0"/>
              <a:t>jaký je význam kultury pro národní identitu </a:t>
            </a:r>
          </a:p>
          <a:p>
            <a:pPr lvl="0"/>
            <a:r>
              <a:rPr lang="cs-CZ" dirty="0"/>
              <a:t>jaké jsou výdaje na kulturu</a:t>
            </a:r>
          </a:p>
          <a:p>
            <a:r>
              <a:rPr lang="cs-CZ" dirty="0"/>
              <a:t>a jaká je návštěvnost kulturních zařízení a knihoven v ČR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955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pl-PL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Význam kultury v existenci národa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51672"/>
            <a:ext cx="11264146" cy="55108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Důležitým faktorem je finanční podpora kultury.</a:t>
            </a:r>
          </a:p>
          <a:p>
            <a:pPr algn="just"/>
            <a:endParaRPr lang="cs-CZ" sz="1000" dirty="0"/>
          </a:p>
          <a:p>
            <a:pPr marL="0" indent="0" algn="ctr">
              <a:buNone/>
            </a:pPr>
            <a:r>
              <a:rPr lang="cs-CZ" sz="2400" b="1" dirty="0"/>
              <a:t>Rekreace a kultura – podíl na celkových spotřebních výdajích domácností (v %)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A44ECBEF-C75D-4FC3-9544-933CCA9A27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093818"/>
              </p:ext>
            </p:extLst>
          </p:nvPr>
        </p:nvGraphicFramePr>
        <p:xfrm>
          <a:off x="2013681" y="2560977"/>
          <a:ext cx="8107474" cy="29563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9514">
                  <a:extLst>
                    <a:ext uri="{9D8B030D-6E8A-4147-A177-3AD203B41FA5}">
                      <a16:colId xmlns:a16="http://schemas.microsoft.com/office/drawing/2014/main" val="3357698470"/>
                    </a:ext>
                  </a:extLst>
                </a:gridCol>
                <a:gridCol w="709745">
                  <a:extLst>
                    <a:ext uri="{9D8B030D-6E8A-4147-A177-3AD203B41FA5}">
                      <a16:colId xmlns:a16="http://schemas.microsoft.com/office/drawing/2014/main" val="1994640901"/>
                    </a:ext>
                  </a:extLst>
                </a:gridCol>
                <a:gridCol w="709745">
                  <a:extLst>
                    <a:ext uri="{9D8B030D-6E8A-4147-A177-3AD203B41FA5}">
                      <a16:colId xmlns:a16="http://schemas.microsoft.com/office/drawing/2014/main" val="525123953"/>
                    </a:ext>
                  </a:extLst>
                </a:gridCol>
                <a:gridCol w="709745">
                  <a:extLst>
                    <a:ext uri="{9D8B030D-6E8A-4147-A177-3AD203B41FA5}">
                      <a16:colId xmlns:a16="http://schemas.microsoft.com/office/drawing/2014/main" val="2470997717"/>
                    </a:ext>
                  </a:extLst>
                </a:gridCol>
                <a:gridCol w="709745">
                  <a:extLst>
                    <a:ext uri="{9D8B030D-6E8A-4147-A177-3AD203B41FA5}">
                      <a16:colId xmlns:a16="http://schemas.microsoft.com/office/drawing/2014/main" val="705763567"/>
                    </a:ext>
                  </a:extLst>
                </a:gridCol>
                <a:gridCol w="709745">
                  <a:extLst>
                    <a:ext uri="{9D8B030D-6E8A-4147-A177-3AD203B41FA5}">
                      <a16:colId xmlns:a16="http://schemas.microsoft.com/office/drawing/2014/main" val="552351598"/>
                    </a:ext>
                  </a:extLst>
                </a:gridCol>
                <a:gridCol w="709745">
                  <a:extLst>
                    <a:ext uri="{9D8B030D-6E8A-4147-A177-3AD203B41FA5}">
                      <a16:colId xmlns:a16="http://schemas.microsoft.com/office/drawing/2014/main" val="3090281928"/>
                    </a:ext>
                  </a:extLst>
                </a:gridCol>
                <a:gridCol w="709745">
                  <a:extLst>
                    <a:ext uri="{9D8B030D-6E8A-4147-A177-3AD203B41FA5}">
                      <a16:colId xmlns:a16="http://schemas.microsoft.com/office/drawing/2014/main" val="2050593491"/>
                    </a:ext>
                  </a:extLst>
                </a:gridCol>
                <a:gridCol w="709745">
                  <a:extLst>
                    <a:ext uri="{9D8B030D-6E8A-4147-A177-3AD203B41FA5}">
                      <a16:colId xmlns:a16="http://schemas.microsoft.com/office/drawing/2014/main" val="2752671118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Země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1995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2005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2010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2015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2019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2020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2021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50867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EU 27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9,0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9,4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8,9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8,7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8,5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8,6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7,8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8,0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862749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Belgie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9,3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9,7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9,4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9,0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8,5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8,3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7,3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7,8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051409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Bulharsko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4,1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4,4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7,0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7,6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7,6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8,2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7,5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8,1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887596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indent="1530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Česko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10,4 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10,6 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10,9 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9,2 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8,6 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9,0 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8,0 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8,1 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88436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Dánsko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10,2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11,2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11,9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11,1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11,4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11,8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11,0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10,9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700391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Estonsko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5,6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8,2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9,1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7,2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8,2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8,9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8,6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8,9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896739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Finsko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10,5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11,3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11,6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11,9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10,5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10,1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9,3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9,1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004948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Švédsko</a:t>
                      </a:r>
                      <a:endParaRPr lang="cs-C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10,9 </a:t>
                      </a:r>
                      <a:endParaRPr lang="cs-C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12,2 </a:t>
                      </a:r>
                      <a:endParaRPr lang="cs-C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11,5 </a:t>
                      </a:r>
                      <a:endParaRPr lang="cs-C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11,3 </a:t>
                      </a:r>
                      <a:endParaRPr lang="cs-C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10,8 </a:t>
                      </a:r>
                      <a:endParaRPr lang="cs-C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11,4 </a:t>
                      </a:r>
                      <a:endParaRPr lang="cs-C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11,3 </a:t>
                      </a:r>
                      <a:endParaRPr lang="cs-C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11,5 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1106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63353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955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pl-PL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Význam kultury v existenci národa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83709"/>
            <a:ext cx="11264146" cy="55108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Dalším faktorem je návštěvnost kulturních zařízení (například divadel).</a:t>
            </a:r>
          </a:p>
          <a:p>
            <a:pPr algn="just"/>
            <a:endParaRPr lang="cs-CZ" sz="1000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57EBFAB3-03F7-4545-8A37-B83FDAE598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3697"/>
              </p:ext>
            </p:extLst>
          </p:nvPr>
        </p:nvGraphicFramePr>
        <p:xfrm>
          <a:off x="1754157" y="1760146"/>
          <a:ext cx="8258871" cy="46485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7933">
                  <a:extLst>
                    <a:ext uri="{9D8B030D-6E8A-4147-A177-3AD203B41FA5}">
                      <a16:colId xmlns:a16="http://schemas.microsoft.com/office/drawing/2014/main" val="1336518761"/>
                    </a:ext>
                  </a:extLst>
                </a:gridCol>
                <a:gridCol w="1088704">
                  <a:extLst>
                    <a:ext uri="{9D8B030D-6E8A-4147-A177-3AD203B41FA5}">
                      <a16:colId xmlns:a16="http://schemas.microsoft.com/office/drawing/2014/main" val="3033641274"/>
                    </a:ext>
                  </a:extLst>
                </a:gridCol>
                <a:gridCol w="1218584">
                  <a:extLst>
                    <a:ext uri="{9D8B030D-6E8A-4147-A177-3AD203B41FA5}">
                      <a16:colId xmlns:a16="http://schemas.microsoft.com/office/drawing/2014/main" val="540349461"/>
                    </a:ext>
                  </a:extLst>
                </a:gridCol>
                <a:gridCol w="1353241">
                  <a:extLst>
                    <a:ext uri="{9D8B030D-6E8A-4147-A177-3AD203B41FA5}">
                      <a16:colId xmlns:a16="http://schemas.microsoft.com/office/drawing/2014/main" val="1037270491"/>
                    </a:ext>
                  </a:extLst>
                </a:gridCol>
                <a:gridCol w="1218584">
                  <a:extLst>
                    <a:ext uri="{9D8B030D-6E8A-4147-A177-3AD203B41FA5}">
                      <a16:colId xmlns:a16="http://schemas.microsoft.com/office/drawing/2014/main" val="945065718"/>
                    </a:ext>
                  </a:extLst>
                </a:gridCol>
                <a:gridCol w="1218584">
                  <a:extLst>
                    <a:ext uri="{9D8B030D-6E8A-4147-A177-3AD203B41FA5}">
                      <a16:colId xmlns:a16="http://schemas.microsoft.com/office/drawing/2014/main" val="4233084312"/>
                    </a:ext>
                  </a:extLst>
                </a:gridCol>
                <a:gridCol w="1353241">
                  <a:extLst>
                    <a:ext uri="{9D8B030D-6E8A-4147-A177-3AD203B41FA5}">
                      <a16:colId xmlns:a16="http://schemas.microsoft.com/office/drawing/2014/main" val="2351865847"/>
                    </a:ext>
                  </a:extLst>
                </a:gridCol>
              </a:tblGrid>
              <a:tr h="428561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Státní krajská a městská divadla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Ostatní divadla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684331"/>
                  </a:ext>
                </a:extLst>
              </a:tr>
              <a:tr h="509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Rok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Divadla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Stálé scény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Návštěvníci</a:t>
                      </a:r>
                      <a:br>
                        <a:rPr lang="cs-CZ" sz="1600">
                          <a:effectLst/>
                        </a:rPr>
                      </a:br>
                      <a:r>
                        <a:rPr lang="cs-CZ" sz="1600">
                          <a:effectLst/>
                        </a:rPr>
                        <a:t>(tis.)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Divadla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Stálé scény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Návštěvníci</a:t>
                      </a:r>
                      <a:br>
                        <a:rPr lang="cs-CZ" sz="1600">
                          <a:effectLst/>
                        </a:rPr>
                      </a:br>
                      <a:r>
                        <a:rPr lang="cs-CZ" sz="1600">
                          <a:effectLst/>
                        </a:rPr>
                        <a:t>(tis.)</a:t>
                      </a:r>
                      <a:r>
                        <a:rPr lang="cs-CZ" sz="1600" baseline="30000">
                          <a:effectLst/>
                        </a:rPr>
                        <a:t>1)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9800454"/>
                  </a:ext>
                </a:extLst>
              </a:tr>
              <a:tr h="246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2005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49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92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3 771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72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51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1 293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6102800"/>
                  </a:ext>
                </a:extLst>
              </a:tr>
              <a:tr h="246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2010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42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83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3 663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109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77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2 143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8427162"/>
                  </a:ext>
                </a:extLst>
              </a:tr>
              <a:tr h="246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2011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41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84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3 528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112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85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2 266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2322108"/>
                  </a:ext>
                </a:extLst>
              </a:tr>
              <a:tr h="246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2012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39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81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3 441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114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85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2 258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7206313"/>
                  </a:ext>
                </a:extLst>
              </a:tr>
              <a:tr h="246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2013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37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77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3 418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115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97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2 429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1760208"/>
                  </a:ext>
                </a:extLst>
              </a:tr>
              <a:tr h="246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2014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36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76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3 447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116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101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2 661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843087"/>
                  </a:ext>
                </a:extLst>
              </a:tr>
              <a:tr h="246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2015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40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83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3 479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115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97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2 790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5952431"/>
                  </a:ext>
                </a:extLst>
              </a:tr>
              <a:tr h="246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2016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41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86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3 568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134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103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2 869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9129639"/>
                  </a:ext>
                </a:extLst>
              </a:tr>
              <a:tr h="246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2017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39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84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3 500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136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87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2 977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6815696"/>
                  </a:ext>
                </a:extLst>
              </a:tr>
              <a:tr h="246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2018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39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89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3 370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143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85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3 104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3022378"/>
                  </a:ext>
                </a:extLst>
              </a:tr>
              <a:tr h="246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2019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39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89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3 438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166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89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3 392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8803607"/>
                  </a:ext>
                </a:extLst>
              </a:tr>
              <a:tr h="246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2020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39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91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1 145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170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94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1 291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4498209"/>
                  </a:ext>
                </a:extLst>
              </a:tr>
              <a:tr h="246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2021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39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91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1 157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171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91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1 337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2126151"/>
                  </a:ext>
                </a:extLst>
              </a:tr>
              <a:tr h="246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2022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39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93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2 669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210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100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2 546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4604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43697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955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pl-PL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Význam kultury v existenci národa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50284"/>
            <a:ext cx="11264146" cy="55108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Další významnou kulturní institucí jsou </a:t>
            </a:r>
            <a:r>
              <a:rPr lang="cs-CZ" b="1" dirty="0">
                <a:solidFill>
                  <a:srgbClr val="FF0000"/>
                </a:solidFill>
              </a:rPr>
              <a:t>knihovny</a:t>
            </a:r>
            <a:r>
              <a:rPr lang="cs-CZ" dirty="0"/>
              <a:t> </a:t>
            </a:r>
          </a:p>
          <a:p>
            <a:pPr lvl="1" algn="just"/>
            <a:r>
              <a:rPr lang="cs-CZ" dirty="0"/>
              <a:t>ročně je navštěvuje v průměru kolem 20 mil. lidí </a:t>
            </a:r>
          </a:p>
          <a:p>
            <a:pPr lvl="1" algn="just"/>
            <a:r>
              <a:rPr lang="cs-CZ" dirty="0"/>
              <a:t>v sítí knihoven zaujímáme jedno z předních míst na světě, důvodem byla péče, jakou věnovali naši předkové vzdělávání </a:t>
            </a:r>
          </a:p>
          <a:p>
            <a:pPr lvl="2" algn="just"/>
            <a:r>
              <a:rPr lang="cs-CZ" dirty="0"/>
              <a:t>to chápaly nejenom ve smyslu získání nutných znalostí a návyků pro výkon povolání, ale také jako celoživotní všeobecné vzdělávání, které pomáhá člověku kvalitní prožití jeho života.</a:t>
            </a:r>
          </a:p>
          <a:p>
            <a:pPr lvl="1" algn="just"/>
            <a:r>
              <a:rPr lang="cs-CZ" dirty="0"/>
              <a:t>Již v roce 1919 byl schválen první knihovní zákon, který stanovil povinnost obcí zřizovat knihovny.</a:t>
            </a:r>
          </a:p>
          <a:p>
            <a:pPr lvl="1" algn="just"/>
            <a:r>
              <a:rPr lang="cs-CZ" dirty="0"/>
              <a:t>V roce 1959 byl schválen druhý knihovní zákon, v němž zůstala tato povinnost a knihovny se etablovaly jako součást komunitního života.</a:t>
            </a:r>
          </a:p>
          <a:p>
            <a:pPr lvl="1" algn="just"/>
            <a:r>
              <a:rPr lang="cs-CZ" dirty="0"/>
              <a:t>V roce 2001 byl schválen třetí knihovní zákon, v němž povinnost držet knihovnu pro obce byla odstraněna, a přesto je počet obyvatel na jednu knihovnu 1970 (průměr Evropské unie je čtyřikrát menší, v případě USA je to dokonce desetkrát méně).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03113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955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pl-PL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Význam kultury v existenci národa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85137"/>
            <a:ext cx="11264146" cy="55108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dirty="0"/>
              <a:t>Vývoj návštěvnosti knihoven v ČR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5AE23A55-6CC1-4EA9-ACEB-61D73469F6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091505"/>
              </p:ext>
            </p:extLst>
          </p:nvPr>
        </p:nvGraphicFramePr>
        <p:xfrm>
          <a:off x="2513045" y="1399592"/>
          <a:ext cx="7165910" cy="48597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929">
                  <a:extLst>
                    <a:ext uri="{9D8B030D-6E8A-4147-A177-3AD203B41FA5}">
                      <a16:colId xmlns:a16="http://schemas.microsoft.com/office/drawing/2014/main" val="4169919477"/>
                    </a:ext>
                  </a:extLst>
                </a:gridCol>
                <a:gridCol w="1227300">
                  <a:extLst>
                    <a:ext uri="{9D8B030D-6E8A-4147-A177-3AD203B41FA5}">
                      <a16:colId xmlns:a16="http://schemas.microsoft.com/office/drawing/2014/main" val="1260877988"/>
                    </a:ext>
                  </a:extLst>
                </a:gridCol>
                <a:gridCol w="1258361">
                  <a:extLst>
                    <a:ext uri="{9D8B030D-6E8A-4147-A177-3AD203B41FA5}">
                      <a16:colId xmlns:a16="http://schemas.microsoft.com/office/drawing/2014/main" val="3730533292"/>
                    </a:ext>
                  </a:extLst>
                </a:gridCol>
                <a:gridCol w="1132346">
                  <a:extLst>
                    <a:ext uri="{9D8B030D-6E8A-4147-A177-3AD203B41FA5}">
                      <a16:colId xmlns:a16="http://schemas.microsoft.com/office/drawing/2014/main" val="4124384131"/>
                    </a:ext>
                  </a:extLst>
                </a:gridCol>
                <a:gridCol w="1383487">
                  <a:extLst>
                    <a:ext uri="{9D8B030D-6E8A-4147-A177-3AD203B41FA5}">
                      <a16:colId xmlns:a16="http://schemas.microsoft.com/office/drawing/2014/main" val="2484029802"/>
                    </a:ext>
                  </a:extLst>
                </a:gridCol>
                <a:gridCol w="1383487">
                  <a:extLst>
                    <a:ext uri="{9D8B030D-6E8A-4147-A177-3AD203B41FA5}">
                      <a16:colId xmlns:a16="http://schemas.microsoft.com/office/drawing/2014/main" val="3286009427"/>
                    </a:ext>
                  </a:extLst>
                </a:gridCol>
              </a:tblGrid>
              <a:tr h="884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Rok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Knihovny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Pobočky </a:t>
                      </a:r>
                      <a:br>
                        <a:rPr lang="cs-CZ" sz="1600">
                          <a:effectLst/>
                        </a:rPr>
                      </a:br>
                      <a:r>
                        <a:rPr lang="cs-CZ" sz="1600">
                          <a:effectLst/>
                        </a:rPr>
                        <a:t>knihoven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Výpůjčky</a:t>
                      </a:r>
                      <a:br>
                        <a:rPr lang="cs-CZ" sz="1600">
                          <a:effectLst/>
                        </a:rPr>
                      </a:br>
                      <a:r>
                        <a:rPr lang="cs-CZ" sz="1600">
                          <a:effectLst/>
                        </a:rPr>
                        <a:t>(tis.)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Registrovaní </a:t>
                      </a:r>
                      <a:br>
                        <a:rPr lang="cs-CZ" sz="1600">
                          <a:effectLst/>
                        </a:rPr>
                      </a:br>
                      <a:r>
                        <a:rPr lang="cs-CZ" sz="1600">
                          <a:effectLst/>
                        </a:rPr>
                        <a:t>čtenáři (tis.)</a:t>
                      </a:r>
                      <a:br>
                        <a:rPr lang="cs-CZ" sz="1600">
                          <a:effectLst/>
                        </a:rPr>
                      </a:b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Návštěvníci</a:t>
                      </a:r>
                      <a:r>
                        <a:rPr lang="cs-CZ" sz="1600" baseline="30000">
                          <a:effectLst/>
                        </a:rPr>
                        <a:t> </a:t>
                      </a:r>
                      <a:br>
                        <a:rPr lang="cs-CZ" sz="1600">
                          <a:effectLst/>
                        </a:rPr>
                      </a:br>
                      <a:r>
                        <a:rPr lang="cs-CZ" sz="1600">
                          <a:effectLst/>
                        </a:rPr>
                        <a:t>(tis.)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53921802"/>
                  </a:ext>
                </a:extLst>
              </a:tr>
              <a:tr h="283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2005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5 920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927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71 974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1 538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20 502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3052802"/>
                  </a:ext>
                </a:extLst>
              </a:tr>
              <a:tr h="283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2010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5 415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924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66 773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1 431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22 157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3677983"/>
                  </a:ext>
                </a:extLst>
              </a:tr>
              <a:tr h="283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2011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5 408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910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67 220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1 462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24 025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8816083"/>
                  </a:ext>
                </a:extLst>
              </a:tr>
              <a:tr h="283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2012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5 401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897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66 258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1 450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24 298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3177877"/>
                  </a:ext>
                </a:extLst>
              </a:tr>
              <a:tr h="283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2013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5 381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893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64 208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1 430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24 142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5055524"/>
                  </a:ext>
                </a:extLst>
              </a:tr>
              <a:tr h="283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2014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5 360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891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62 614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1 436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24 053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7513982"/>
                  </a:ext>
                </a:extLst>
              </a:tr>
              <a:tr h="283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2015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5 354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895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60 045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1 412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23 623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9152472"/>
                  </a:ext>
                </a:extLst>
              </a:tr>
              <a:tr h="283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2016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5 353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893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58 204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1 372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23 400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5655874"/>
                  </a:ext>
                </a:extLst>
              </a:tr>
              <a:tr h="283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2017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5 339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882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55 365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1 384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22 354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052774"/>
                  </a:ext>
                </a:extLst>
              </a:tr>
              <a:tr h="283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2018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5 317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891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52 705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1 373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22 047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4925218"/>
                  </a:ext>
                </a:extLst>
              </a:tr>
              <a:tr h="283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2019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5 307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886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51 201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1 376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22 102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8147914"/>
                  </a:ext>
                </a:extLst>
              </a:tr>
              <a:tr h="283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2020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5 295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883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38 921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1 193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13 091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9825565"/>
                  </a:ext>
                </a:extLst>
              </a:tr>
              <a:tr h="283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2021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5 273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861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34 999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1 112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12 479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3635948"/>
                  </a:ext>
                </a:extLst>
              </a:tr>
              <a:tr h="283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2022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5 256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852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41 646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1 209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17 397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2140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62237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955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pl-PL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Význam kultury v existenci národa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20386"/>
            <a:ext cx="11264146" cy="51882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Kultura jako rozmanitý jev se rozprostírá do řady oblastí. </a:t>
            </a:r>
          </a:p>
          <a:p>
            <a:pPr algn="just"/>
            <a:r>
              <a:rPr lang="cs-CZ" dirty="0"/>
              <a:t>Její chápání nelze redukovat na určité stránky života, jako příklad stačí poukázat na volnočasovou uměleckou činnost</a:t>
            </a:r>
          </a:p>
          <a:p>
            <a:pPr lvl="1" algn="just"/>
            <a:r>
              <a:rPr lang="cs-CZ" dirty="0"/>
              <a:t>různé aktivity, činnosti vykonávané jako koníček, nikoliv jako profese nebo zdroj obživy, které mohou být organizované či nikoliv. Přitom jedinec provozuje více uměleckých koníčků, kde tráví značný čas. </a:t>
            </a:r>
          </a:p>
          <a:p>
            <a:pPr algn="just"/>
            <a:r>
              <a:rPr lang="cs-CZ" dirty="0"/>
              <a:t>Formální zachycení kultury může být problematické, nic méně jde o jeden z projevů existence národa a o činnost, která si podporu a propagaci zaslouží.</a:t>
            </a:r>
          </a:p>
          <a:p>
            <a:pPr lvl="1" algn="just"/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520C1BE8-8187-4EB0-90E7-0D9B7C08B3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4154" y="4713388"/>
            <a:ext cx="1343691" cy="1343691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AD0A216C-350F-45B1-B7A2-0D5504C61A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2310" y="4757902"/>
            <a:ext cx="1784413" cy="125466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362B099-49DF-4288-8232-BA29865F52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09699" y="4771296"/>
            <a:ext cx="2232056" cy="1254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9041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31AFC08-2DD8-4A1B-9BC3-0DDC67607BC4}"/>
              </a:ext>
            </a:extLst>
          </p:cNvPr>
          <p:cNvSpPr txBox="1"/>
          <p:nvPr/>
        </p:nvSpPr>
        <p:spPr>
          <a:xfrm>
            <a:off x="1468016" y="3136612"/>
            <a:ext cx="9255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Děkuji za pozornost…</a:t>
            </a: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86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Úvod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704308"/>
            <a:ext cx="11264146" cy="45247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Pojetí národa je celá řada:</a:t>
            </a:r>
          </a:p>
          <a:p>
            <a:pPr lvl="1" algn="just"/>
            <a:r>
              <a:rPr lang="cs-CZ" dirty="0"/>
              <a:t>politický fenomén, nebo kulturně-etnická skupina</a:t>
            </a:r>
          </a:p>
          <a:p>
            <a:pPr lvl="1" algn="just"/>
            <a:r>
              <a:rPr lang="cs-CZ" dirty="0"/>
              <a:t>některé národy jsou prioritně chápány jako etnické skupiny – etnický nacionalismus Čechů, Němců, Italů apod.</a:t>
            </a:r>
          </a:p>
          <a:p>
            <a:pPr lvl="1" algn="just"/>
            <a:r>
              <a:rPr lang="cs-CZ" dirty="0"/>
              <a:t>některé jsou založeny na občanském nacionalismu a multikulturalismu – Indie, Brasilie, Rusko, Švýcarsko atd.</a:t>
            </a:r>
          </a:p>
          <a:p>
            <a:pPr algn="just"/>
            <a:r>
              <a:rPr lang="cs-CZ" dirty="0"/>
              <a:t>Moderní pojetí národa se objevilo ve druhé polovině 18. století v pojetí „politicko-občanského národa“ jako definice všech občanů žijících ve vlastním suverénním státě a v pojetí „historického národa“ jako lidské společenství, které spojuje společný jazyk, původ, historie, tradice, kultura, geografie, rasa a duch.</a:t>
            </a:r>
          </a:p>
          <a:p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EA9ABB97-D124-4650-BFCF-BAF2D486DC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5155" y="1063411"/>
            <a:ext cx="2271622" cy="128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921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371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pt-BR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Pojetí národa a proces jeho formování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666986"/>
            <a:ext cx="11264146" cy="45247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Jiní autoři pojímají národ jako abstraktní společenství v tom smyslu, že je objektivně neosobní, i když se každý jedinec v národě subjektivně vnímá jako součást ztělesněné jednoty s ostatními. </a:t>
            </a:r>
          </a:p>
          <a:p>
            <a:pPr lvl="1" algn="just"/>
            <a:r>
              <a:rPr lang="cs-CZ" dirty="0"/>
              <a:t>Příslušníci národa si většinou zůstávají cizími lidmi a pravděpodobně se nikdy nepotkají.</a:t>
            </a:r>
          </a:p>
          <a:p>
            <a:pPr lvl="1" algn="just"/>
            <a:r>
              <a:rPr lang="cs-CZ" dirty="0"/>
              <a:t>Cítí se spojeni v duchovně kulturním smyslu.</a:t>
            </a:r>
          </a:p>
          <a:p>
            <a:pPr algn="just"/>
            <a:r>
              <a:rPr lang="cs-CZ" dirty="0"/>
              <a:t>Právní vymezení, které považuje národ za zemi a suverénní stát patřící konkrétnímu lidu. </a:t>
            </a:r>
          </a:p>
          <a:p>
            <a:pPr algn="just"/>
            <a:r>
              <a:rPr lang="cs-CZ" dirty="0"/>
              <a:t>V mezinárodním právu je „národ“ synonymem pro národní stát jako např. koncepce Společnosti národů nebo Organizace spojených národů, mezi které patřily státy jako Jugoslávie nebo Československo.</a:t>
            </a:r>
          </a:p>
        </p:txBody>
      </p:sp>
    </p:spTree>
    <p:extLst>
      <p:ext uri="{BB962C8B-B14F-4D97-AF65-F5344CB8AC3E}">
        <p14:creationId xmlns:p14="http://schemas.microsoft.com/office/powerpoint/2010/main" val="696108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371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pt-BR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Pojetí národa a proces jeho formování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387067"/>
            <a:ext cx="11264146" cy="45247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Nutno rozlišovat mezi pojmy jako „národ“ a „národnost“.</a:t>
            </a:r>
          </a:p>
          <a:p>
            <a:pPr lvl="1" algn="just"/>
            <a:r>
              <a:rPr lang="cs-CZ" dirty="0"/>
              <a:t>pojem „národnost“ vyjadřuje etnické společenství, které je pouze jedním z faktorů národa a jde o užší pojem než „národ“</a:t>
            </a:r>
          </a:p>
          <a:p>
            <a:pPr lvl="1" algn="just"/>
            <a:r>
              <a:rPr lang="cs-CZ" dirty="0"/>
              <a:t>národnost je menšinová příslušnost k určitému národu na základě občanství a přitom je etnicky spjata s jiným státem (např. Poláci v ČR)</a:t>
            </a:r>
          </a:p>
          <a:p>
            <a:pPr lvl="1" algn="just"/>
            <a:r>
              <a:rPr lang="cs-CZ" dirty="0"/>
              <a:t>zdrojem etnického spojení lidí je shoda kulturních charakteristik a přírodních podmínek života, vedoucí k odlišení dané primární skupiny od jiné; národ je složitější a novější formace</a:t>
            </a:r>
          </a:p>
          <a:p>
            <a:pPr lvl="1" algn="just"/>
            <a:r>
              <a:rPr lang="cs-CZ" dirty="0"/>
              <a:t>etnické skupiny existovaly v průběhu světových dějin, národy se pak formovaly až v období novověku a i současnosti.</a:t>
            </a:r>
          </a:p>
          <a:p>
            <a:pPr algn="just"/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41B16126-9F56-425C-A045-5B8021AFC8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8721" y="4867081"/>
            <a:ext cx="12573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581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371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pt-BR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Pojetí národa a proces jeho formování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387067"/>
            <a:ext cx="11264146" cy="45247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Národ dvojího typu: </a:t>
            </a:r>
          </a:p>
          <a:p>
            <a:pPr lvl="1" algn="just"/>
            <a:r>
              <a:rPr lang="cs-CZ" dirty="0"/>
              <a:t>multietnický (mnohonárodnostní) </a:t>
            </a:r>
          </a:p>
          <a:p>
            <a:pPr lvl="1" algn="just"/>
            <a:r>
              <a:rPr lang="cs-CZ" dirty="0" err="1"/>
              <a:t>monoetnický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Etnicky homogenní národy jsou extrémně vzácné a vyskytují se především v odlehlých koutech světa (např. Island). </a:t>
            </a:r>
          </a:p>
          <a:p>
            <a:pPr algn="just"/>
            <a:r>
              <a:rPr lang="cs-CZ" dirty="0"/>
              <a:t>Typický národ je postaven na základě velkého počtu etnických skupin, které spojil historický osud </a:t>
            </a:r>
          </a:p>
          <a:p>
            <a:pPr lvl="1" algn="just"/>
            <a:r>
              <a:rPr lang="cs-CZ" dirty="0"/>
              <a:t>například švýcarský, francouzský a vietnamský národ jsou multietnické, zatímco Američané nemají vůbec žádnou výraznou etnickou tvář </a:t>
            </a:r>
          </a:p>
          <a:p>
            <a:pPr lvl="1" algn="just"/>
            <a:r>
              <a:rPr lang="cs-CZ" dirty="0"/>
              <a:t>národy Latinské Ameriky jsou rasově heterogenní – tvoří je běloši, Afričané, Kreolové, Indiáni a míšenci.</a:t>
            </a:r>
          </a:p>
        </p:txBody>
      </p:sp>
    </p:spTree>
    <p:extLst>
      <p:ext uri="{BB962C8B-B14F-4D97-AF65-F5344CB8AC3E}">
        <p14:creationId xmlns:p14="http://schemas.microsoft.com/office/powerpoint/2010/main" val="438334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371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pt-BR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Pojetí národa a proces jeho formování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380565"/>
            <a:ext cx="11264146" cy="50280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Elementární porozumění složitosti tohoto tématu je potřebné analyzovat také v diskusi o EU </a:t>
            </a:r>
          </a:p>
          <a:p>
            <a:pPr lvl="1" algn="just"/>
            <a:r>
              <a:rPr lang="cs-CZ" dirty="0"/>
              <a:t>není vedena v rovině kulturní identifikace národů v rámci integračního sdružení, a tím vzniká problém pojetí EU jako takového </a:t>
            </a:r>
          </a:p>
          <a:p>
            <a:pPr lvl="1" algn="just"/>
            <a:r>
              <a:rPr lang="cs-CZ" dirty="0"/>
              <a:t>jsou zde pokusy o vytvoření evropské identity, jsou investovány prostředky do evropských měst kultury apod., ale není jasno za jakým cílem, čeho má být dosaženo. </a:t>
            </a:r>
          </a:p>
          <a:p>
            <a:pPr algn="just"/>
            <a:r>
              <a:rPr lang="cs-CZ" dirty="0"/>
              <a:t>Objevují se otázky, které nejsou zatím řešeny: </a:t>
            </a:r>
          </a:p>
          <a:p>
            <a:pPr lvl="1"/>
            <a:r>
              <a:rPr lang="cs-CZ" dirty="0"/>
              <a:t>Má vzniknout jednotný evropský národ?</a:t>
            </a:r>
          </a:p>
          <a:p>
            <a:pPr lvl="1"/>
            <a:r>
              <a:rPr lang="cs-CZ" dirty="0"/>
              <a:t>Jakou řečí bude hovořit? </a:t>
            </a:r>
          </a:p>
          <a:p>
            <a:pPr lvl="1"/>
            <a:r>
              <a:rPr lang="cs-CZ" dirty="0"/>
              <a:t>Bude na vysokých školách jedna řeč jak ve středověku, a domácí jazyky budou ze škol vytlačeny?</a:t>
            </a:r>
          </a:p>
          <a:p>
            <a:pPr lvl="1"/>
            <a:r>
              <a:rPr lang="cs-CZ" dirty="0"/>
              <a:t>Bude stát univerzální evropská elitní kultura proti lokální „méněcenné“ kultuře?</a:t>
            </a:r>
          </a:p>
        </p:txBody>
      </p:sp>
    </p:spTree>
    <p:extLst>
      <p:ext uri="{BB962C8B-B14F-4D97-AF65-F5344CB8AC3E}">
        <p14:creationId xmlns:p14="http://schemas.microsoft.com/office/powerpoint/2010/main" val="925310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371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pt-BR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Pojetí národa a proces jeho formování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470124"/>
            <a:ext cx="11264146" cy="46964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Začínají tak vznikat konflikty v relativně homogenních společenstvech, neboť je dostihuje nedořešená </a:t>
            </a:r>
            <a:r>
              <a:rPr lang="cs-CZ" dirty="0" err="1"/>
              <a:t>multietnizace</a:t>
            </a:r>
            <a:r>
              <a:rPr lang="cs-CZ" dirty="0"/>
              <a:t> a </a:t>
            </a:r>
            <a:r>
              <a:rPr lang="cs-CZ" dirty="0" err="1"/>
              <a:t>multikulturalita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Její důsledky samozřejmě nenesou ti, kteří ji umožňují a realizují. </a:t>
            </a:r>
          </a:p>
          <a:p>
            <a:pPr algn="just"/>
            <a:r>
              <a:rPr lang="cs-CZ" dirty="0"/>
              <a:t>V současnosti jako by odpovědné společenské orgány zapomněly, že je rozdíl mezi přirozenou dynamikou vývoje a vytvářením nefunkčního prostředí. </a:t>
            </a:r>
          </a:p>
          <a:p>
            <a:pPr algn="just"/>
            <a:r>
              <a:rPr lang="cs-CZ" dirty="0"/>
              <a:t>Bez vytvoření adekvátních mechanismů a formování institucionálních přístupů, které umožní řešení, nikoliv změnu formy či dočasné potlačení důsledků, jakýkoliv tlak povede k nárůstu konfliktů.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7F804CD6-B1CB-4ECB-97B6-1F2B37956C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1650" y="5035923"/>
            <a:ext cx="1467691" cy="158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620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371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pt-BR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Pojetí národa a proces jeho formování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524000"/>
            <a:ext cx="11264146" cy="48846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Proces formování moderního národa proběhl v Evropě dvěma cestami:</a:t>
            </a:r>
          </a:p>
          <a:p>
            <a:pPr lvl="1" algn="just"/>
            <a:r>
              <a:rPr lang="cs-CZ" b="1" dirty="0"/>
              <a:t>vnitřní transformace státního národa</a:t>
            </a:r>
            <a:r>
              <a:rPr lang="cs-CZ" dirty="0"/>
              <a:t>, formování pospolitosti, která navazovala na nepřetržitou institucionální a strukturální proměnu od středověku</a:t>
            </a:r>
          </a:p>
          <a:p>
            <a:pPr lvl="2" algn="just"/>
            <a:r>
              <a:rPr lang="cs-CZ" dirty="0"/>
              <a:t>formovala se na vlastní rozvinuté národní struktuře, která vyrůstala z přeměny materiálně technické základny, a ta postupně vytvářela adekvátní sociální a kulturní instituce ve spisovném jazyce (příklad francouzský, švédský, anglický) </a:t>
            </a:r>
          </a:p>
          <a:p>
            <a:pPr lvl="2" algn="just"/>
            <a:r>
              <a:rPr lang="cs-CZ" dirty="0"/>
              <a:t>moderní národ tak vznikal cestou vnitřní transformace od feudálně absolutistické v občanskou společnost</a:t>
            </a:r>
          </a:p>
          <a:p>
            <a:pPr lvl="1" algn="just"/>
            <a:r>
              <a:rPr lang="cs-CZ" b="1" dirty="0"/>
              <a:t>cesta národního hnutí</a:t>
            </a:r>
            <a:r>
              <a:rPr lang="cs-CZ" dirty="0"/>
              <a:t>, které začínalo v podmínkách nevládnoucí etnické skupiny a jejíž předáci usilovali o získání všech atributů plnohodnotné národní existence (případ český, finský, irský atd.) </a:t>
            </a:r>
          </a:p>
          <a:p>
            <a:pPr lvl="2" algn="just"/>
            <a:r>
              <a:rPr lang="cs-CZ" dirty="0"/>
              <a:t>instituce se budovaly zdola, jejich rozsah a možnosti byly ohraničeny působením státní struktury.</a:t>
            </a:r>
          </a:p>
        </p:txBody>
      </p:sp>
    </p:spTree>
    <p:extLst>
      <p:ext uri="{BB962C8B-B14F-4D97-AF65-F5344CB8AC3E}">
        <p14:creationId xmlns:p14="http://schemas.microsoft.com/office/powerpoint/2010/main" val="36140541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</TotalTime>
  <Words>2744</Words>
  <Application>Microsoft Office PowerPoint</Application>
  <PresentationFormat>Širokoúhlá obrazovka</PresentationFormat>
  <Paragraphs>483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Motiv Office</vt:lpstr>
      <vt:lpstr>ČESKÁ REPUBLIKA A JEJÍ POSTAVENÍ V SOUDOBÉM SVĚTĚ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Ingrid Majerová</cp:lastModifiedBy>
  <cp:revision>204</cp:revision>
  <dcterms:created xsi:type="dcterms:W3CDTF">2016-11-25T20:36:16Z</dcterms:created>
  <dcterms:modified xsi:type="dcterms:W3CDTF">2024-04-10T13:45:38Z</dcterms:modified>
</cp:coreProperties>
</file>