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9"/>
  </p:notesMasterIdLst>
  <p:sldIdLst>
    <p:sldId id="645" r:id="rId2"/>
    <p:sldId id="415" r:id="rId3"/>
    <p:sldId id="416" r:id="rId4"/>
    <p:sldId id="417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18" r:id="rId14"/>
    <p:sldId id="427" r:id="rId15"/>
    <p:sldId id="428" r:id="rId16"/>
    <p:sldId id="429" r:id="rId17"/>
    <p:sldId id="430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571" r:id="rId35"/>
    <p:sldId id="575" r:id="rId36"/>
    <p:sldId id="573" r:id="rId37"/>
    <p:sldId id="449" r:id="rId38"/>
    <p:sldId id="576" r:id="rId39"/>
    <p:sldId id="448" r:id="rId40"/>
    <p:sldId id="572" r:id="rId41"/>
    <p:sldId id="574" r:id="rId42"/>
    <p:sldId id="505" r:id="rId43"/>
    <p:sldId id="506" r:id="rId44"/>
    <p:sldId id="507" r:id="rId45"/>
    <p:sldId id="508" r:id="rId46"/>
    <p:sldId id="289" r:id="rId47"/>
    <p:sldId id="504" r:id="rId48"/>
    <p:sldId id="309" r:id="rId49"/>
    <p:sldId id="311" r:id="rId50"/>
    <p:sldId id="453" r:id="rId51"/>
    <p:sldId id="454" r:id="rId52"/>
    <p:sldId id="509" r:id="rId53"/>
    <p:sldId id="510" r:id="rId54"/>
    <p:sldId id="455" r:id="rId55"/>
    <p:sldId id="456" r:id="rId56"/>
    <p:sldId id="457" r:id="rId57"/>
    <p:sldId id="373" r:id="rId58"/>
    <p:sldId id="376" r:id="rId59"/>
    <p:sldId id="377" r:id="rId60"/>
    <p:sldId id="378" r:id="rId61"/>
    <p:sldId id="379" r:id="rId62"/>
    <p:sldId id="459" r:id="rId63"/>
    <p:sldId id="460" r:id="rId64"/>
    <p:sldId id="461" r:id="rId65"/>
    <p:sldId id="462" r:id="rId66"/>
    <p:sldId id="463" r:id="rId67"/>
    <p:sldId id="464" r:id="rId68"/>
    <p:sldId id="380" r:id="rId69"/>
    <p:sldId id="312" r:id="rId70"/>
    <p:sldId id="465" r:id="rId71"/>
    <p:sldId id="466" r:id="rId72"/>
    <p:sldId id="467" r:id="rId73"/>
    <p:sldId id="468" r:id="rId74"/>
    <p:sldId id="469" r:id="rId75"/>
    <p:sldId id="480" r:id="rId76"/>
    <p:sldId id="481" r:id="rId77"/>
    <p:sldId id="482" r:id="rId78"/>
    <p:sldId id="483" r:id="rId79"/>
    <p:sldId id="470" r:id="rId80"/>
    <p:sldId id="471" r:id="rId81"/>
    <p:sldId id="472" r:id="rId82"/>
    <p:sldId id="473" r:id="rId83"/>
    <p:sldId id="474" r:id="rId84"/>
    <p:sldId id="475" r:id="rId85"/>
    <p:sldId id="577" r:id="rId86"/>
    <p:sldId id="511" r:id="rId87"/>
    <p:sldId id="487" r:id="rId88"/>
    <p:sldId id="488" r:id="rId89"/>
    <p:sldId id="489" r:id="rId90"/>
    <p:sldId id="303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411" r:id="rId115"/>
    <p:sldId id="490" r:id="rId116"/>
    <p:sldId id="515" r:id="rId117"/>
    <p:sldId id="512" r:id="rId118"/>
    <p:sldId id="493" r:id="rId119"/>
    <p:sldId id="494" r:id="rId120"/>
    <p:sldId id="495" r:id="rId121"/>
    <p:sldId id="496" r:id="rId122"/>
    <p:sldId id="497" r:id="rId123"/>
    <p:sldId id="498" r:id="rId124"/>
    <p:sldId id="500" r:id="rId125"/>
    <p:sldId id="501" r:id="rId126"/>
    <p:sldId id="339" r:id="rId127"/>
    <p:sldId id="514" r:id="rId128"/>
    <p:sldId id="561" r:id="rId129"/>
    <p:sldId id="562" r:id="rId130"/>
    <p:sldId id="525" r:id="rId131"/>
    <p:sldId id="568" r:id="rId132"/>
    <p:sldId id="284" r:id="rId133"/>
    <p:sldId id="285" r:id="rId134"/>
    <p:sldId id="294" r:id="rId135"/>
    <p:sldId id="563" r:id="rId136"/>
    <p:sldId id="526" r:id="rId137"/>
    <p:sldId id="579" r:id="rId138"/>
    <p:sldId id="530" r:id="rId139"/>
    <p:sldId id="531" r:id="rId140"/>
    <p:sldId id="532" r:id="rId141"/>
    <p:sldId id="533" r:id="rId142"/>
    <p:sldId id="528" r:id="rId143"/>
    <p:sldId id="529" r:id="rId144"/>
    <p:sldId id="534" r:id="rId145"/>
    <p:sldId id="569" r:id="rId146"/>
    <p:sldId id="535" r:id="rId147"/>
    <p:sldId id="552" r:id="rId148"/>
    <p:sldId id="553" r:id="rId149"/>
    <p:sldId id="570" r:id="rId150"/>
    <p:sldId id="536" r:id="rId151"/>
    <p:sldId id="537" r:id="rId152"/>
    <p:sldId id="554" r:id="rId153"/>
    <p:sldId id="555" r:id="rId154"/>
    <p:sldId id="556" r:id="rId155"/>
    <p:sldId id="557" r:id="rId156"/>
    <p:sldId id="558" r:id="rId157"/>
    <p:sldId id="567" r:id="rId15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1" autoAdjust="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80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888453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888464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971049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3085935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7232358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308132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771650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9169933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4236358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552162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28380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929588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0189848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701458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9586140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340338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440764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911508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82318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76743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7272127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890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658640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865164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361027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0434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13488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290753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768917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4601749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91871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084054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8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818668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317716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928545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664348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175325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9361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609917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837198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334032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0753229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722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594890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633124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044726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406535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444195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989375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977942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717896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539960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2799167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876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882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1312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04247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797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2464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3715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5415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0441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7030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1333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7551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5959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8519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1278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8599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650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1039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1893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2176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8608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7330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4649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8670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9015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5488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5728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599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96545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4323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50980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1958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79540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50261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46883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18415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45769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87508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392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3245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96103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64281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98808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4174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03245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8806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09221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38909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42297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148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60698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93451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29733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31856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28160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05510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63296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709418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23450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42262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7703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82261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52020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08714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09468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34582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90309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27825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87585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37987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135137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410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78071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268105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921398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10312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491768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67587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6450923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26493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0246324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5375812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3883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104139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8990394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458327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5079725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4257790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603345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6106120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0471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115742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429983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7246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84576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NÁKLADOVÉ ÚČETNICTVÍ </a:t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Ing.Veronika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FIŠEROVÁ, </a:t>
            </a:r>
            <a:r>
              <a:rPr lang="cs-CZ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Nákladové účetnictví</a:t>
            </a:r>
          </a:p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8064896" cy="432047"/>
          </a:xfrm>
        </p:spPr>
        <p:txBody>
          <a:bodyPr/>
          <a:lstStyle/>
          <a:p>
            <a:r>
              <a:rPr lang="cs-CZ" altLang="cs-CZ" sz="2700" b="1" dirty="0"/>
              <a:t>První fáze manažerského (nákladového) účetnictví</a:t>
            </a:r>
            <a:br>
              <a:rPr lang="cs-CZ" altLang="cs-CZ" sz="2700" b="1" dirty="0"/>
            </a:br>
            <a:endParaRPr lang="cs-CZ" altLang="cs-CZ" sz="27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orientace zejména na zjištění skutečně vynaložených nákladů a realizovaných výkonů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orientace na realizované výkony ve vztahu k prodávaným finálním výkonům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následná orientace na realizované výkony ve vztahu k dílčím procesům, činnostem a útvarům, které za vynaložené náklady nebo výnosy odpovídají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4909736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920880" cy="576064"/>
          </a:xfrm>
        </p:spPr>
        <p:txBody>
          <a:bodyPr/>
          <a:lstStyle/>
          <a:p>
            <a:r>
              <a:rPr lang="pl-PL" altLang="cs-CZ" sz="2700" b="1" dirty="0"/>
              <a:t>Členění nákladů podle odpovědnosti za jejich vznik </a:t>
            </a:r>
            <a:endParaRPr lang="cs-CZ" altLang="cs-CZ" sz="27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5608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výchozím momentem členění nákladů ve vztahu k útvarům je rozčlenění podle místa vzniku nákladů, na to pak navazuje členění podle odpovědnosti za jejich vznik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vnitropodnikové útvary, kterým jsou náklady přiřazovány do odpovědnosti, se nazývají </a:t>
            </a:r>
            <a:r>
              <a:rPr lang="cs-CZ" sz="2000" b="1" dirty="0"/>
              <a:t>odpovědnostní střediska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mezi tyto náklady lze zařadit </a:t>
            </a:r>
            <a:r>
              <a:rPr lang="cs-CZ" sz="2000" b="1" dirty="0"/>
              <a:t>interní náklady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241674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Interní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náklady, které vznikají odebírajícímu středisku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vznikají v důsledku spotřeby výkonu vytvořených uvnitř dané aktivity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představují vnitřní obrat v rámci dané aktivity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jejich výše je dána několika dílčími vnitropodnikovými výkony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jsou oceněny vnitropodnikovou cenou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i="1" u="sng" dirty="0"/>
              <a:t>Vlastnosti interních nákladů: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vznikají </a:t>
            </a:r>
            <a:r>
              <a:rPr lang="cs-CZ" b="1" dirty="0"/>
              <a:t>kooperaci mezi jednotlivými vnitropodnikovými středisky</a:t>
            </a: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jde o </a:t>
            </a:r>
            <a:r>
              <a:rPr lang="cs-CZ" b="1" dirty="0"/>
              <a:t>náklady druhotné</a:t>
            </a:r>
            <a:r>
              <a:rPr lang="cs-CZ" dirty="0"/>
              <a:t>, které se projeví v dané aktivitě podruhé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náklady složené, </a:t>
            </a:r>
            <a:r>
              <a:rPr lang="cs-CZ" dirty="0"/>
              <a:t>to znamená, že jsou náklady komplexními, které se skládají z několika prvotních nákladových druhů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132803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 Kalkulační členění nákladů 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77069" y="987574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 účely kalkulací používáme kalkulační členění nákladů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náklady přímé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náklady nepřímé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175368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Přímé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77068" y="987574"/>
            <a:ext cx="793934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bezprostředně souvisí s konkrétním druhem výkonu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lze je  jednotlivým aktivitám přiřadit bezprostředně při jejich vzniku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jedná se například o náklady jednicové (jednicový materiál, jednicové mzdy, ostatní přímé náklady)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může se jednat také o náklady, které se vynakládají v souvislosti s prováděním pouze tohoto druhu výkonu a jejichž podíl na jednici lze zjistit pomocí prostého dělení</a:t>
            </a:r>
            <a:endParaRPr lang="cs-CZ" sz="2000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778499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 smtClean="0"/>
              <a:t>Nepřímé </a:t>
            </a:r>
            <a:r>
              <a:rPr lang="pl-PL" altLang="cs-CZ" sz="3200" b="1" dirty="0"/>
              <a:t>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77069" y="987574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nevážou se k jednomu druhu výkonu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zajišťují průběh podnikatelského procesu podniku v širších souvislostech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tyto náklady se přičítají nepřímo pomocí zvolených veličin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677701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39"/>
          </a:xfrm>
        </p:spPr>
        <p:txBody>
          <a:bodyPr/>
          <a:lstStyle/>
          <a:p>
            <a:r>
              <a:rPr lang="pl-PL" altLang="cs-CZ" sz="3200" b="1" dirty="0"/>
              <a:t>Náklad podle závislosti na objemu výroby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Základem členění nákladů podle závislosti na objemu výroby jsou dvě základní skupiny nákladů: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náklady fixní</a:t>
            </a:r>
            <a:r>
              <a:rPr lang="cs-CZ" sz="2000" dirty="0"/>
              <a:t>, které zůstávají neměnné i při změnách v určitém intervalu prováděných výkonů nebo využití kapacity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náklady variabilní,</a:t>
            </a:r>
            <a:r>
              <a:rPr lang="cs-CZ" sz="2000" dirty="0"/>
              <a:t> které se mění v závislosti na objemu výkonů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224391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Fixní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nemění se v určitém rozsahu prováděných výkonů nebo aktivity podniku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zpravidla se jedná o tzv. kapacitní náklady, které mají vztah k zajištění podmínek pro efektivní průběh podnikatelské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 hlediska jejich ovlivnitelnosti ve vazbě na pokles ve využití kapacity se rozdělují na dvě následující skupiny: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umrtvené (utopené) fixní náklady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vyhnutelné fixní náklady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6535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Fixní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136904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určitém tzv. relevantním rozpětí využité kapacity zůstávají stejné, což vede v praxi k požadavkům maximálního využití dané výrobní kapacity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čím větší bude objem provedených výkonů v rámci dané kapacity, tím rychleji bude klesat podíl fixních nákladů na jednotku výkonů (degrese fixních nákladů)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pokud budeme zkoumat průběh fixních nákladů na jednotku výkonu, platí tvrzení o jejich poklesu v rámci maximálně využité původní kapacitě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</a:t>
            </a:r>
            <a:r>
              <a:rPr lang="cs-CZ" b="1" dirty="0"/>
              <a:t>okamžiku změny fixních nákladů</a:t>
            </a:r>
            <a:r>
              <a:rPr lang="cs-CZ" dirty="0"/>
              <a:t> se tento pokles zastavuje a </a:t>
            </a:r>
            <a:r>
              <a:rPr lang="cs-CZ" b="1" dirty="0"/>
              <a:t>dochází ke skoku</a:t>
            </a:r>
            <a:r>
              <a:rPr lang="cs-CZ" dirty="0"/>
              <a:t> nejen v jejich absolutní výši, ale i v podílu nákladů připadajících na jednotku výkonů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40846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Umrtvené (utopené) fixní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92088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jsou vynakládány často ještě před zahájením výroby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souvisí zejména s pořízením dlouhodobého majetku (budovy, strojní zařízení, informační systém) nebo realizací jiného investičního rozhodnutí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jejich celkovou výši nelze v průběhu podnikatelského procesu ovlivnit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jedinou možností jejich snížení je opačně působící investiční rozhodnutí (např. odprodej strojního zařízení)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jako příklad můžeme uvést odpisy fixních aktiv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0717141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Vyhnutelné fixní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31590"/>
            <a:ext cx="7920880" cy="352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souvisí se zajištěním kapacitních podmínek podnikatelského procesu, avšak nesouvisí bezprostředně s investičním rozhodnutím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při trvalém snížení využití kapacity lze tyto náklady omezit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příkladem mohou být časové mzdy mistrů, náklady na vytápění výrobních prostor v případě, že podnik redukuje třísměnný provoz na dvousměnný apod.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49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8064896" cy="432047"/>
          </a:xfrm>
        </p:spPr>
        <p:txBody>
          <a:bodyPr/>
          <a:lstStyle/>
          <a:p>
            <a:r>
              <a:rPr lang="cs-CZ" altLang="cs-CZ" sz="2700" b="1" dirty="0"/>
              <a:t>Druhá fáze manažerského (nákladového) účetnictví</a:t>
            </a:r>
            <a:br>
              <a:rPr lang="cs-CZ" altLang="cs-CZ" sz="2700" b="1" dirty="0"/>
            </a:br>
            <a:endParaRPr lang="cs-CZ" altLang="cs-CZ" sz="27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takto rozčleněné náklady porovnávány se žádoucím (plánovaným, rozpočtovaným, kalkulovaným) stavem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porovnávání skutečných nákladů se žádoucími náklady poskytovaly podklady pro krátkodobé a střednědobé řízení pomocí </a:t>
            </a:r>
            <a:r>
              <a:rPr lang="cs-CZ" sz="2400" b="1" dirty="0"/>
              <a:t>odchylek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první fáze a druhá fáze tvoří základní část </a:t>
            </a:r>
            <a:r>
              <a:rPr lang="cs-CZ" sz="2400" i="1" dirty="0"/>
              <a:t>manažerského účetnictví</a:t>
            </a:r>
            <a:r>
              <a:rPr lang="cs-CZ" sz="2400" dirty="0"/>
              <a:t>, jež se označuje jako </a:t>
            </a:r>
            <a:r>
              <a:rPr lang="cs-CZ" sz="2400" b="1" dirty="0"/>
              <a:t>nákladové účetnictví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1596528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Variabilní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náklady, které se mění v závislosti na objemu výkonů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ze je rozdělit na variabilní náklady: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proporcionální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nadproporcionální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podproporciální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03507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Proporcionální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8488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předpokládá se, že jsou vyvolány jednotkou výkonu, jejich výše na tuto jednotku je konstantní a jejich celkový objem roste přímo úměrně s počtem výkonů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jako příklad proporcionálních nákladů můžeme uvést veškeré </a:t>
            </a:r>
            <a:r>
              <a:rPr lang="cs-CZ" sz="2000" b="1" dirty="0"/>
              <a:t>jednicové náklady</a:t>
            </a:r>
            <a:r>
              <a:rPr lang="cs-CZ" sz="2000" dirty="0"/>
              <a:t>, ale i tu </a:t>
            </a:r>
            <a:r>
              <a:rPr lang="cs-CZ" sz="2000" b="1" dirty="0"/>
              <a:t>část režijních nákladů</a:t>
            </a:r>
            <a:r>
              <a:rPr lang="cs-CZ" sz="2000" dirty="0"/>
              <a:t>, která je ovlivněna stupněm využití výrobní kapacity (např. část nákladů na opravy automobilů, které jsou vyvolány v závislosti na ujetých kilometrech)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403420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Podproporcionální náklady 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proporcionální náklady, které rostou v absolutní výši zpravidla pomaleji než objem výkonů a jejich průměrný podíl na jednotku produkce tedy klesá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například náklady na opravu a údržbu strojního zařízení sledované ve vztahu k počtu vyrobených výrobků, které na něm byly vyrobeny, spotřeba elektrické energie, která zahrnuje tzv. paušál a hodinovou spotřební sazbu a další. </a:t>
            </a:r>
          </a:p>
        </p:txBody>
      </p:sp>
    </p:spTree>
    <p:extLst>
      <p:ext uri="{BB962C8B-B14F-4D97-AF65-F5344CB8AC3E}">
        <p14:creationId xmlns:p14="http://schemas.microsoft.com/office/powerpoint/2010/main" xmlns="" val="42746277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Nadproporcionální náklady 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absolutní náklady rostou rychleji než objem výkonů</a:t>
            </a:r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například zvýšení mzdových nákladů při zajišťování zvýšeného objemu výkonů přesčasovou prací nebo zvyšující se spotřeba pohonných hmot a mazadel při zvýšení rychlosti motorových vozidel, které v důsledku znamená zkrácení času dopravního výkonu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48622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600" b="1" dirty="0"/>
              <a:t>Oportunitní náklady</a:t>
            </a:r>
            <a:endParaRPr lang="cs-CZ" altLang="cs-CZ" sz="36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13003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Protože ekonomické zdroje jsou omezené, nemůže podnik uskutečnit všechny možnosti, ale vybírá si pouze některé z nich.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Oportunitní náklady jsou tak charakterizovány jako </a:t>
            </a:r>
            <a:r>
              <a:rPr lang="cs-CZ" sz="2000" b="1" dirty="0"/>
              <a:t>ušlé výnosy</a:t>
            </a:r>
            <a:r>
              <a:rPr lang="cs-CZ" sz="2000" dirty="0"/>
              <a:t>, o který podnik přichází tím, že určitou alternativu, která byla předmětem rozhodování, neuskuteční.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Naproti tomu můžeme vymezit </a:t>
            </a:r>
            <a:r>
              <a:rPr lang="cs-CZ" sz="2000" b="1" dirty="0"/>
              <a:t>oportunitní výnosy</a:t>
            </a:r>
            <a:r>
              <a:rPr lang="cs-CZ" sz="2000" dirty="0"/>
              <a:t>, což představuje </a:t>
            </a:r>
            <a:r>
              <a:rPr lang="cs-CZ" sz="2000" b="1" dirty="0"/>
              <a:t>náklady</a:t>
            </a:r>
            <a:r>
              <a:rPr lang="cs-CZ" sz="2000" dirty="0"/>
              <a:t>, kterým se podnik tím, že určitou alternativu dalšího vývoje neuskuteční, vyhýbá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8121054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432047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952694"/>
            <a:ext cx="8100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endParaRPr lang="cs-CZ" sz="2400" dirty="0"/>
          </a:p>
          <a:p>
            <a:r>
              <a:rPr lang="cs-CZ" sz="2300" dirty="0"/>
              <a:t>1) Vypočtěte celkové variabilní náklady produkce (VN).</a:t>
            </a:r>
            <a:endParaRPr lang="en-GB" sz="2300" dirty="0"/>
          </a:p>
          <a:p>
            <a:r>
              <a:rPr lang="cs-CZ" sz="2300" dirty="0"/>
              <a:t>2) Vypočtěte fixní náklady na jednotku produkce (</a:t>
            </a:r>
            <a:r>
              <a:rPr lang="cs-CZ" sz="2300" dirty="0" err="1"/>
              <a:t>fn</a:t>
            </a:r>
            <a:r>
              <a:rPr lang="cs-CZ" sz="2300" dirty="0"/>
              <a:t>).</a:t>
            </a:r>
            <a:endParaRPr lang="en-GB" sz="2300" dirty="0"/>
          </a:p>
          <a:p>
            <a:r>
              <a:rPr lang="cs-CZ" sz="2300" dirty="0"/>
              <a:t>3) Vypočtěte celkové náklady produkce (N).</a:t>
            </a:r>
            <a:endParaRPr lang="en-GB" sz="2300" dirty="0"/>
          </a:p>
          <a:p>
            <a:r>
              <a:rPr lang="cs-CZ" sz="2300" dirty="0"/>
              <a:t>4) Vypočtěte Ø celkové náklady produkce (ØN).</a:t>
            </a:r>
            <a:endParaRPr lang="en-GB" sz="2300" dirty="0"/>
          </a:p>
          <a:p>
            <a:pPr lvl="0"/>
            <a:endParaRPr lang="en-GB" sz="2000" dirty="0"/>
          </a:p>
          <a:p>
            <a:endParaRPr lang="cs-CZ" sz="2000" dirty="0"/>
          </a:p>
          <a:p>
            <a:endParaRPr lang="en-GB" sz="20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918DEBF5-B9EA-48DA-966B-B2A0A219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634706"/>
              </p:ext>
            </p:extLst>
          </p:nvPr>
        </p:nvGraphicFramePr>
        <p:xfrm>
          <a:off x="251520" y="1059582"/>
          <a:ext cx="8640960" cy="187220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160764188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51456695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Položky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Jednotky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621987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Celkové fixní náklady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15 000 Kč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539795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Jednotkové variabilní náklady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10 Kč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7216217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Celkový objem produkce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500 ks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275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3754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432047"/>
          </a:xfrm>
        </p:spPr>
        <p:txBody>
          <a:bodyPr/>
          <a:lstStyle/>
          <a:p>
            <a:r>
              <a:rPr lang="cs-CZ" altLang="cs-CZ" sz="3200" b="1" dirty="0"/>
              <a:t>Řešení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10511"/>
            <a:ext cx="74168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cs-CZ" sz="2800" dirty="0"/>
              <a:t>VN = </a:t>
            </a:r>
            <a:r>
              <a:rPr lang="cs-CZ" sz="2800" dirty="0" err="1"/>
              <a:t>vn</a:t>
            </a:r>
            <a:r>
              <a:rPr lang="cs-CZ" sz="2800" dirty="0"/>
              <a:t> * Q = 10 * 500 = </a:t>
            </a:r>
            <a:r>
              <a:rPr lang="cs-CZ" sz="2800" b="1" dirty="0"/>
              <a:t>5 000 Kč</a:t>
            </a:r>
          </a:p>
          <a:p>
            <a:pPr marL="514350" indent="-514350">
              <a:buAutoNum type="arabicParenBoth"/>
            </a:pPr>
            <a:endParaRPr lang="en-GB" sz="2800" dirty="0"/>
          </a:p>
          <a:p>
            <a:r>
              <a:rPr lang="cs-CZ" sz="2800" b="1" dirty="0"/>
              <a:t>(</a:t>
            </a:r>
            <a:r>
              <a:rPr lang="cs-CZ" sz="2800" dirty="0"/>
              <a:t>2) </a:t>
            </a:r>
            <a:r>
              <a:rPr lang="cs-CZ" sz="2800" dirty="0" err="1"/>
              <a:t>fn</a:t>
            </a:r>
            <a:r>
              <a:rPr lang="cs-CZ" sz="2800" dirty="0"/>
              <a:t> = FN / Q = 15 000 / 500 = </a:t>
            </a:r>
            <a:r>
              <a:rPr lang="cs-CZ" sz="2800" b="1" dirty="0"/>
              <a:t>30 Kč/ks</a:t>
            </a:r>
          </a:p>
          <a:p>
            <a:endParaRPr lang="cs-CZ" sz="2800" dirty="0"/>
          </a:p>
          <a:p>
            <a:r>
              <a:rPr lang="cs-CZ" sz="2800" dirty="0"/>
              <a:t>(3) N = FN + VN = 15 000 + 5 000 = </a:t>
            </a:r>
            <a:r>
              <a:rPr lang="cs-CZ" sz="2800" b="1" dirty="0"/>
              <a:t>20 000 Kč</a:t>
            </a:r>
          </a:p>
          <a:p>
            <a:endParaRPr lang="en-GB" sz="2800" dirty="0"/>
          </a:p>
          <a:p>
            <a:r>
              <a:rPr lang="cs-CZ" sz="2800" dirty="0"/>
              <a:t>(4) ØN = 20 000 / 500 = </a:t>
            </a:r>
            <a:r>
              <a:rPr lang="cs-CZ" sz="2800" b="1" dirty="0"/>
              <a:t>40 Kč/ks</a:t>
            </a:r>
            <a:endParaRPr lang="en-GB" sz="2800" dirty="0"/>
          </a:p>
          <a:p>
            <a:endParaRPr lang="cs-CZ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9941404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915566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1562500"/>
              </p:ext>
            </p:extLst>
          </p:nvPr>
        </p:nvGraphicFramePr>
        <p:xfrm>
          <a:off x="181016" y="1131590"/>
          <a:ext cx="8711464" cy="342909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31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9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Položka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Celkem na 500 000 ks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Na 1 ks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Jednicový materiál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3 000 000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Jednicové mzdy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1 000 000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9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Výrobní režijní náklady (odpisy, obsluha a řízení, energie, opravy a údržba, režijní materiál)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4 000 000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9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toho fixní náklady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3 000 000 Kč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9661152"/>
                  </a:ext>
                </a:extLst>
              </a:tr>
              <a:tr h="37529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toho variabilní režijní náklady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Kč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351400"/>
                  </a:ext>
                </a:extLst>
              </a:tr>
              <a:tr h="375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Celkem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  000 000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19995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Vypočítejte, o kolik Kč by se přepočítal řídící pracovník při rozhodování, pokud by se domníval, že při snížení využití kapacity na 300 000 ks dosáhnou celkové náklady výše 4 800 000 Kč (16 Kč * 300 000 ks)?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Vysvětlete, čím je tento rozdíl způsoben.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1639070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5516" y="195486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Řešení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167251" y="916721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/>
              <a:t>Výrobní náklady je možno rozdělit na variabilní a fixní náklady pro 300 000 kusů.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/>
              <a:t>Variabilní náklady = jednicový materiál + jednicové mzdy + variabilní režijní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/>
              <a:t>Variabilní náklady = 6 + 2 + (1 000 000 / 500 000 ks) = 6 + 2 + 2 = 10 </a:t>
            </a:r>
            <a:r>
              <a:rPr lang="cs-CZ" sz="2100" dirty="0" err="1"/>
              <a:t>kč</a:t>
            </a:r>
            <a:r>
              <a:rPr lang="cs-CZ" sz="2100" dirty="0"/>
              <a:t> / 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/>
              <a:t>Fixní režijní náklady zůstávají stejné ze zadání = 3 000 000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/>
              <a:t>Celkové náklady = FN + VN = FN + </a:t>
            </a:r>
            <a:r>
              <a:rPr lang="cs-CZ" sz="2100" dirty="0" err="1"/>
              <a:t>vn</a:t>
            </a:r>
            <a:r>
              <a:rPr lang="cs-CZ" sz="2100" dirty="0"/>
              <a:t> * Q = 3 000 000 + 10 * 300 000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/>
              <a:t>Celkové náklady = </a:t>
            </a:r>
            <a:r>
              <a:rPr lang="cs-CZ" sz="2100" b="1" dirty="0"/>
              <a:t>6 000 000 Kč</a:t>
            </a:r>
            <a:endParaRPr lang="cs-CZ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100" dirty="0"/>
          </a:p>
          <a:p>
            <a:r>
              <a:rPr lang="cs-CZ" sz="2100" dirty="0"/>
              <a:t>Řídící pracovník by tedy podhodnotil celkové náklady o: </a:t>
            </a:r>
          </a:p>
          <a:p>
            <a:r>
              <a:rPr lang="cs-CZ" sz="2100" dirty="0"/>
              <a:t>4 800 000 – 6 000 000 = </a:t>
            </a:r>
            <a:r>
              <a:rPr lang="cs-CZ" sz="2100" b="1" dirty="0"/>
              <a:t>- 1 200 000 Kč.</a:t>
            </a:r>
            <a:endParaRPr lang="cs-CZ" sz="2100" dirty="0"/>
          </a:p>
          <a:p>
            <a:pPr lvl="0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637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8064896" cy="432047"/>
          </a:xfrm>
        </p:spPr>
        <p:txBody>
          <a:bodyPr/>
          <a:lstStyle/>
          <a:p>
            <a:r>
              <a:rPr lang="cs-CZ" altLang="cs-CZ" sz="2700" b="1" dirty="0"/>
              <a:t>Třetí fáze manažerského (nákladového) účetnictví</a:t>
            </a:r>
            <a:br>
              <a:rPr lang="cs-CZ" altLang="cs-CZ" sz="2700" b="1" dirty="0"/>
            </a:br>
            <a:endParaRPr lang="cs-CZ" altLang="cs-CZ" sz="27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84355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umožňuje vyhodnocování různých variant budoucího rozvoje firmy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poskytuje odpověď na otázku „co se stane, když…“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využívá účetních informací pro rozhodování o variantách a jejich průběhu v </a:t>
            </a:r>
            <a:r>
              <a:rPr lang="cs-CZ" sz="2400" b="1" dirty="0"/>
              <a:t>budoucnu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tato fáze se označuje jako přerůstání nákladového účetnictví v </a:t>
            </a:r>
            <a:r>
              <a:rPr lang="cs-CZ" sz="2400" b="1" dirty="0"/>
              <a:t>manažerské účetnictví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9199309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5516" y="195486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Řešení - </a:t>
            </a:r>
            <a:r>
              <a:rPr lang="cs-CZ" altLang="cs-CZ" sz="2000" b="1" dirty="0"/>
              <a:t> vysvětlete, čím je tento rozdíl způsoben</a:t>
            </a:r>
            <a:endParaRPr lang="cs-CZ" altLang="cs-CZ" sz="3600" b="1" dirty="0"/>
          </a:p>
        </p:txBody>
      </p:sp>
      <p:sp>
        <p:nvSpPr>
          <p:cNvPr id="2" name="Obdélník 1"/>
          <p:cNvSpPr/>
          <p:nvPr/>
        </p:nvSpPr>
        <p:spPr>
          <a:xfrm>
            <a:off x="323528" y="906601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Rozdíl ve výši celkových nákladů 6 000 000 Kč v porovnání s propočtem řídícího pracovníka s využitím kalkulace plných výrobních nákladů výkonu (300 000 ks * 16 Kč = 4 800 000 Kč) je způsoben využitím fixních nákladů v porovnání s plánem (rozpočtem).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Tento rozdíl představuje relativní překročení fixních nákladů (nedostatečnou úhradu fixních nákladů):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RPFN = 3 000 000 – ((3 000 000 / 500 000) * 300 000 ks) = 1 200 000 Kč.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Relativní překročení fixních nákladů měří vliv nižšího využití fixních nákladů na vývoj zisku. </a:t>
            </a:r>
          </a:p>
          <a:p>
            <a:pPr lvl="0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294041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865038"/>
            <a:ext cx="8784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/>
              <a:t>Podnik vyrábí dva výrobky (A </a:t>
            </a:r>
            <a:r>
              <a:rPr lang="cs-CZ" sz="2200" dirty="0" err="1"/>
              <a:t>a</a:t>
            </a:r>
            <a:r>
              <a:rPr lang="cs-CZ" sz="2200" dirty="0"/>
              <a:t> B). 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Další rozšíření či nahrazení výrobků není z kapacitních důvodů možné. 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A5AD6B9B-99E1-4459-B317-07644DC6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7807481"/>
              </p:ext>
            </p:extLst>
          </p:nvPr>
        </p:nvGraphicFramePr>
        <p:xfrm>
          <a:off x="395536" y="1306094"/>
          <a:ext cx="8496944" cy="34203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4169588859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398195022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Položky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9530429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Prodejní cena výrobku 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4715136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Prodejní cena výrobku B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6750628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Průměrné náklady výrobku 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127266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</a:rPr>
                        <a:t>Průměrné náklady výrobku B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+mj-lt"/>
                        </a:rPr>
                        <a:t>16 Kč</a:t>
                      </a:r>
                      <a:endParaRPr lang="cs-CZ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393703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Variabilní náklady výrobku 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Kč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177667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Variabilní náklady výrobku 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Kč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509044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</a:rPr>
                        <a:t>Objem vyrobené produkce výrobku A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</a:rPr>
                        <a:t>10 000 ks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3467998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Objem vyrobené produkce výrobku B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20 000 ks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3761720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Celkové fixní náklady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110 000 Kč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3749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823992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3159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Rozhodněte, zda jsou oba výrobky A </a:t>
            </a:r>
            <a:r>
              <a:rPr lang="cs-CZ" sz="2400" dirty="0" err="1"/>
              <a:t>a</a:t>
            </a:r>
            <a:r>
              <a:rPr lang="cs-CZ" sz="2400" dirty="0"/>
              <a:t> B ziskové či nikoli?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Jestliže je některý výrobek ztrátový, rozhodněte, zda se vyplatí zastavit či omezit výrobu takto ztrátového výrobku.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7674129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5516" y="195486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Řešení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906601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Rozhodněte, zda jsou oba výrobky A </a:t>
            </a:r>
            <a:r>
              <a:rPr lang="cs-CZ" sz="2000" dirty="0" err="1"/>
              <a:t>a</a:t>
            </a:r>
            <a:r>
              <a:rPr lang="cs-CZ" sz="2000" dirty="0"/>
              <a:t> B ziskové či nikoli?</a:t>
            </a:r>
          </a:p>
          <a:p>
            <a:pPr lvl="0" algn="just"/>
            <a:endParaRPr lang="cs-CZ" sz="2000" dirty="0"/>
          </a:p>
          <a:p>
            <a:pPr algn="ctr"/>
            <a:r>
              <a:rPr lang="cs-CZ" sz="2000" b="1" i="1" dirty="0"/>
              <a:t>Ziskový výrobek = cena &gt; průměrné (plné) náklady</a:t>
            </a:r>
          </a:p>
          <a:p>
            <a:pPr algn="ctr"/>
            <a:r>
              <a:rPr lang="cs-CZ" sz="2000" b="1" i="1" dirty="0"/>
              <a:t>Ztrátový výrobek = cena &lt; průměrné (plné) náklady</a:t>
            </a:r>
          </a:p>
          <a:p>
            <a:pPr lvl="0" algn="just"/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6543980"/>
              </p:ext>
            </p:extLst>
          </p:nvPr>
        </p:nvGraphicFramePr>
        <p:xfrm>
          <a:off x="683568" y="2355726"/>
          <a:ext cx="8064897" cy="216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2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Výpočet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cs-CZ" sz="2800" dirty="0"/>
                        <a:t>Výrobek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Kč &gt; 25 Kč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ziskový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cs-CZ" sz="2800" dirty="0"/>
                        <a:t>Výrobek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Kč &lt; 16 Kč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ztrátový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912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5516" y="195486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Řešení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906601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Přínos výrobku A:</a:t>
            </a:r>
          </a:p>
          <a:p>
            <a:r>
              <a:rPr lang="cs-CZ" dirty="0"/>
              <a:t>Marže výrobku A = 30 – 20 = 10 Kč / ks</a:t>
            </a:r>
          </a:p>
          <a:p>
            <a:r>
              <a:rPr lang="cs-CZ" dirty="0"/>
              <a:t>Celková marže výrobků A = 10 * 10 000 = 100 000 Kč</a:t>
            </a:r>
          </a:p>
          <a:p>
            <a:r>
              <a:rPr lang="cs-CZ" dirty="0"/>
              <a:t> </a:t>
            </a:r>
          </a:p>
          <a:p>
            <a:r>
              <a:rPr lang="cs-CZ" u="sng" dirty="0"/>
              <a:t>Přínos výrobku B:</a:t>
            </a:r>
          </a:p>
          <a:p>
            <a:r>
              <a:rPr lang="cs-CZ" dirty="0"/>
              <a:t>Marže výrobku B = 15 – 13 = 2 Kč / ks</a:t>
            </a:r>
          </a:p>
          <a:p>
            <a:r>
              <a:rPr lang="cs-CZ" dirty="0"/>
              <a:t>Celková marže výrobků B = 2 * 20 000 = 40 000 Kč</a:t>
            </a:r>
          </a:p>
          <a:p>
            <a:endParaRPr lang="cs-CZ" dirty="0"/>
          </a:p>
          <a:p>
            <a:r>
              <a:rPr lang="cs-CZ" u="sng" dirty="0"/>
              <a:t>Zisk podniku ve výchozím období:</a:t>
            </a:r>
          </a:p>
          <a:p>
            <a:r>
              <a:rPr lang="cs-CZ" dirty="0"/>
              <a:t>Zisk = celková marže – fixní náklady</a:t>
            </a:r>
          </a:p>
          <a:p>
            <a:r>
              <a:rPr lang="cs-CZ" dirty="0"/>
              <a:t>Zisk = (100 000 + 40 000) – 110 000 </a:t>
            </a:r>
          </a:p>
          <a:p>
            <a:r>
              <a:rPr lang="cs-CZ" dirty="0"/>
              <a:t>Zisk = 140 000 – 110 000</a:t>
            </a:r>
          </a:p>
          <a:p>
            <a:r>
              <a:rPr lang="cs-CZ" dirty="0"/>
              <a:t>Zisk = 30 000 Kč</a:t>
            </a:r>
          </a:p>
          <a:p>
            <a:endParaRPr lang="cs-CZ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3795072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5516" y="195486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Řešení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84355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Zrušením prodeje ztrátového výrobku B (za jinak stejných okolností) by se zisk 30 000 Kč snížil o 40 000 Kč a podnik by dosáhl ztráty 10 000 Kč.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Zisk = 100 000 – 110 000 = - 10 000 Kč.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Celková marže výrobků A je 100 000 Kč a neuhrazuje celkové fixní náklady.</a:t>
            </a:r>
          </a:p>
          <a:p>
            <a:pPr algn="just"/>
            <a:r>
              <a:rPr lang="cs-CZ" dirty="0"/>
              <a:t>To, že vyřazení ztrátového výrobku B by nejen nezvýšilo zisk, ale dokonce by se ztrátovým výrobkem stal i výrobek A, by ukázala i kalkulace plných nákladů. Průměrné (plné) náklady výrobku A by se vlivem vypuštění výrobku B zvýšily z původních 25 Kč na 31 Kč a byly by vyšší než cena výrobku A (30 Kč)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Celkové náklady pro 10 000 ks by byly = FN + VN = 110 000 + 20 * 10 000 </a:t>
            </a:r>
          </a:p>
          <a:p>
            <a:pPr algn="just"/>
            <a:r>
              <a:rPr lang="cs-CZ" dirty="0"/>
              <a:t>Celkové náklady pro 10 000 ks by byly = 110 000 + 200 000 = 310 000 Kč</a:t>
            </a:r>
          </a:p>
          <a:p>
            <a:pPr algn="just"/>
            <a:r>
              <a:rPr lang="cs-CZ" dirty="0"/>
              <a:t>Celkové náklady na 1 ks by byly = 310 000 Kč / 10 000 = 31 Kč / ks</a:t>
            </a:r>
          </a:p>
          <a:p>
            <a:endParaRPr lang="cs-CZ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910936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4249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/>
          </a:p>
          <a:p>
            <a:pPr marL="342900" indent="-342900" algn="just">
              <a:buAutoNum type="arabicParenR"/>
            </a:pPr>
            <a:r>
              <a:rPr lang="cs-CZ" sz="2200" dirty="0"/>
              <a:t>Jak velká část fixních nákladů v % zůstala nevyužita?</a:t>
            </a:r>
          </a:p>
          <a:p>
            <a:pPr marL="342900" indent="-342900" algn="just">
              <a:buFontTx/>
              <a:buAutoNum type="arabicParenR"/>
            </a:pPr>
            <a:r>
              <a:rPr lang="cs-CZ" sz="2200" dirty="0"/>
              <a:t>Jak velká část fixních nákladů v % zůstala využita?</a:t>
            </a:r>
          </a:p>
          <a:p>
            <a:pPr marL="342900" indent="-342900" algn="just">
              <a:buFontTx/>
              <a:buAutoNum type="arabicParenR"/>
            </a:pPr>
            <a:r>
              <a:rPr lang="cs-CZ" sz="2200" dirty="0"/>
              <a:t>Jak velká část fixních nákladů v Kč zůstala nevyužita?</a:t>
            </a:r>
          </a:p>
          <a:p>
            <a:pPr marL="342900" indent="-342900" algn="just">
              <a:buFontTx/>
              <a:buAutoNum type="arabicParenR"/>
            </a:pPr>
            <a:r>
              <a:rPr lang="cs-CZ" sz="2200" dirty="0"/>
              <a:t>Jak velká část fixních nákladů v Kč zůstala využita?</a:t>
            </a:r>
          </a:p>
          <a:p>
            <a:pPr marL="342900" indent="-342900" algn="just">
              <a:buAutoNum type="arabicParenR"/>
            </a:pPr>
            <a:r>
              <a:rPr lang="cs-CZ" sz="2200" dirty="0"/>
              <a:t>Jak se změnila velikost jednotkových fixních nákladů?</a:t>
            </a:r>
          </a:p>
          <a:p>
            <a:endParaRPr lang="cs-CZ" b="1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19457F83-17CF-484E-A73E-623755BBE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869970"/>
              </p:ext>
            </p:extLst>
          </p:nvPr>
        </p:nvGraphicFramePr>
        <p:xfrm>
          <a:off x="513472" y="1131590"/>
          <a:ext cx="8234992" cy="17281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17496">
                  <a:extLst>
                    <a:ext uri="{9D8B030D-6E8A-4147-A177-3AD203B41FA5}">
                      <a16:colId xmlns:a16="http://schemas.microsoft.com/office/drawing/2014/main" xmlns="" val="3302339844"/>
                    </a:ext>
                  </a:extLst>
                </a:gridCol>
                <a:gridCol w="4117496">
                  <a:extLst>
                    <a:ext uri="{9D8B030D-6E8A-4147-A177-3AD203B41FA5}">
                      <a16:colId xmlns:a16="http://schemas.microsoft.com/office/drawing/2014/main" xmlns="" val="283445165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Položky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83716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Celkové fixní náklady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5 000 000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10257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Optimální objem výroby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9 000 000 metrů látky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209767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Skutečný objem výroby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8 000 000 metrů látky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4241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87762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Řešení</a:t>
            </a:r>
            <a:endParaRPr lang="cs-CZ" altLang="cs-CZ" b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1298AE9E-1C6D-4EA7-A4C0-9F2CDC037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5241816"/>
              </p:ext>
            </p:extLst>
          </p:nvPr>
        </p:nvGraphicFramePr>
        <p:xfrm>
          <a:off x="215516" y="771550"/>
          <a:ext cx="8064896" cy="437019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09387">
                  <a:extLst>
                    <a:ext uri="{9D8B030D-6E8A-4147-A177-3AD203B41FA5}">
                      <a16:colId xmlns:a16="http://schemas.microsoft.com/office/drawing/2014/main" xmlns="" val="256761034"/>
                    </a:ext>
                  </a:extLst>
                </a:gridCol>
                <a:gridCol w="4077837">
                  <a:extLst>
                    <a:ext uri="{9D8B030D-6E8A-4147-A177-3AD203B41FA5}">
                      <a16:colId xmlns:a16="http://schemas.microsoft.com/office/drawing/2014/main" xmlns="" val="790041405"/>
                    </a:ext>
                  </a:extLst>
                </a:gridCol>
                <a:gridCol w="2477672">
                  <a:extLst>
                    <a:ext uri="{9D8B030D-6E8A-4147-A177-3AD203B41FA5}">
                      <a16:colId xmlns:a16="http://schemas.microsoft.com/office/drawing/2014/main" xmlns="" val="3088138137"/>
                    </a:ext>
                  </a:extLst>
                </a:gridCol>
              </a:tblGrid>
              <a:tr h="489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Řešení příkladu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Výpočet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Řešení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16032074"/>
                  </a:ext>
                </a:extLst>
              </a:tr>
              <a:tr h="238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Ad 1)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[(9 000 000 – 8 000 000) / 9 000 000)] x 100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6676504"/>
                  </a:ext>
                </a:extLst>
              </a:tr>
              <a:tr h="238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Ad 2)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(8 000 000 / 9 000 000) x 100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38874088"/>
                  </a:ext>
                </a:extLst>
              </a:tr>
              <a:tr h="238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Ad 3)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11 % z 5 000 000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550 000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9479892"/>
                  </a:ext>
                </a:extLst>
              </a:tr>
              <a:tr h="238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Ad 4)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89 % z 5 000 000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4 450 000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6917176"/>
                  </a:ext>
                </a:extLst>
              </a:tr>
              <a:tr h="238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Ad 5)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0,625 – 0,55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0,075 Kč/m (zvýšení)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60514820"/>
                  </a:ext>
                </a:extLst>
              </a:tr>
              <a:tr h="991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Fixní náklady na jednici při optimálnímu objemu výroby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5 000 000 / 9 000 000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0,55 Kč/m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96517614"/>
                  </a:ext>
                </a:extLst>
              </a:tr>
              <a:tr h="991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Fixní náklady na jednici při skutečnému objemu výroby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5 000 000 / 8 000 000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0,625 Kč/m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958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188029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Řešení</a:t>
            </a:r>
            <a:endParaRPr lang="cs-CZ" alt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2936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000" dirty="0"/>
          </a:p>
          <a:p>
            <a:pPr algn="just"/>
            <a:r>
              <a:rPr lang="cs-CZ" sz="2000" dirty="0"/>
              <a:t>Neúplné využití kapacity se projevilo růstem jednotkových fixních nákladů z 0,55 Kč/m látky na 0,625 Kč/m látky, tj. o 0,075 Kč/m látky.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9041362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720080"/>
          </a:xfrm>
        </p:spPr>
        <p:txBody>
          <a:bodyPr/>
          <a:lstStyle/>
          <a:p>
            <a:r>
              <a:rPr lang="cs-CZ" altLang="cs-CZ" sz="3200" b="1" dirty="0"/>
              <a:t>Bod zvratu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31258" y="1000437"/>
            <a:ext cx="80648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resp. bod rentability často označovaný mezinárodní zkratkou BEP (</a:t>
            </a:r>
            <a:r>
              <a:rPr lang="cs-CZ" dirty="0" err="1"/>
              <a:t>Break-Even</a:t>
            </a:r>
            <a:r>
              <a:rPr lang="cs-CZ" dirty="0"/>
              <a:t> Point) odpovídá na otázku,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jaký musí být minimální objem výroby, aby se tržby rovnaly nákladům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neboli od jakého objemu začne být firma rentabilní a začne generovat zisk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výsledek se uvádí ve většině případů v kusech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lvl="4"/>
            <a:r>
              <a:rPr lang="cs-CZ" sz="2800" b="1" dirty="0"/>
              <a:t>Q</a:t>
            </a:r>
            <a:r>
              <a:rPr lang="cs-CZ" sz="1400" b="1" dirty="0"/>
              <a:t>BZ </a:t>
            </a:r>
            <a:r>
              <a:rPr lang="cs-CZ" sz="2800" b="1" dirty="0"/>
              <a:t>= F / (p – v)</a:t>
            </a:r>
          </a:p>
          <a:p>
            <a:pPr lvl="4" algn="just"/>
            <a:endParaRPr lang="cs-CZ" dirty="0"/>
          </a:p>
          <a:p>
            <a:pPr lvl="4" algn="just"/>
            <a:r>
              <a:rPr lang="cs-CZ" sz="1600" i="1" dirty="0"/>
              <a:t>Q</a:t>
            </a:r>
            <a:r>
              <a:rPr lang="cs-CZ" sz="1100" i="1" dirty="0"/>
              <a:t>BZ</a:t>
            </a:r>
            <a:r>
              <a:rPr lang="cs-CZ" sz="1600" i="1" dirty="0"/>
              <a:t>……..bod zvratu</a:t>
            </a:r>
          </a:p>
          <a:p>
            <a:pPr lvl="4" algn="just"/>
            <a:r>
              <a:rPr lang="cs-CZ" sz="1600" i="1" dirty="0"/>
              <a:t>F……..fixní náklady celkem</a:t>
            </a:r>
          </a:p>
          <a:p>
            <a:pPr lvl="4" algn="just"/>
            <a:r>
              <a:rPr lang="cs-CZ" sz="1600" i="1" dirty="0"/>
              <a:t>p………jednotková prodejní cena</a:t>
            </a:r>
          </a:p>
          <a:p>
            <a:pPr lvl="4" algn="just"/>
            <a:r>
              <a:rPr lang="cs-CZ" sz="1600" i="1" dirty="0"/>
              <a:t>v………jednotkové variabilní náklady</a:t>
            </a:r>
          </a:p>
        </p:txBody>
      </p:sp>
    </p:spTree>
    <p:extLst>
      <p:ext uri="{BB962C8B-B14F-4D97-AF65-F5344CB8AC3E}">
        <p14:creationId xmlns:p14="http://schemas.microsoft.com/office/powerpoint/2010/main" xmlns="" val="306754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88521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Manažerské účetnictví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účetnictví pro řízení ve francouzsky mluvících zemích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účetnictví nákladů a výnosů orientované na rozhodování v německé literatuře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 minulosti SPH (střediskové podnikové hospodaření) a ÚSÚ (úplné střediskové účetnictví)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4148909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altLang="cs-CZ" sz="3200" b="1" dirty="0"/>
              <a:t>Bod zvratu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/>
              <p:cNvSpPr txBox="1"/>
              <p:nvPr/>
            </p:nvSpPr>
            <p:spPr>
              <a:xfrm>
                <a:off x="395536" y="987574"/>
                <a:ext cx="8064896" cy="3452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množství produkce, při němž firma dosahuje nulového výsledku hospodaření (výnosy = náklady)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v kusech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𝑩𝒁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𝒇𝒊𝒙𝒏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𝒌𝒍𝒂𝒅𝒚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𝒋𝒆𝒅𝒏𝒐𝒕𝒌𝒐𝒗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𝒑𝒓𝒐𝒅𝒆𝒋𝒏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𝒄𝒆𝒏𝒂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𝒋𝒆𝒅𝒏𝒐𝒕𝒌𝒐𝒗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𝒗𝒂𝒓𝒊𝒂𝒃𝒊𝒍𝒏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𝒌𝒍𝒂𝒅𝒚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  <a:p>
                <a:pPr lvl="0"/>
                <a:endParaRPr lang="cs-CZ" b="1" dirty="0"/>
              </a:p>
              <a:p>
                <a:pPr lvl="0"/>
                <a:endParaRPr lang="cs-CZ" b="1" i="1" dirty="0"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𝑩𝒁</m:t>
                          </m:r>
                        </m:sub>
                      </m:sSub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𝑭𝑵</m:t>
                          </m:r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𝒗𝒏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 lvl="1"/>
                <a:endParaRPr lang="cs-CZ" b="1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7574"/>
                <a:ext cx="8064896" cy="345248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29" t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51255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15566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900" dirty="0"/>
          </a:p>
          <a:p>
            <a:pPr algn="just"/>
            <a:endParaRPr lang="cs-CZ" sz="1900" dirty="0"/>
          </a:p>
          <a:p>
            <a:endParaRPr lang="cs-CZ" b="1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E6A5F057-E079-4FE2-B902-5C0F2D574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9052242"/>
              </p:ext>
            </p:extLst>
          </p:nvPr>
        </p:nvGraphicFramePr>
        <p:xfrm>
          <a:off x="395536" y="1131590"/>
          <a:ext cx="8208912" cy="32676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2277794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842145212"/>
                    </a:ext>
                  </a:extLst>
                </a:gridCol>
              </a:tblGrid>
              <a:tr h="816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Položky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Jednotky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94425727"/>
                  </a:ext>
                </a:extLst>
              </a:tr>
              <a:tr h="81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Jednotkové variabilní náklady knihy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36396091"/>
                  </a:ext>
                </a:extLst>
              </a:tr>
              <a:tr h="81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Jednotková prodejní cena knihy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2513457"/>
                  </a:ext>
                </a:extLst>
              </a:tr>
              <a:tr h="81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Fixní náklady (autorský honorář, náklady na redakci, grafické řešení, odpisy výrobního zařízení apod.)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360 000 Kč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3878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265300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15566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900" dirty="0"/>
          </a:p>
          <a:p>
            <a:pPr algn="just"/>
            <a:r>
              <a:rPr lang="cs-CZ" sz="2000" b="1" dirty="0"/>
              <a:t>Kolik knih musí společnost prodat, aby:</a:t>
            </a:r>
          </a:p>
          <a:p>
            <a:pPr algn="just"/>
            <a:endParaRPr lang="cs-CZ" sz="2000" dirty="0"/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/>
              <a:t>z výnosů z prodeje uhradilo alespoň vynaložené náklady (aby dosáhlo bodu zvratu),</a:t>
            </a:r>
          </a:p>
          <a:p>
            <a:pPr marL="457200" indent="-457200" algn="just"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/>
              <a:t>dosáhlo zisku před zdaněním alespoň 60 000,- Kč.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12734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Řešení ad 1)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699543"/>
            <a:ext cx="792088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endParaRPr lang="cs-CZ" sz="2400" dirty="0"/>
          </a:p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2400" b="1" dirty="0"/>
              <a:t>Q= FN / (p – v)</a:t>
            </a:r>
          </a:p>
          <a:p>
            <a:r>
              <a:rPr lang="cs-CZ" sz="2400" dirty="0"/>
              <a:t> </a:t>
            </a:r>
            <a:r>
              <a:rPr lang="fr-FR" sz="2400" dirty="0"/>
              <a:t>Q = 360 000 : (250 – 100)</a:t>
            </a:r>
          </a:p>
          <a:p>
            <a:r>
              <a:rPr lang="cs-CZ" sz="2400" dirty="0"/>
              <a:t> </a:t>
            </a:r>
            <a:r>
              <a:rPr lang="en-GB" sz="2400" dirty="0"/>
              <a:t>Q = 2 400</a:t>
            </a:r>
            <a:endParaRPr lang="cs-CZ" sz="2400" dirty="0"/>
          </a:p>
          <a:p>
            <a:endParaRPr lang="cs-CZ" sz="2400" dirty="0"/>
          </a:p>
          <a:p>
            <a:pPr algn="just"/>
            <a:r>
              <a:rPr lang="cs-CZ" sz="2250" dirty="0"/>
              <a:t>Bodu zvratu společnost dosáhne, pokud marže z prodaných knih uhradí fixní náklady. Tohoto bodu zvratu dosáhne společnost při prodeji </a:t>
            </a:r>
            <a:r>
              <a:rPr lang="cs-CZ" sz="2250" b="1" dirty="0"/>
              <a:t>2 400 ks knih</a:t>
            </a:r>
            <a:r>
              <a:rPr lang="cs-CZ" sz="2250" dirty="0"/>
              <a:t>. Společnost musí prodat 2400 ks knih, aby se výnosy rovnaly nákladům. Společnost tak dosahuje nulového zisku. 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024624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Řešení ad 2)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endParaRPr lang="cs-CZ" sz="2400" dirty="0"/>
          </a:p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2400" b="1" dirty="0"/>
              <a:t>Q= (</a:t>
            </a:r>
            <a:r>
              <a:rPr lang="cs-CZ" sz="2400" b="1" dirty="0" err="1"/>
              <a:t>FN+zisk</a:t>
            </a:r>
            <a:r>
              <a:rPr lang="cs-CZ" sz="2400" b="1" dirty="0"/>
              <a:t>) / (p – v)</a:t>
            </a:r>
          </a:p>
          <a:p>
            <a:r>
              <a:rPr lang="cs-CZ" sz="2400" dirty="0"/>
              <a:t> </a:t>
            </a:r>
            <a:r>
              <a:rPr lang="fr-FR" sz="2400" dirty="0"/>
              <a:t>Q = (360 000 + 60 000) : (250 – 100)</a:t>
            </a:r>
          </a:p>
          <a:p>
            <a:r>
              <a:rPr lang="cs-CZ" sz="2400" dirty="0"/>
              <a:t> </a:t>
            </a:r>
            <a:r>
              <a:rPr lang="en-GB" sz="2400" dirty="0"/>
              <a:t>Q = 2 800</a:t>
            </a:r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Požadovaného zisku dosáhne společnost, jestliže prodá </a:t>
            </a:r>
            <a:r>
              <a:rPr lang="cs-CZ" sz="2400" b="1" dirty="0"/>
              <a:t>2 800 ks knih</a:t>
            </a:r>
            <a:r>
              <a:rPr lang="cs-CZ" sz="2400" dirty="0"/>
              <a:t>.</a:t>
            </a:r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921635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720080"/>
          </a:xfrm>
        </p:spPr>
        <p:txBody>
          <a:bodyPr/>
          <a:lstStyle/>
          <a:p>
            <a:r>
              <a:rPr lang="cs-CZ" altLang="cs-CZ" sz="3200" b="1" dirty="0"/>
              <a:t>Příspěvková marže (krycí příspěvek)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31258" y="1000437"/>
            <a:ext cx="80648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vyjadřuje rozdíl mezi jednotkovou či celkovou prodejní cenou a jednotkovými či celkovými variabilními náklady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představuje část peněžních prostředků, která podniku zbyde na úhradu fixních 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výsledek se uvádí v měnových jednotkách (např. Kč, euro, USD apod.)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4" algn="just"/>
            <a:r>
              <a:rPr lang="cs-CZ" sz="2800" b="1" dirty="0"/>
              <a:t>příspěvková marže</a:t>
            </a:r>
            <a:r>
              <a:rPr lang="cs-CZ" sz="1400" b="1" dirty="0"/>
              <a:t> </a:t>
            </a:r>
            <a:r>
              <a:rPr lang="cs-CZ" sz="2800" b="1" dirty="0"/>
              <a:t>= p – v</a:t>
            </a:r>
          </a:p>
          <a:p>
            <a:pPr lvl="4" algn="just"/>
            <a:endParaRPr lang="cs-CZ" dirty="0"/>
          </a:p>
          <a:p>
            <a:pPr lvl="4" algn="just"/>
            <a:r>
              <a:rPr lang="cs-CZ" sz="1600" i="1" dirty="0"/>
              <a:t>p………jednotková či celková prodejní cena</a:t>
            </a:r>
          </a:p>
          <a:p>
            <a:pPr lvl="4" algn="just"/>
            <a:r>
              <a:rPr lang="cs-CZ" sz="1600" i="1" dirty="0"/>
              <a:t>v………jednotkové či celkové variabilní náklady</a:t>
            </a:r>
          </a:p>
        </p:txBody>
      </p:sp>
    </p:spTree>
    <p:extLst>
      <p:ext uri="{BB962C8B-B14F-4D97-AF65-F5344CB8AC3E}">
        <p14:creationId xmlns:p14="http://schemas.microsoft.com/office/powerpoint/2010/main" xmlns="" val="201575981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altLang="cs-CZ" sz="3200" b="1" dirty="0"/>
              <a:t>Příspěvek k tržbám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/>
              <p:cNvSpPr txBox="1"/>
              <p:nvPr/>
            </p:nvSpPr>
            <p:spPr>
              <a:xfrm>
                <a:off x="683568" y="1203598"/>
                <a:ext cx="8064896" cy="3461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příspěvek na úhradu fixních nákladů a tvorbu zisku nebo také příspěvková marže či krycí příspěvek.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Jedná se o příspěvkovou marži vyjádřenou v %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𝑷𝑻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𝒋𝒆𝒅𝒏𝒐𝒕𝒌𝒐𝒗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𝒑𝒓𝒐𝒅𝒆𝒋𝒏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𝒄𝒆𝒏𝒂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𝒋𝒆𝒅𝒏𝒐𝒕𝒌𝒐𝒗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𝒗𝒂𝒓𝒊𝒂𝒃𝒊𝒍𝒏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𝒌𝒍𝒂𝒅𝒚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𝒋𝒆𝒅𝒏𝒐𝒕𝒌𝒐𝒗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𝒑𝒓𝒐𝒅𝒆𝒋𝒏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𝒄𝒆𝒏𝒂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  <a:p>
                <a:pPr lvl="0"/>
                <a:endParaRPr lang="cs-CZ" b="1" dirty="0"/>
              </a:p>
              <a:p>
                <a:pPr lvl="0"/>
                <a:endParaRPr lang="cs-CZ" b="1" i="1" dirty="0"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𝑷𝑻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𝒎𝒂𝒓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𝒋𝒆𝒅𝒏𝒐𝒕𝒌𝒐𝒗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𝒑𝒓𝒐𝒅𝒆𝒋𝒏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𝒄𝒆𝒏𝒂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 lvl="1"/>
                <a:endParaRPr lang="cs-CZ" b="1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03598"/>
                <a:ext cx="8064896" cy="346178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54" t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2117921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9552" y="1275606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altLang="cs-CZ" sz="3200" b="1" dirty="0"/>
              <a:t>Bezpečnostní marže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/>
              <p:cNvSpPr txBox="1"/>
              <p:nvPr/>
            </p:nvSpPr>
            <p:spPr>
              <a:xfrm>
                <a:off x="558000" y="1059582"/>
                <a:ext cx="8280920" cy="381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Bezpečnostní marže neboli </a:t>
                </a:r>
                <a:r>
                  <a:rPr lang="cs-CZ" dirty="0" err="1"/>
                  <a:t>margin</a:t>
                </a:r>
                <a:r>
                  <a:rPr lang="cs-CZ" dirty="0"/>
                  <a:t> of </a:t>
                </a:r>
                <a:r>
                  <a:rPr lang="cs-CZ" dirty="0" err="1"/>
                  <a:t>safety</a:t>
                </a:r>
                <a:r>
                  <a:rPr lang="cs-CZ" dirty="0"/>
                  <a:t> (MS)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má ukázat, jaký má podnik prostor v objemu výroby (tržeb) tak, aby si udržel zisk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může se vypočítat pomocí objemu i pomocí tržeb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obvykle se vyjadřuje ve vztahu k plánovanému, skutečnému nebo průměrně dosahovanému objemu produkce.</a:t>
                </a:r>
              </a:p>
              <a:p>
                <a:pPr lvl="0"/>
                <a:r>
                  <a:rPr lang="cs-CZ" dirty="0"/>
                  <a:t> </a:t>
                </a:r>
              </a:p>
              <a:p>
                <a:pPr lvl="0" algn="ctr"/>
                <a:endParaRPr lang="cs-CZ" sz="2000" dirty="0"/>
              </a:p>
              <a:p>
                <a:pPr lvl="0" algn="ctr"/>
                <a:r>
                  <a:rPr lang="cs-CZ" sz="2400" b="1" dirty="0"/>
                  <a:t>MS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𝒑𝒍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𝒏𝒐𝒗𝒂𝒏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</m:sub>
                        </m:sSub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𝒃𝒐𝒅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𝒛𝒗𝒓𝒂𝒕𝒖</m:t>
                            </m:r>
                          </m:sub>
                        </m:sSub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𝒑𝒍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𝒏𝒐𝒗𝒂𝒏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/>
              </a:p>
              <a:p>
                <a:pPr lvl="1"/>
                <a:endParaRPr lang="cs-CZ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" y="1059582"/>
                <a:ext cx="8280920" cy="381732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15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736406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552" y="1059582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0"/>
            <a:endParaRPr lang="en-US" dirty="0"/>
          </a:p>
          <a:p>
            <a:pPr algn="just"/>
            <a:endParaRPr lang="cs-CZ" b="1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9551C166-7A5F-4718-946A-41B3797B7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7319610"/>
              </p:ext>
            </p:extLst>
          </p:nvPr>
        </p:nvGraphicFramePr>
        <p:xfrm>
          <a:off x="323528" y="1419622"/>
          <a:ext cx="8352928" cy="244827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6118781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48478381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Položky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Jednotky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9107591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Celkové fixní náklady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0797567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Celkové variabilní náklady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9084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Jednotková prodejní cena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5727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Vyráběné množství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2 000 ks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57350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Plánované množství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1 700 ks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36126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952439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771550"/>
            <a:ext cx="8208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b="1" u="sng" dirty="0"/>
              <a:t>Vypočtěte:</a:t>
            </a:r>
          </a:p>
          <a:p>
            <a:endParaRPr lang="en-US" sz="2400" dirty="0"/>
          </a:p>
          <a:p>
            <a:r>
              <a:rPr lang="cs-CZ" sz="2400" dirty="0"/>
              <a:t>1) objem výroby pro bod zvratu (Q</a:t>
            </a:r>
            <a:r>
              <a:rPr lang="cs-CZ" sz="1400" dirty="0"/>
              <a:t>BZ</a:t>
            </a:r>
            <a:r>
              <a:rPr lang="cs-CZ" sz="2400" dirty="0"/>
              <a:t>),</a:t>
            </a:r>
            <a:endParaRPr lang="en-US" sz="2400" dirty="0"/>
          </a:p>
          <a:p>
            <a:r>
              <a:rPr lang="cs-CZ" sz="2400" dirty="0"/>
              <a:t>2) jednicovou (absolutní) příspěvkovou marži (m),</a:t>
            </a:r>
            <a:endParaRPr lang="en-US" sz="2400" dirty="0"/>
          </a:p>
          <a:p>
            <a:r>
              <a:rPr lang="cs-CZ" sz="2400" dirty="0"/>
              <a:t>3) příspěvek k tržbám (PT),</a:t>
            </a:r>
            <a:endParaRPr lang="en-US" sz="2400" dirty="0"/>
          </a:p>
          <a:p>
            <a:r>
              <a:rPr lang="cs-CZ" sz="2400" dirty="0"/>
              <a:t>4) tržby v bodu zvratu (T</a:t>
            </a:r>
            <a:r>
              <a:rPr lang="cs-CZ" sz="1400" dirty="0"/>
              <a:t>BZ</a:t>
            </a:r>
            <a:r>
              <a:rPr lang="cs-CZ" sz="2400" dirty="0"/>
              <a:t>),</a:t>
            </a:r>
            <a:endParaRPr lang="en-US" sz="2400" dirty="0"/>
          </a:p>
          <a:p>
            <a:r>
              <a:rPr lang="cs-CZ" sz="2400" dirty="0"/>
              <a:t>5) bezpečnostní marži – </a:t>
            </a:r>
            <a:r>
              <a:rPr lang="cs-CZ" sz="2400" dirty="0" err="1"/>
              <a:t>margin</a:t>
            </a:r>
            <a:r>
              <a:rPr lang="cs-CZ" sz="2400" dirty="0"/>
              <a:t> of </a:t>
            </a:r>
            <a:r>
              <a:rPr lang="cs-CZ" sz="2400" dirty="0" err="1"/>
              <a:t>safety</a:t>
            </a:r>
            <a:r>
              <a:rPr lang="cs-CZ" sz="2400" dirty="0"/>
              <a:t> (MS).</a:t>
            </a:r>
            <a:endParaRPr lang="en-US" sz="2400" dirty="0"/>
          </a:p>
          <a:p>
            <a:pPr lvl="0"/>
            <a:endParaRPr lang="en-US" dirty="0"/>
          </a:p>
          <a:p>
            <a:pPr algn="just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698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Controlling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metoda, jejímž smyslem je zvýšit účinnost systému řízení neustálým srovnáváním skutečného a žádoucího průběhu podnikatelského procesu vyhodnocováním odchylek a aktualizací cílů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Informace pro potřeby řízení jsou pokryty dvěma zaměřeními controllingu, a to: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nákladovým controllingem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finančním controllingem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382444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Řešení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843558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/>
              <a:t>Ad 1)</a:t>
            </a:r>
          </a:p>
          <a:p>
            <a:endParaRPr lang="cs-CZ" sz="2100" b="1" dirty="0"/>
          </a:p>
          <a:p>
            <a:r>
              <a:rPr lang="cs-CZ" sz="2100" dirty="0"/>
              <a:t>Q</a:t>
            </a:r>
            <a:r>
              <a:rPr lang="cs-CZ" sz="1200" dirty="0"/>
              <a:t>BZ</a:t>
            </a:r>
            <a:r>
              <a:rPr lang="cs-CZ" sz="2100" dirty="0"/>
              <a:t> = FN/(p-</a:t>
            </a:r>
            <a:r>
              <a:rPr lang="cs-CZ" sz="2100" dirty="0" err="1"/>
              <a:t>vn</a:t>
            </a:r>
            <a:r>
              <a:rPr lang="cs-CZ" sz="2100" dirty="0"/>
              <a:t>) = 40 000 / (40 - (30 000/2 000)) = 40 000/(40-15) = 1 600 ks </a:t>
            </a:r>
          </a:p>
          <a:p>
            <a:endParaRPr lang="cs-CZ" sz="2100" b="1" dirty="0"/>
          </a:p>
          <a:p>
            <a:r>
              <a:rPr lang="cs-CZ" sz="2100" b="1" dirty="0"/>
              <a:t>Ad 2)</a:t>
            </a:r>
          </a:p>
          <a:p>
            <a:endParaRPr lang="cs-CZ" sz="2100" b="1" dirty="0"/>
          </a:p>
          <a:p>
            <a:r>
              <a:rPr lang="cs-CZ" sz="2100" dirty="0"/>
              <a:t>m = p-</a:t>
            </a:r>
            <a:r>
              <a:rPr lang="cs-CZ" sz="2100" dirty="0" err="1"/>
              <a:t>vn</a:t>
            </a:r>
            <a:r>
              <a:rPr lang="cs-CZ" sz="2100" dirty="0"/>
              <a:t> = 40 – (30 000/ 2 000) = 40 – 15 = 25 Kč/ks</a:t>
            </a:r>
          </a:p>
          <a:p>
            <a:endParaRPr lang="cs-CZ" sz="2100" dirty="0"/>
          </a:p>
          <a:p>
            <a:r>
              <a:rPr lang="cs-CZ" sz="2100" b="1" dirty="0"/>
              <a:t>Ad 3)</a:t>
            </a:r>
          </a:p>
          <a:p>
            <a:endParaRPr lang="cs-CZ" sz="2100" dirty="0"/>
          </a:p>
          <a:p>
            <a:r>
              <a:rPr lang="cs-CZ" sz="2100" dirty="0"/>
              <a:t>PT = (p-</a:t>
            </a:r>
            <a:r>
              <a:rPr lang="cs-CZ" sz="2100" dirty="0" err="1"/>
              <a:t>vn</a:t>
            </a:r>
            <a:r>
              <a:rPr lang="cs-CZ" sz="2100" dirty="0"/>
              <a:t>) / p = (40-15)/40 = 25/40 = 0,625 </a:t>
            </a:r>
            <a:r>
              <a:rPr lang="cs-CZ" sz="2000" dirty="0"/>
              <a:t>*</a:t>
            </a:r>
            <a:r>
              <a:rPr lang="cs-CZ" sz="2100" dirty="0"/>
              <a:t> 100 = 62,5 %</a:t>
            </a:r>
          </a:p>
        </p:txBody>
      </p:sp>
    </p:spTree>
    <p:extLst>
      <p:ext uri="{BB962C8B-B14F-4D97-AF65-F5344CB8AC3E}">
        <p14:creationId xmlns:p14="http://schemas.microsoft.com/office/powerpoint/2010/main" xmlns="" val="327475739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Řešení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84355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Ad 4)</a:t>
            </a:r>
          </a:p>
          <a:p>
            <a:endParaRPr lang="cs-CZ" sz="2400" b="1" dirty="0"/>
          </a:p>
          <a:p>
            <a:r>
              <a:rPr lang="cs-CZ" sz="2400" dirty="0"/>
              <a:t>T</a:t>
            </a:r>
            <a:r>
              <a:rPr lang="cs-CZ" sz="1600" dirty="0"/>
              <a:t>BZ</a:t>
            </a:r>
            <a:r>
              <a:rPr lang="cs-CZ" sz="2400" dirty="0"/>
              <a:t> = P * Q</a:t>
            </a:r>
            <a:r>
              <a:rPr lang="cs-CZ" sz="1400" dirty="0"/>
              <a:t>BZ</a:t>
            </a:r>
            <a:r>
              <a:rPr lang="cs-CZ" sz="2400" dirty="0"/>
              <a:t> = 40 * 1 600 = 64 000 Kč</a:t>
            </a:r>
          </a:p>
          <a:p>
            <a:endParaRPr lang="cs-CZ" sz="2400" b="1" dirty="0"/>
          </a:p>
          <a:p>
            <a:r>
              <a:rPr lang="cs-CZ" sz="2400" b="1" dirty="0"/>
              <a:t>Ad 5)</a:t>
            </a:r>
          </a:p>
          <a:p>
            <a:endParaRPr lang="cs-CZ" sz="2400" b="1" dirty="0"/>
          </a:p>
          <a:p>
            <a:r>
              <a:rPr lang="cs-CZ" sz="2400" dirty="0"/>
              <a:t>MS = (</a:t>
            </a:r>
            <a:r>
              <a:rPr lang="cs-CZ" sz="2400" dirty="0" err="1"/>
              <a:t>Q</a:t>
            </a:r>
            <a:r>
              <a:rPr lang="cs-CZ" dirty="0" err="1"/>
              <a:t>p</a:t>
            </a:r>
            <a:r>
              <a:rPr lang="cs-CZ" sz="2400" dirty="0"/>
              <a:t> – Q</a:t>
            </a:r>
            <a:r>
              <a:rPr lang="cs-CZ" sz="1400" dirty="0"/>
              <a:t>BZ</a:t>
            </a:r>
            <a:r>
              <a:rPr lang="cs-CZ" sz="2400" dirty="0"/>
              <a:t>)/</a:t>
            </a:r>
            <a:r>
              <a:rPr lang="cs-CZ" sz="2400" dirty="0" err="1"/>
              <a:t>Q</a:t>
            </a:r>
            <a:r>
              <a:rPr lang="cs-CZ" dirty="0" err="1"/>
              <a:t>p</a:t>
            </a:r>
            <a:r>
              <a:rPr lang="cs-CZ" sz="2400" dirty="0"/>
              <a:t> = (1 700 – 1 600)/ 1 700 = 0,0588 * 100 = 5,88 %</a:t>
            </a:r>
          </a:p>
        </p:txBody>
      </p:sp>
    </p:spTree>
    <p:extLst>
      <p:ext uri="{BB962C8B-B14F-4D97-AF65-F5344CB8AC3E}">
        <p14:creationId xmlns:p14="http://schemas.microsoft.com/office/powerpoint/2010/main" xmlns="" val="385914840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9552" y="1275606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altLang="cs-CZ" sz="3200" b="1" dirty="0"/>
              <a:t>Bezpečnostní podnikatelská rezerva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568" y="1419622"/>
            <a:ext cx="8280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Bezpečnostní podnikatelská rezerva (BPR) znázorňuje, o kolik se mohou snížit výnosy, než se dosáhne bodu zvratu.</a:t>
            </a:r>
            <a:endParaRPr lang="en-US" dirty="0"/>
          </a:p>
          <a:p>
            <a:r>
              <a:rPr lang="cs-CZ" dirty="0"/>
              <a:t> </a:t>
            </a:r>
            <a:endParaRPr lang="en-US" dirty="0"/>
          </a:p>
          <a:p>
            <a:pPr lvl="0" algn="ctr"/>
            <a:endParaRPr lang="cs-CZ" sz="2000" dirty="0"/>
          </a:p>
          <a:p>
            <a:pPr lvl="0" algn="ctr"/>
            <a:r>
              <a:rPr lang="cs-CZ" sz="2400" b="1" i="1" dirty="0"/>
              <a:t>BPR = celkové výnosy – celkové výnosy v bodu zvratu</a:t>
            </a:r>
            <a:endParaRPr lang="en-US" sz="2000" b="1" i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445997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9552" y="1275606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altLang="cs-CZ" sz="3200" b="1" dirty="0"/>
              <a:t>Bezpečnostní koeficient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/>
              <p:cNvSpPr txBox="1"/>
              <p:nvPr/>
            </p:nvSpPr>
            <p:spPr>
              <a:xfrm>
                <a:off x="683568" y="1419622"/>
                <a:ext cx="8280920" cy="181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bezpečnostní koeficient (BK) lze vyjádřit v % jako podíl bezpečnostní podnikatelské rezervy a celkových výnosů 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0" algn="ctr"/>
                <a:endParaRPr lang="cs-CZ" sz="2000" dirty="0"/>
              </a:p>
              <a:p>
                <a:pPr lvl="0" algn="ctr"/>
                <a:r>
                  <a:rPr lang="cs-CZ" sz="2400" b="1" i="1" dirty="0"/>
                  <a:t>BK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𝒃𝒆𝒛𝒑𝒆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𝒏𝒐𝒔𝒕𝒏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𝒑𝒐𝒅𝒏𝒊𝒌𝒂𝒕𝒆𝒍𝒔𝒌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𝒓𝒆𝒛𝒆𝒓𝒗𝒂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𝒄𝒆𝒍𝒌𝒐𝒗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𝒏𝒐𝒔𝒚</m:t>
                        </m:r>
                      </m:den>
                    </m:f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9622"/>
                <a:ext cx="8280920" cy="181915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42" t="-2013" r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349306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1029" y="1203598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Určete bezpečnostní podnikatelskou rezervu a bezpečnostní koeficient</a:t>
            </a:r>
            <a:endParaRPr lang="cs-CZ" sz="2000" dirty="0"/>
          </a:p>
          <a:p>
            <a:pPr lvl="0"/>
            <a:endParaRPr lang="en-US" dirty="0"/>
          </a:p>
          <a:p>
            <a:pPr algn="just"/>
            <a:endParaRPr lang="cs-CZ" b="1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08546DA6-A1CF-4538-A0CB-50CCA15E8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477681"/>
              </p:ext>
            </p:extLst>
          </p:nvPr>
        </p:nvGraphicFramePr>
        <p:xfrm>
          <a:off x="539552" y="1124481"/>
          <a:ext cx="8280920" cy="2455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302612801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406749143"/>
                    </a:ext>
                  </a:extLst>
                </a:gridCol>
              </a:tblGrid>
              <a:tr h="613972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Položky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Jednotky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499664"/>
                  </a:ext>
                </a:extLst>
              </a:tr>
              <a:tr h="613972">
                <a:tc>
                  <a:txBody>
                    <a:bodyPr/>
                    <a:lstStyle/>
                    <a:p>
                      <a:r>
                        <a:rPr lang="cs-CZ" sz="2400" dirty="0"/>
                        <a:t>Počet prodaných výrobků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70 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4696277"/>
                  </a:ext>
                </a:extLst>
              </a:tr>
              <a:tr h="613972">
                <a:tc>
                  <a:txBody>
                    <a:bodyPr/>
                    <a:lstStyle/>
                    <a:p>
                      <a:r>
                        <a:rPr lang="cs-CZ" sz="2400" dirty="0"/>
                        <a:t>Jednotková cena prodaného výrobku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8961553"/>
                  </a:ext>
                </a:extLst>
              </a:tr>
              <a:tr h="613972">
                <a:tc>
                  <a:txBody>
                    <a:bodyPr/>
                    <a:lstStyle/>
                    <a:p>
                      <a:r>
                        <a:rPr lang="cs-CZ" sz="2400" dirty="0"/>
                        <a:t>Celkové výnosy v bodu zvratu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3 500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03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45656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1029" y="120359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Určete: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sz="2400" dirty="0"/>
              <a:t>bezpečnostní podnikatelskou rezervu 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sz="2400" dirty="0"/>
              <a:t>bezpečnostní koeficient</a:t>
            </a: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algn="just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753855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Řešení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3528" y="1131590"/>
            <a:ext cx="83574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Celkové výnosy: </a:t>
            </a:r>
          </a:p>
          <a:p>
            <a:r>
              <a:rPr lang="cs-CZ" sz="2400" dirty="0"/>
              <a:t>CV = P*Q = 70 * 60 =</a:t>
            </a:r>
            <a:r>
              <a:rPr lang="cs-CZ" sz="2400" b="1" dirty="0"/>
              <a:t> </a:t>
            </a:r>
            <a:r>
              <a:rPr lang="cs-CZ" sz="2400" dirty="0"/>
              <a:t>4 200 Kč</a:t>
            </a:r>
            <a:endParaRPr lang="en-US" sz="2400" dirty="0"/>
          </a:p>
          <a:p>
            <a:endParaRPr lang="cs-CZ" sz="2400" b="1" dirty="0"/>
          </a:p>
          <a:p>
            <a:r>
              <a:rPr lang="cs-CZ" sz="2400" b="1" dirty="0"/>
              <a:t>Ad 1) Bezpečnostní podnikatelská rezerva:</a:t>
            </a:r>
          </a:p>
          <a:p>
            <a:r>
              <a:rPr lang="cs-CZ" sz="2400" dirty="0"/>
              <a:t>BPR = CV – CV</a:t>
            </a:r>
            <a:r>
              <a:rPr lang="cs-CZ" sz="2400" baseline="-25000" dirty="0"/>
              <a:t>BZ</a:t>
            </a:r>
            <a:r>
              <a:rPr lang="cs-CZ" sz="2400" dirty="0"/>
              <a:t> = 4 200 – 3 500 = 700 Kč</a:t>
            </a:r>
            <a:endParaRPr lang="en-US" sz="2400" dirty="0"/>
          </a:p>
          <a:p>
            <a:endParaRPr lang="cs-CZ" sz="2400" dirty="0"/>
          </a:p>
          <a:p>
            <a:r>
              <a:rPr lang="cs-CZ" sz="2400" b="1" dirty="0"/>
              <a:t>Ad 2) Bezpečnostní koeficient:</a:t>
            </a:r>
          </a:p>
          <a:p>
            <a:r>
              <a:rPr lang="cs-CZ" sz="2400" dirty="0"/>
              <a:t>BPK = BPR / CV = 700 / 4 200 = 0,166666666 * 100 = 16,7 %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0"/>
            <a:endParaRPr lang="en-US" dirty="0"/>
          </a:p>
          <a:p>
            <a:pPr algn="just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999614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Celkové výnosy v bodu zvratu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/>
              <p:cNvSpPr txBox="1"/>
              <p:nvPr/>
            </p:nvSpPr>
            <p:spPr>
              <a:xfrm>
                <a:off x="395536" y="1001001"/>
                <a:ext cx="8280920" cy="492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400" dirty="0"/>
                  <a:t>Tržby v bodu zvratu lze vypočíst dle následujícího vzorce:</a:t>
                </a:r>
              </a:p>
              <a:p>
                <a:pPr algn="just"/>
                <a:endParaRPr lang="cs-CZ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𝑩𝒁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𝑩𝒁</m:t>
                          </m:r>
                        </m:sub>
                      </m:sSub>
                    </m:oMath>
                  </m:oMathPara>
                </a14:m>
                <a:endParaRPr lang="cs-CZ" sz="2400" b="1" dirty="0"/>
              </a:p>
              <a:p>
                <a:pPr algn="just"/>
                <a:endParaRPr lang="cs-CZ" sz="2400" dirty="0"/>
              </a:p>
              <a:p>
                <a:pPr algn="just"/>
                <a:r>
                  <a:rPr lang="cs-CZ" sz="2400" dirty="0"/>
                  <a:t>Za předpokladu, že firma vyrábí jeden druh výrobku.</a:t>
                </a:r>
              </a:p>
              <a:p>
                <a:pPr algn="just"/>
                <a:endParaRPr lang="cs-CZ" sz="2400" dirty="0"/>
              </a:p>
              <a:p>
                <a:pPr algn="just"/>
                <a:r>
                  <a:rPr lang="cs-CZ" sz="2400" dirty="0"/>
                  <a:t>Jestliže však firma vyrábí více druhů výrobků (různých), nelze vypočíst bod zvratu, jelikož jsou fixní náklady společné pro více druhů výrobků a každý druh výrobků s sebou nese jinou jednotkovou prodejní cenu a jednotkové variabilní náklady.</a:t>
                </a:r>
                <a:endParaRPr lang="en-US" sz="2400" dirty="0"/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cs-CZ" sz="2000" dirty="0"/>
              </a:p>
              <a:p>
                <a:pPr lvl="0"/>
                <a:endParaRPr lang="en-US" dirty="0"/>
              </a:p>
              <a:p>
                <a:pPr algn="just"/>
                <a:endParaRPr lang="cs-CZ" b="1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01001"/>
                <a:ext cx="8280920" cy="492442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178" t="-990"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4843329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Celkové výnosy v bodu zvratu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/>
              <p:cNvSpPr txBox="1"/>
              <p:nvPr/>
            </p:nvSpPr>
            <p:spPr>
              <a:xfrm>
                <a:off x="391029" y="1203598"/>
                <a:ext cx="8280920" cy="3789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400" dirty="0"/>
                  <a:t>Z tohoto důvodu je vzorec pro výpočet tržeb v bodu zvratu nahrazen následujícím vzorcem pro výpočet výnosů (popř. tržeb) v bodu zvratu:</a:t>
                </a:r>
              </a:p>
              <a:p>
                <a:pPr algn="just"/>
                <a:endParaRPr lang="cs-CZ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𝑪𝑽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𝑩𝒁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𝒄𝒆𝒍𝒌𝒐𝒗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𝒇𝒊𝒙𝒏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𝒌𝒍𝒂𝒅𝒚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𝒄𝒆𝒍𝒌𝒐𝒗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é 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𝒗𝒂𝒓𝒊𝒂𝒃𝒊𝒍𝒏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í 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𝒌𝒍𝒂𝒅𝒚</m:t>
                              </m:r>
                            </m:num>
                            <m:den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𝒄𝒆𝒍𝒌𝒐𝒗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é 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ý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𝒏𝒐𝒔𝒚</m:t>
                              </m:r>
                            </m:den>
                          </m:f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cs-CZ" sz="2000" dirty="0"/>
              </a:p>
              <a:p>
                <a:pPr lvl="0"/>
                <a:endParaRPr lang="en-US" dirty="0"/>
              </a:p>
              <a:p>
                <a:pPr algn="just"/>
                <a:endParaRPr lang="cs-CZ" b="1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9" y="1203598"/>
                <a:ext cx="8280920" cy="378924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104" t="-1286" r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0688726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1029" y="1203598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400" dirty="0"/>
          </a:p>
          <a:p>
            <a:pPr algn="just"/>
            <a:endParaRPr lang="cs-CZ" sz="2000" dirty="0"/>
          </a:p>
          <a:p>
            <a:pPr lvl="0"/>
            <a:endParaRPr lang="en-US" dirty="0"/>
          </a:p>
          <a:p>
            <a:pPr algn="just"/>
            <a:endParaRPr lang="cs-CZ" b="1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50D096AC-6E3E-47D6-93A6-2C5F0D19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1693604"/>
              </p:ext>
            </p:extLst>
          </p:nvPr>
        </p:nvGraphicFramePr>
        <p:xfrm>
          <a:off x="467543" y="1337070"/>
          <a:ext cx="8280920" cy="246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2672993608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018806880"/>
                    </a:ext>
                  </a:extLst>
                </a:gridCol>
              </a:tblGrid>
              <a:tr h="6173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Položky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Jednotky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310018"/>
                  </a:ext>
                </a:extLst>
              </a:tr>
              <a:tr h="617340">
                <a:tc>
                  <a:txBody>
                    <a:bodyPr/>
                    <a:lstStyle/>
                    <a:p>
                      <a:r>
                        <a:rPr lang="cs-CZ" sz="2400" dirty="0"/>
                        <a:t>Celkové výnosy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7 000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846761"/>
                  </a:ext>
                </a:extLst>
              </a:tr>
              <a:tr h="617340">
                <a:tc>
                  <a:txBody>
                    <a:bodyPr/>
                    <a:lstStyle/>
                    <a:p>
                      <a:r>
                        <a:rPr lang="cs-CZ" sz="2400" dirty="0"/>
                        <a:t>Variabilní náklady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2 800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49994801"/>
                  </a:ext>
                </a:extLst>
              </a:tr>
              <a:tr h="617340">
                <a:tc>
                  <a:txBody>
                    <a:bodyPr/>
                    <a:lstStyle/>
                    <a:p>
                      <a:r>
                        <a:rPr lang="cs-CZ" sz="2400" dirty="0"/>
                        <a:t>Fixní náklady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1 800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31309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099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Nákladový controlling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62285" y="843558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zaměřen především na řízení faktorů, které mají zásadní vliv na výši </a:t>
            </a:r>
            <a:r>
              <a:rPr lang="cs-CZ" sz="2400" b="1" dirty="0"/>
              <a:t>zisku</a:t>
            </a:r>
            <a:r>
              <a:rPr lang="cs-CZ" sz="2400" dirty="0"/>
              <a:t> daného 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orientace na </a:t>
            </a:r>
            <a:r>
              <a:rPr lang="cs-CZ" sz="2400" b="1" dirty="0"/>
              <a:t>náklady</a:t>
            </a:r>
            <a:r>
              <a:rPr lang="cs-CZ" sz="2400" dirty="0"/>
              <a:t> 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orientace na </a:t>
            </a:r>
            <a:r>
              <a:rPr lang="cs-CZ" sz="2400" b="1" dirty="0"/>
              <a:t>výnosy</a:t>
            </a:r>
            <a:r>
              <a:rPr lang="cs-CZ" sz="2400" dirty="0"/>
              <a:t> podniku</a:t>
            </a:r>
          </a:p>
          <a:p>
            <a:pPr lvl="1" algn="just"/>
            <a:endParaRPr lang="cs-CZ" sz="2000" dirty="0"/>
          </a:p>
          <a:p>
            <a:pPr lvl="1" algn="just"/>
            <a:endParaRPr lang="cs-CZ" sz="2000" dirty="0"/>
          </a:p>
          <a:p>
            <a:pPr lvl="1" algn="ctr"/>
            <a:r>
              <a:rPr lang="cs-CZ" sz="2400" u="sng" dirty="0"/>
              <a:t>VH = výnosy - náklady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34722242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1029" y="1203598"/>
            <a:ext cx="8280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Určete: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 algn="just">
              <a:buFont typeface="+mj-lt"/>
              <a:buAutoNum type="arabicPeriod"/>
            </a:pPr>
            <a:r>
              <a:rPr lang="cs-CZ" sz="2400" dirty="0"/>
              <a:t>celkové výnosy v bodu zvratu</a:t>
            </a:r>
          </a:p>
          <a:p>
            <a:pPr marL="457200" indent="-457200" algn="just">
              <a:buFont typeface="+mj-lt"/>
              <a:buAutoNum type="arabicPeriod"/>
            </a:pPr>
            <a:endParaRPr lang="cs-CZ" sz="2400" dirty="0"/>
          </a:p>
          <a:p>
            <a:pPr marL="457200" indent="-457200" algn="just">
              <a:buFont typeface="+mj-lt"/>
              <a:buAutoNum type="arabicPeriod"/>
            </a:pPr>
            <a:r>
              <a:rPr lang="cs-CZ" sz="2400" dirty="0"/>
              <a:t>o kolik se musí zvýšit obrat, aby se pokryly náklady, jestliže budou skutečné výnosy pouze 5 000 Kč.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0"/>
            <a:endParaRPr lang="en-US" dirty="0"/>
          </a:p>
          <a:p>
            <a:pPr algn="just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0550517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2800" b="1" dirty="0"/>
              <a:t>Řešení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5180" y="945487"/>
            <a:ext cx="82809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Ad 1) </a:t>
            </a:r>
          </a:p>
          <a:p>
            <a:endParaRPr lang="cs-CZ" sz="2400" dirty="0"/>
          </a:p>
          <a:p>
            <a:r>
              <a:rPr lang="cs-CZ" sz="2400" dirty="0"/>
              <a:t>CV</a:t>
            </a:r>
            <a:r>
              <a:rPr lang="cs-CZ" sz="2400" baseline="-25000" dirty="0"/>
              <a:t>BZ</a:t>
            </a:r>
            <a:r>
              <a:rPr lang="cs-CZ" sz="2400" dirty="0"/>
              <a:t> = FN / (1-VN/CV) = 1 800/(1-2 800/7 000) = </a:t>
            </a:r>
            <a:r>
              <a:rPr lang="cs-CZ" sz="2400" b="1" dirty="0"/>
              <a:t>3 000 Kč</a:t>
            </a:r>
            <a:r>
              <a:rPr lang="cs-CZ" sz="2400" dirty="0"/>
              <a:t> </a:t>
            </a:r>
          </a:p>
          <a:p>
            <a:endParaRPr lang="cs-CZ" sz="2400" u="sng" dirty="0"/>
          </a:p>
          <a:p>
            <a:r>
              <a:rPr lang="cs-CZ" sz="2400" dirty="0"/>
              <a:t>Ad 2)</a:t>
            </a:r>
          </a:p>
          <a:p>
            <a:endParaRPr lang="cs-CZ" sz="2400" u="sng" dirty="0"/>
          </a:p>
          <a:p>
            <a:r>
              <a:rPr lang="cs-CZ" sz="2400" u="sng" dirty="0"/>
              <a:t>Výnosy bodu zvratu po změně (výnosy = 5 000 Kč):</a:t>
            </a:r>
            <a:endParaRPr lang="en-US" sz="2400" u="sng" dirty="0"/>
          </a:p>
          <a:p>
            <a:r>
              <a:rPr lang="cs-CZ" sz="2400" dirty="0"/>
              <a:t>CV</a:t>
            </a:r>
            <a:r>
              <a:rPr lang="cs-CZ" sz="2400" baseline="-25000" dirty="0"/>
              <a:t>BZ</a:t>
            </a:r>
            <a:r>
              <a:rPr lang="cs-CZ" sz="2400" dirty="0"/>
              <a:t> = FN / (1-VN/CV) = 1 800 / (1 – 2 800/ 5 000) = </a:t>
            </a:r>
            <a:r>
              <a:rPr lang="cs-CZ" sz="2400" b="1" dirty="0"/>
              <a:t>4 091 Kč</a:t>
            </a:r>
            <a:endParaRPr lang="en-US" sz="2400" dirty="0"/>
          </a:p>
          <a:p>
            <a:endParaRPr lang="cs-CZ" sz="2400" dirty="0"/>
          </a:p>
          <a:p>
            <a:r>
              <a:rPr lang="cs-CZ" sz="2400" dirty="0"/>
              <a:t>Obrat se musí zvýšit o </a:t>
            </a:r>
            <a:r>
              <a:rPr lang="cs-CZ" sz="2400" b="1" dirty="0"/>
              <a:t>1 091 Kč</a:t>
            </a:r>
            <a:r>
              <a:rPr lang="cs-CZ" sz="2400" dirty="0"/>
              <a:t> (4 091 – 3 000)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0"/>
            <a:endParaRPr lang="en-US" dirty="0"/>
          </a:p>
          <a:p>
            <a:pPr algn="just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0679712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227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4548A97A-A506-4EA6-AF0A-32D36C74B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0705895"/>
              </p:ext>
            </p:extLst>
          </p:nvPr>
        </p:nvGraphicFramePr>
        <p:xfrm>
          <a:off x="361150" y="1283234"/>
          <a:ext cx="8171290" cy="29447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351110">
                  <a:extLst>
                    <a:ext uri="{9D8B030D-6E8A-4147-A177-3AD203B41FA5}">
                      <a16:colId xmlns:a16="http://schemas.microsoft.com/office/drawing/2014/main" xmlns="" val="503156963"/>
                    </a:ext>
                  </a:extLst>
                </a:gridCol>
                <a:gridCol w="2820180">
                  <a:extLst>
                    <a:ext uri="{9D8B030D-6E8A-4147-A177-3AD203B41FA5}">
                      <a16:colId xmlns:a16="http://schemas.microsoft.com/office/drawing/2014/main" xmlns="" val="1641127218"/>
                    </a:ext>
                  </a:extLst>
                </a:gridCol>
              </a:tblGrid>
              <a:tr h="588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Položky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2248051"/>
                  </a:ext>
                </a:extLst>
              </a:tr>
              <a:tr h="58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Jednotková prodejní cena limonády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8037193"/>
                  </a:ext>
                </a:extLst>
              </a:tr>
              <a:tr h="58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Jednotkové variabilní náklady limonády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0999409"/>
                  </a:ext>
                </a:extLst>
              </a:tr>
              <a:tr h="58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Celkové fixní náklady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2 400 000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11009697"/>
                  </a:ext>
                </a:extLst>
              </a:tr>
              <a:tr h="58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Plánovaný objem výroby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1 000 000 litrů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41944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390547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22772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u="sng" dirty="0"/>
              <a:t>Zjistěte: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příspěvkovou marži výkonu a příspěvek k tržbám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plánovaný zisk na měsíc duben </a:t>
            </a:r>
            <a:r>
              <a:rPr lang="cs-CZ" sz="2400" dirty="0" smtClean="0"/>
              <a:t>2024</a:t>
            </a:r>
            <a:endParaRPr lang="cs-CZ" sz="2400" dirty="0"/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bod zvratu v naturálním vyjádření a v hodnotovém vyjádření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2453564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Řešení ad 1)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02060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Příspěvková marže (m) = jednotková prodejní cena – jednotkové variabilní náklady</a:t>
            </a:r>
          </a:p>
          <a:p>
            <a:endParaRPr lang="en-US" sz="2400" dirty="0"/>
          </a:p>
          <a:p>
            <a:r>
              <a:rPr lang="cs-CZ" sz="2400" dirty="0"/>
              <a:t>m = 10 – 4 = </a:t>
            </a:r>
            <a:r>
              <a:rPr lang="cs-CZ" sz="2400" b="1" dirty="0"/>
              <a:t>6 Kč / výkon</a:t>
            </a:r>
            <a:endParaRPr lang="en-US" sz="2400" dirty="0"/>
          </a:p>
          <a:p>
            <a:r>
              <a:rPr lang="cs-CZ" sz="2400" dirty="0"/>
              <a:t> </a:t>
            </a:r>
            <a:endParaRPr lang="en-US" sz="2400" dirty="0"/>
          </a:p>
          <a:p>
            <a:r>
              <a:rPr lang="cs-CZ" sz="2400" dirty="0"/>
              <a:t>Příspěvek k tržbám (PT) = (prodejní cena – variabilní náklady) / prodejní cena </a:t>
            </a:r>
          </a:p>
          <a:p>
            <a:endParaRPr lang="en-US" sz="2400" dirty="0"/>
          </a:p>
          <a:p>
            <a:r>
              <a:rPr lang="cs-CZ" sz="2400" dirty="0"/>
              <a:t>PT = (10 - 4) / 10 = 6 / 10 = </a:t>
            </a:r>
            <a:r>
              <a:rPr lang="cs-CZ" sz="2400" b="1" dirty="0"/>
              <a:t>0,6 Kč / výkon</a:t>
            </a:r>
            <a:endParaRPr lang="en-US" sz="2400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417539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Řešení ad 2)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0206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89856" y="1056228"/>
          <a:ext cx="8712968" cy="30310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Položka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Kč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Výnosy z prodeje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10 000 000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Variabilní náklady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(-) 4 000 000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Celková marže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6 000 000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Fixní náklady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(-) 2 400 000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Zisk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FF0000"/>
                          </a:solidFill>
                          <a:effectLst/>
                        </a:rPr>
                        <a:t>3 600 000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39552" y="422458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Plánovaný zisk na měsíc duben </a:t>
            </a:r>
            <a:r>
              <a:rPr lang="cs-CZ" sz="2400" dirty="0" smtClean="0"/>
              <a:t>2024 </a:t>
            </a:r>
            <a:r>
              <a:rPr lang="cs-CZ" sz="2400" dirty="0"/>
              <a:t>činí 3 600 000 Kč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469888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03853" y="771550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200" b="1" dirty="0"/>
              <a:t>Řešení ad 3)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0948" y="987575"/>
            <a:ext cx="84495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Q</a:t>
            </a:r>
            <a:r>
              <a:rPr lang="cs-CZ" sz="2400" baseline="-25000" dirty="0"/>
              <a:t>BZ</a:t>
            </a:r>
            <a:r>
              <a:rPr lang="cs-CZ" sz="2400" dirty="0"/>
              <a:t> = FN / (p – </a:t>
            </a:r>
            <a:r>
              <a:rPr lang="cs-CZ" sz="2400" dirty="0" err="1"/>
              <a:t>vn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/>
              <a:t>Q</a:t>
            </a:r>
            <a:r>
              <a:rPr lang="cs-CZ" sz="2400" baseline="-25000" dirty="0"/>
              <a:t>BZ</a:t>
            </a:r>
            <a:r>
              <a:rPr lang="cs-CZ" sz="2400" dirty="0"/>
              <a:t> = 2 400 000 / (10 – 4) = </a:t>
            </a:r>
            <a:r>
              <a:rPr lang="cs-CZ" sz="2400" b="1" dirty="0"/>
              <a:t>400 000 litrů</a:t>
            </a:r>
          </a:p>
          <a:p>
            <a:endParaRPr lang="cs-CZ" sz="2400" b="1" dirty="0"/>
          </a:p>
          <a:p>
            <a:r>
              <a:rPr lang="cs-CZ" sz="2400" dirty="0"/>
              <a:t>T</a:t>
            </a:r>
            <a:r>
              <a:rPr lang="cs-CZ" sz="2400" baseline="-25000" dirty="0"/>
              <a:t>BZ</a:t>
            </a:r>
            <a:r>
              <a:rPr lang="cs-CZ" sz="2400" dirty="0"/>
              <a:t> = P * Q</a:t>
            </a:r>
            <a:r>
              <a:rPr lang="cs-CZ" sz="2400" baseline="-25000" dirty="0"/>
              <a:t>BZ</a:t>
            </a:r>
            <a:r>
              <a:rPr lang="cs-CZ" sz="2400" dirty="0"/>
              <a:t> = 10 * 400 000 litrů = </a:t>
            </a:r>
            <a:r>
              <a:rPr lang="cs-CZ" sz="2400" b="1" dirty="0"/>
              <a:t>4 000 000 Kč</a:t>
            </a:r>
          </a:p>
          <a:p>
            <a:endParaRPr lang="cs-CZ" sz="2400" b="1" dirty="0"/>
          </a:p>
          <a:p>
            <a:r>
              <a:rPr lang="cs-CZ" sz="2400" dirty="0"/>
              <a:t>nebo </a:t>
            </a:r>
            <a:r>
              <a:rPr lang="cs-CZ" sz="2000" dirty="0"/>
              <a:t>CV</a:t>
            </a:r>
            <a:r>
              <a:rPr lang="cs-CZ" sz="2000" baseline="-25000" dirty="0"/>
              <a:t>BZ</a:t>
            </a:r>
            <a:r>
              <a:rPr lang="cs-CZ" sz="2000" dirty="0"/>
              <a:t> (celkové výnosy v bodě zvratu) = 2 400 000 / 0,6 = </a:t>
            </a:r>
            <a:r>
              <a:rPr lang="cs-CZ" sz="2000" b="1" dirty="0"/>
              <a:t>4 000 000 Kč</a:t>
            </a:r>
          </a:p>
          <a:p>
            <a:endParaRPr lang="en-US" sz="2400" dirty="0"/>
          </a:p>
          <a:p>
            <a:r>
              <a:rPr lang="cs-CZ" sz="2400" dirty="0"/>
              <a:t>Bod zvratu v naturálním vyjádření je 400 000 litrů a v hodnotovém vyjádření 4 000 000 Kč.</a:t>
            </a:r>
            <a:endParaRPr lang="en-US" sz="2400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197962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067694"/>
            <a:ext cx="6696744" cy="1368152"/>
          </a:xfrm>
        </p:spPr>
        <p:txBody>
          <a:bodyPr/>
          <a:lstStyle/>
          <a:p>
            <a:pPr algn="ctr"/>
            <a:r>
              <a:rPr lang="cs-CZ" altLang="cs-CZ" sz="4000" b="1" dirty="0">
                <a:solidFill>
                  <a:srgbClr val="00544D"/>
                </a:solidFill>
              </a:rPr>
              <a:t>Děkuji za pozornost </a:t>
            </a:r>
            <a:r>
              <a:rPr lang="cs-CZ" altLang="cs-CZ" sz="4000" b="1" dirty="0">
                <a:solidFill>
                  <a:srgbClr val="00544D"/>
                </a:solidFill>
                <a:sym typeface="Wingdings" panose="05000000000000000000" pitchFamily="2" charset="2"/>
              </a:rPr>
              <a:t>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2097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Finanční controlling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68112" y="843558"/>
            <a:ext cx="8496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orientace na řízení finanční struktury 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orientace na řízení kapitálové struktury 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orientace na řízení peněžních toků 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406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14376"/>
            <a:ext cx="8685223" cy="576064"/>
          </a:xfrm>
        </p:spPr>
        <p:txBody>
          <a:bodyPr/>
          <a:lstStyle/>
          <a:p>
            <a:r>
              <a:rPr lang="cs-CZ" altLang="cs-CZ" sz="2800" b="1" dirty="0"/>
              <a:t>Rozdíly mezi nákladovým a manažerským účetnictvím</a:t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51520" y="1059582"/>
          <a:ext cx="8568952" cy="36574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17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1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</a:rPr>
                        <a:t>Nákladové účetnictví</a:t>
                      </a:r>
                      <a:endParaRPr lang="en-GB" sz="1400" dirty="0">
                        <a:effectLst/>
                      </a:endParaRPr>
                    </a:p>
                  </a:txBody>
                  <a:tcPr marL="57159" marR="5715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</a:rPr>
                        <a:t>Manažerské účetnictví</a:t>
                      </a:r>
                      <a:endParaRPr lang="en-GB" sz="1400" dirty="0">
                        <a:effectLst/>
                      </a:endParaRPr>
                    </a:p>
                  </a:txBody>
                  <a:tcPr marL="57159" marR="5715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účetnictví pro řízení podnikatelského procesu, o jehož parametrech již bylo rozhodnuto v minulosti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účetnictví, jehož součástí je i rozhodování o budoucích alternativách činnosti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5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Informace pro předem stanovenou variantu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Informace pro variantní rozhodování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5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Informace pro řízení:</a:t>
                      </a:r>
                      <a:endParaRPr lang="en-GB" sz="12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- výkonově orientované </a:t>
                      </a:r>
                      <a:endParaRPr lang="en-GB" sz="12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  odpovědnostní</a:t>
                      </a:r>
                      <a:endParaRPr lang="en-GB" sz="12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- procesně orientované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Komplexní informace pro vrcholové řízení a rozhodování:</a:t>
                      </a:r>
                      <a:endParaRPr lang="en-GB" sz="12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- o existující kapacitě </a:t>
                      </a:r>
                      <a:endParaRPr lang="en-GB" sz="12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 o budoucí kapacitě</a:t>
                      </a:r>
                      <a:endParaRPr lang="en-GB" sz="12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Řízení hospodárnosti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Řízení efektivnosti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Změny v objemu a sortimentu „zajištěných“ výkonů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Zásadní změny činnosti (strategický marketing, výzkum a vývoj, investiční rozhodování)</a:t>
                      </a:r>
                      <a:endParaRPr lang="en-GB" sz="1200" b="0" dirty="0">
                        <a:effectLst/>
                      </a:endParaRPr>
                    </a:p>
                  </a:txBody>
                  <a:tcPr marL="57159" marR="5715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1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Podnikové krátkodobé rozpočty</a:t>
                      </a:r>
                      <a:r>
                        <a:rPr lang="cs-CZ" sz="1400" b="0" baseline="0" dirty="0">
                          <a:effectLst/>
                        </a:rPr>
                        <a:t> (r</a:t>
                      </a:r>
                      <a:r>
                        <a:rPr lang="cs-CZ" sz="1400" b="0" dirty="0">
                          <a:effectLst/>
                        </a:rPr>
                        <a:t>ozpočtová výsledovka, rozvaha, cash-</a:t>
                      </a:r>
                      <a:r>
                        <a:rPr lang="cs-CZ" sz="1400" b="0" dirty="0" err="1">
                          <a:effectLst/>
                        </a:rPr>
                        <a:t>flow</a:t>
                      </a:r>
                      <a:r>
                        <a:rPr lang="cs-CZ" sz="1400" b="0" dirty="0">
                          <a:effectLst/>
                        </a:rPr>
                        <a:t>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83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Vnitropodnikové rozpočty a kalkulační systém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Střednědobé a dlouhodobé rozpočty (kapitálové rozpočty, výdaje na výzkum a vývoj)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9" marR="5715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834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</a:rPr>
              <a:t>ZÁKLADNÍ POJMY A KRITÉRIA NÁKLADOVÉHO ÚČETNICTVÍ VE VZTAHU K PODNIKU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č. 2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59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Cíl podnikatelského procesu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podnikatelský proces má za cíl </a:t>
            </a:r>
            <a:r>
              <a:rPr lang="cs-CZ" sz="2000" b="1" dirty="0"/>
              <a:t>transformaci vstupů na výstupy </a:t>
            </a:r>
            <a:r>
              <a:rPr lang="cs-CZ" sz="2000" dirty="0"/>
              <a:t>s cílem zhodnotit </a:t>
            </a:r>
            <a:r>
              <a:rPr lang="cs-CZ" sz="2000" b="1" dirty="0"/>
              <a:t>vložené zdroje a vytvořit zisk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zisk lze chápat jako výtěžek dané aktivity, vzniklý přebytkem ekonomického prospěchu nad ekonomickými zdroji, převoditelný na peníze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pPr algn="ctr"/>
            <a:r>
              <a:rPr lang="pl-PL" sz="2000" b="1" u="sng" dirty="0"/>
              <a:t>Výsledek hospodaření (zisk/ztráta) = výnosy -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409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5212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96237" y="801016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</a:rPr>
              <a:t>ÚVOD DO NÁKLADOVÉHO ÚČETNICTVÍ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č. 1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57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Náklady a výnosy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Náklady a výnosy jsou považovány za základní kategorie ekonomického pohybu představující hlavní prvky účetnictví.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náklady </a:t>
            </a:r>
            <a:r>
              <a:rPr lang="cs-CZ" dirty="0"/>
              <a:t>- vynaložení (obětování) ekonomických zdrojů na určitý výkon jako výsledek aktivity, převoditelné na peníze, přinášející očekávaný ekonomický prospěch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např. nákup materiálu, spotřeba elektrické energie, mzdové a sociální náklady, spotřeba materiálu, nákladové úroky apod.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výnosy</a:t>
            </a:r>
            <a:r>
              <a:rPr lang="cs-CZ" dirty="0"/>
              <a:t> - ekonomický prospěch, převoditelný na peníze, získaný účelným využitím ekonomických zdrojů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např. tržby z prodeje výrobků, majetku, úroky z vkladů apod.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78022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Náklady v manažerském účetnictví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3528" y="987574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Vychází se z charakteristiky nákladů jako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hodnotově vyjádřeného,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účelného vynaložení ekonomických zdrojů podniku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účelově souvisejícího s ekonomickou činností.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Rozlišujeme 2 rysy nákladů: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účelnost</a:t>
            </a:r>
            <a:r>
              <a:rPr lang="cs-CZ" dirty="0"/>
              <a:t> – náklady vynaloženy hospodárně, přiměřeně k výsledku činnosti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účelovost (účelový charakter) </a:t>
            </a:r>
            <a:r>
              <a:rPr lang="cs-CZ" dirty="0"/>
              <a:t>-  vynaložení ekonomického zdroje tak, aby byl ekonomický prospěch vyšší než vynaložené ekonomické zdroje (výnosy &gt; náklady)</a:t>
            </a:r>
          </a:p>
        </p:txBody>
      </p:sp>
    </p:spTree>
    <p:extLst>
      <p:ext uri="{BB962C8B-B14F-4D97-AF65-F5344CB8AC3E}">
        <p14:creationId xmlns:p14="http://schemas.microsoft.com/office/powerpoint/2010/main" xmlns="" val="2486125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altLang="cs-CZ" sz="3200" b="1" dirty="0"/>
              <a:t>Vnitropodnikové útvary a jejich členění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5289" y="77155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útvarové členění bylo vytvořeno v souvislosti s organizací podniku a souvisí s vymezením pravomoci a odpovědnosti jednotlivých útvarů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obvykle se člení na: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hlavní činnosti (např. výroba, služby)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nákup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zásobování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distribuce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prodej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servisní činnosti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finanční řízení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generální ředitel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1926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Podnikové náklady a jejich členění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504" y="84355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druhovém členění nákladů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členění podle podstaty vynaložených zdrojů na vstupu do podniku nebo útvaru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provozní náklady a finanční náklady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účelové členění nákladů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provádí se na účtech útvarů či výkonů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poskytuje informace o tom, kde byly náklady vynaloženy, popřípadě na jaký výkon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jednicové </a:t>
            </a:r>
            <a:r>
              <a:rPr lang="cs-CZ" dirty="0"/>
              <a:t>(vztaženy k výkonu či operaci)</a:t>
            </a:r>
            <a:r>
              <a:rPr lang="cs-CZ" b="1" dirty="0"/>
              <a:t> či režijní náklady </a:t>
            </a:r>
            <a:r>
              <a:rPr lang="cs-CZ" dirty="0"/>
              <a:t>(vztaženy k podpůrným procesům organizace)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závislost nákladů na objemu výkonů</a:t>
            </a:r>
            <a:r>
              <a:rPr lang="cs-CZ" dirty="0"/>
              <a:t> (náklady variabilní a náklady fixní)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kdo nese odpovědnost za jejich vývoj</a:t>
            </a:r>
            <a:r>
              <a:rPr lang="cs-CZ" dirty="0"/>
              <a:t> (náklady ovlivnitelné a neovlivnitelné útvarem)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5615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Podnikové náklady a jejich členění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43558"/>
            <a:ext cx="6696744" cy="40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242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Druhové členění nákladů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84355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Účtová třída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50 - Spotřebované nákupy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51 – Služby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52 - Osobní náklady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53 - Daně a poplatky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54 - Jiné provozní náklady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55 - Odpisy, rezervy, komplexní náklady příštích období a opravné položky v 		     provozní oblasti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56 - Finanční náklady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57 - Rezervy a opravné položky finančních nákladů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58 - Mimořádné náklady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59 - Daně z příjmů a převodové účty a rezerva na daň z příjmů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08578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Účelové členění nákladů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84355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Účtová třída 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80 - Náklady na prodané výkony (801-Prodané výrobky, 802-Prodané služby, 804-Prodané zboží),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81 - Prodejní režie (811-Balné, 812-Osobní náklady, 813-Odpisy, 814-Nájemné, 815-Cestovné, 816-Telekomunikační náklady, 817-Náklady na pojištění, 818-Náklady na osvětlení a vytápění, 819-Ostatní prodejní náklady),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82 - Správní režie (821-Materiálové náklady, 822-Osobní náklady, 823-Odpisy, 824-Nájemné, 825-Cestovné, 826-Telekomunikační náklady, 827-Náklady na pojištění, 828-Náklady na osvětlení a vytápění, 829-Ostatní správní náklady),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25266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Účelové členění nákladů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84355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Účtová třída 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83 - Jiné režijní náklady (831-Režijní náklady na logistiku, 832-Režijní náklady na zásobování, 833-Režijní náklady na dopravu, 834-Režijní náklady na opravy a údržbu, 835-Režijní náklady na informační technologie, 836-Režijní náklady na úklid, 837-Ostatní režijní náklady),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84 - Jiné provozní náklady (841-Zůstatková cena prodaného dlouhodobého nehmotného a hmotného majetku, 842-Prodaný materiál, 843-Dary, 844-Pokuty, penále a úroky z prodlení, 845-Tvorba a zúčtování rezerv, 846-Odpis pohledávky, 847-Tvorba a zúčtování opravných položek v provozní oblasti, 848-Ostatní provozní náklady, 849-Manka a škody v provozní oblasti)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06494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064896" cy="504055"/>
          </a:xfrm>
        </p:spPr>
        <p:txBody>
          <a:bodyPr/>
          <a:lstStyle/>
          <a:p>
            <a:r>
              <a:rPr lang="pl-PL" altLang="cs-CZ" sz="3200" b="1" dirty="0"/>
              <a:t>Podnikové výnosy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6660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v rámci nákladového účetnictví je možné rozdělit výnosové účty na: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200" b="1" dirty="0"/>
              <a:t>externí výnosy </a:t>
            </a:r>
            <a:r>
              <a:rPr lang="cs-CZ" sz="2200" dirty="0"/>
              <a:t>– výnosy z prodeje výrobků a služeb externím zákazníkům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200" b="1" dirty="0"/>
              <a:t>interní výnosy </a:t>
            </a:r>
            <a:r>
              <a:rPr lang="cs-CZ" sz="2200" dirty="0"/>
              <a:t>– vznikají při předání výkonů mezi středisky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42941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Druhové členění výnosů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504" y="843558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Účtová třída 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60 - Tržby za vlastní výkony a zboží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61 - Změny stavu zásob vlastní činnosti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62 – Aktivace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64 - Jiné provozní výnosy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66 - Finanční výnosy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68 - Mimořádné výnosy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69 - Převodové účty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4841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4055"/>
          </a:xfrm>
        </p:spPr>
        <p:txBody>
          <a:bodyPr/>
          <a:lstStyle/>
          <a:p>
            <a:r>
              <a:rPr lang="cs-CZ" altLang="cs-CZ" sz="3200" b="1" dirty="0"/>
              <a:t>Uživatelská struktura účetních informací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Vývoj účetnictví byl ovlivněn požadavky na diferenciaci způsobu zobrazení podnikatelského procesu </a:t>
            </a:r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podle toho, kdo je uživatelem účetních informací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podle toho, jaké rozhodovací úlohy řeší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r>
              <a:rPr lang="cs-CZ" sz="2000" dirty="0"/>
              <a:t>Postupně došlo k obsahovému </a:t>
            </a:r>
            <a:r>
              <a:rPr lang="cs-CZ" sz="2000" b="1" dirty="0"/>
              <a:t>oddělení</a:t>
            </a:r>
            <a:r>
              <a:rPr lang="cs-CZ" sz="2000" dirty="0"/>
              <a:t> účetních informací: </a:t>
            </a:r>
          </a:p>
          <a:p>
            <a:pPr algn="just"/>
            <a:endParaRPr lang="cs-CZ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finančního účetnictví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daňového účetnictví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manažerského (nákladového účetnictví)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409136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Účelové členění výnosů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84355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Účtová třída 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90 - Tržby za vlastní výkony a zboží (901-Tržby za vlastní výrobky, 902-Tržby z prodeje služeb, 904-Tržby za zboží),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94 - Jiné provozní výnosy (941-Tržby z prodeje dlouhodobého nehmotného a hmotného majetku, 942-Tržby z prodeje materiálu, 944-Smluvní pokuty a úroky z prodlení, 946-Výnosy z odepsaných pohledávek, 948-Ostatní provozní výnosy).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9714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Výnosy a náklady podle činnosti podniku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84355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38" y="771550"/>
            <a:ext cx="7812360" cy="3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614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Výnosy a náklady podle činnosti podniku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84355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964" y="1041448"/>
            <a:ext cx="8851707" cy="35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012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8039" y="195486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Výrobní proces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43558"/>
            <a:ext cx="704051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812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Rozdíly v terminologii !!!!!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7123" y="1061815"/>
            <a:ext cx="698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výnos x tržba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tržba x příjem (inkaso tržeb)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náklad x výdaj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zisk x tržba x marže x příjem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99744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Výnos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7123" y="1061815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DC414AC-00E6-4614-8078-C951BD307D25}"/>
              </a:ext>
            </a:extLst>
          </p:cNvPr>
          <p:cNvSpPr txBox="1"/>
          <p:nvPr/>
        </p:nvSpPr>
        <p:spPr>
          <a:xfrm>
            <a:off x="395536" y="106809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ekonomický prospěch převoditelný na peníze, získaný účelným využitím ekonomických zdrojů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Například: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tržby z prodeje výrobků,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Tržby z prodeje majetku,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úroky z vkladů apod. </a:t>
            </a:r>
          </a:p>
        </p:txBody>
      </p:sp>
    </p:spTree>
    <p:extLst>
      <p:ext uri="{BB962C8B-B14F-4D97-AF65-F5344CB8AC3E}">
        <p14:creationId xmlns:p14="http://schemas.microsoft.com/office/powerpoint/2010/main" xmlns="" val="1915783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Tržba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7123" y="1061815"/>
            <a:ext cx="69847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ekonomický prospěch převoditelný na peníze, získaný účelným využitím ekonomických zdrojů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součástí výnosů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Například: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tržby z prodeje výrobků a služeb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tržby za prodej zboží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tržby za prodej majetku</a:t>
            </a:r>
          </a:p>
          <a:p>
            <a:pPr lvl="1" algn="just"/>
            <a:endParaRPr lang="cs-CZ" b="1" u="sng" dirty="0"/>
          </a:p>
          <a:p>
            <a:pPr lvl="1" algn="ctr"/>
            <a:r>
              <a:rPr lang="cs-CZ" sz="3200" b="1" u="sng" dirty="0"/>
              <a:t>Tržba = P</a:t>
            </a:r>
            <a:r>
              <a:rPr lang="cs-CZ" u="sng" dirty="0"/>
              <a:t>*</a:t>
            </a:r>
            <a:r>
              <a:rPr lang="cs-CZ" sz="3200" b="1" u="sng" dirty="0"/>
              <a:t>Q</a:t>
            </a:r>
          </a:p>
          <a:p>
            <a:pPr lvl="1" algn="just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40581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Příjmy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reálný přírůstek peněžních prostředků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přírůstek ekonomických zdrojů bez ohledu na jejich použití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jakákoliv přijatá peněžní částka či přijatá platba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například zaplacená faktura za prodej výrobků od zákazníků, zaplacené bankou úroky z vkladu apod. </a:t>
            </a:r>
          </a:p>
        </p:txBody>
      </p:sp>
    </p:spTree>
    <p:extLst>
      <p:ext uri="{BB962C8B-B14F-4D97-AF65-F5344CB8AC3E}">
        <p14:creationId xmlns:p14="http://schemas.microsoft.com/office/powerpoint/2010/main" xmlns="" val="1115067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Náklad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7123" y="1061815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vynaložení (obětování) ekonomických zdrojů na určitý výkon jako výsledek aktivity, převoditelné na peníze, přinášející očekávaný ekonomický prospěch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celkové náklady podniku jsou tvořeny součtem </a:t>
            </a:r>
            <a:r>
              <a:rPr lang="cs-CZ" b="1" dirty="0"/>
              <a:t>variabilních nákladů </a:t>
            </a:r>
            <a:r>
              <a:rPr lang="cs-CZ" dirty="0"/>
              <a:t>a </a:t>
            </a:r>
            <a:r>
              <a:rPr lang="cs-CZ" b="1" dirty="0"/>
              <a:t>fixních 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Například: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materiálu,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spotřeba elektrické energie,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mzdové a sociální náklady,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spotřeba materiálu,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nákladové úroky apod.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9474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Výdaje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reálný úbytek peněžních prostředků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představují vynaložení peněžních prostředků víceméně bez zřetele na jejich použití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výdaj nevede k celkovému úbytku majetku, ale pouze ke změně v jeho struktuře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příkladem může být úhrada přijaté faktury za elektrickou energii dodavatelům, výplata mezd a úhrady sociálního a zdravotního pojištění zaměstnancům, pořízení dlouhodobého majetku apod.</a:t>
            </a:r>
            <a:endParaRPr lang="en-GB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5708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4055"/>
          </a:xfrm>
        </p:spPr>
        <p:txBody>
          <a:bodyPr/>
          <a:lstStyle/>
          <a:p>
            <a:r>
              <a:rPr lang="cs-CZ" altLang="cs-CZ" sz="3200" b="1" dirty="0"/>
              <a:t>Uživatelská struktura účetních informací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1" dirty="0"/>
              <a:t>účetní informace finančního účetnictví </a:t>
            </a:r>
            <a:r>
              <a:rPr lang="cs-CZ" sz="2000" dirty="0"/>
              <a:t>(cílem je zobrazení podnikatelského procesu zejména pro potřeby tzv. externích uživatelů)</a:t>
            </a: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1" dirty="0"/>
              <a:t>účetní informace daňového účetnictví </a:t>
            </a:r>
            <a:r>
              <a:rPr lang="pl-PL" sz="2000" dirty="0"/>
              <a:t>(</a:t>
            </a:r>
            <a:r>
              <a:rPr lang="cs-CZ" sz="2000" dirty="0"/>
              <a:t>smyslem je zobrazení podnikatelského procesu s ohledem na správné vyjádření základu daně z příjmů) </a:t>
            </a: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1" dirty="0"/>
              <a:t>účetní informace manažerského (nákladového) účetnictví </a:t>
            </a:r>
            <a:r>
              <a:rPr lang="pl-PL" sz="2000" dirty="0"/>
              <a:t>(</a:t>
            </a:r>
            <a:r>
              <a:rPr lang="cs-CZ" sz="2000" dirty="0"/>
              <a:t>využívány pro řízení podnikatelských procesů pracovníky na různých stupních podnikového řízení, jedná se o potřeby tzv. interních uživatelů)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13348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Zisk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7122" y="1061814"/>
            <a:ext cx="7487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zisk lze chápat jako výtěžek dané aktivity, vzniklý přebytkem ekonomického prospěchu nad ekonomickými zdroji, převoditelný na peníze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dirty="0"/>
          </a:p>
          <a:p>
            <a:pPr algn="ctr"/>
            <a:r>
              <a:rPr lang="pl-PL" sz="2000" b="1" u="sng" dirty="0"/>
              <a:t>Výsledek hospodaření (+ zisk/ - ztráta) = výnosy - náklady</a:t>
            </a:r>
          </a:p>
        </p:txBody>
      </p:sp>
    </p:spTree>
    <p:extLst>
      <p:ext uri="{BB962C8B-B14F-4D97-AF65-F5344CB8AC3E}">
        <p14:creationId xmlns:p14="http://schemas.microsoft.com/office/powerpoint/2010/main" xmlns="" val="1863638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Marže (příspěvková marže)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7122" y="1061815"/>
            <a:ext cx="77752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vyjadřuje rozdíl mezi jednotkovou či celkovou prodejní cenou a jednotkovými či celkovými variabilními náklady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představuje část peněžních prostředků, která podniku zbyde na úhradu fixních 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výsledek se uvádí v měnových jednotkách (např. Kč, euro, USD apod.)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lvl="4" algn="just"/>
            <a:r>
              <a:rPr lang="cs-CZ" sz="2800" b="1"/>
              <a:t>příspěvková marže</a:t>
            </a:r>
            <a:r>
              <a:rPr lang="cs-CZ" sz="1400" b="1"/>
              <a:t> </a:t>
            </a:r>
            <a:r>
              <a:rPr lang="cs-CZ" sz="2800" b="1"/>
              <a:t>= p – v</a:t>
            </a:r>
          </a:p>
          <a:p>
            <a:pPr lvl="4" algn="just"/>
            <a:endParaRPr lang="cs-CZ"/>
          </a:p>
          <a:p>
            <a:pPr lvl="4" algn="just"/>
            <a:r>
              <a:rPr lang="cs-CZ" sz="1600" i="1"/>
              <a:t>p………jednotková či celková prodejní cena</a:t>
            </a:r>
          </a:p>
          <a:p>
            <a:pPr lvl="4" algn="just"/>
            <a:r>
              <a:rPr lang="cs-CZ" sz="1600" i="1"/>
              <a:t>v………jednotkové či celkové variabilní náklady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xmlns="" val="1445167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endParaRPr lang="cs-CZ" dirty="0"/>
          </a:p>
          <a:p>
            <a:pPr lvl="0" hangingPunct="0"/>
            <a:endParaRPr lang="cs-CZ" dirty="0"/>
          </a:p>
          <a:p>
            <a:pPr lvl="0" hangingPunct="0"/>
            <a:endParaRPr lang="cs-CZ" dirty="0"/>
          </a:p>
          <a:p>
            <a:pPr lvl="0" hangingPunct="0"/>
            <a:endParaRPr lang="cs-CZ" dirty="0"/>
          </a:p>
          <a:p>
            <a:pPr lvl="0" hangingPunct="0"/>
            <a:endParaRPr lang="cs-CZ" dirty="0"/>
          </a:p>
          <a:p>
            <a:pPr lvl="0" hangingPunct="0"/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788F6D62-7E18-4E32-8C9F-35366C231A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1225050"/>
          <a:ext cx="8064896" cy="30337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151428642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4107581106"/>
                    </a:ext>
                  </a:extLst>
                </a:gridCol>
              </a:tblGrid>
              <a:tr h="606740"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Položky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Jednotky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56590243"/>
                  </a:ext>
                </a:extLst>
              </a:tr>
              <a:tr h="606740">
                <a:tc>
                  <a:txBody>
                    <a:bodyPr/>
                    <a:lstStyle/>
                    <a:p>
                      <a:pPr marR="17780" indent="10795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vyrobených výrobků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 ks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7272611"/>
                  </a:ext>
                </a:extLst>
              </a:tr>
              <a:tr h="606740">
                <a:tc>
                  <a:txBody>
                    <a:bodyPr/>
                    <a:lstStyle/>
                    <a:p>
                      <a:pPr marR="17780" indent="10795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prodaných výrobků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 ks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2128100"/>
                  </a:ext>
                </a:extLst>
              </a:tr>
              <a:tr h="606740">
                <a:tc>
                  <a:txBody>
                    <a:bodyPr/>
                    <a:lstStyle/>
                    <a:p>
                      <a:pPr marR="17780" indent="10795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Náklady na vyrobené výrobky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 Kč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7449636"/>
                  </a:ext>
                </a:extLst>
              </a:tr>
              <a:tr h="606740">
                <a:tc>
                  <a:txBody>
                    <a:bodyPr/>
                    <a:lstStyle/>
                    <a:p>
                      <a:pPr marR="17780" indent="10795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Částka, za kterou byly prodané výrobky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 Kč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0577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9356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endParaRPr lang="cs-CZ" dirty="0"/>
          </a:p>
          <a:p>
            <a:pPr lvl="0" hangingPunct="0"/>
            <a:r>
              <a:rPr lang="cs-CZ" sz="2400" dirty="0"/>
              <a:t>Zjistěte:</a:t>
            </a:r>
          </a:p>
          <a:p>
            <a:pPr lvl="0" hangingPunct="0"/>
            <a:endParaRPr lang="cs-CZ" sz="2400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kolik činí výnosy podniku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kolik činí náklady podniku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hospodářský výsledek podniku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nákladovou rentabilitu podniku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výnosovou rentabilitu podniku</a:t>
            </a:r>
          </a:p>
        </p:txBody>
      </p:sp>
    </p:spTree>
    <p:extLst>
      <p:ext uri="{BB962C8B-B14F-4D97-AF65-F5344CB8AC3E}">
        <p14:creationId xmlns:p14="http://schemas.microsoft.com/office/powerpoint/2010/main" xmlns="" val="2350311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Řešení ad 1) – ad 3)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300" dirty="0"/>
              <a:t> </a:t>
            </a:r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755576" y="1059583"/>
          <a:ext cx="7560840" cy="32365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31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náklady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výnosy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318">
                <a:tc>
                  <a:txBody>
                    <a:bodyPr/>
                    <a:lstStyle/>
                    <a:p>
                      <a:r>
                        <a:rPr lang="cs-CZ" sz="2400" dirty="0"/>
                        <a:t>100 Kč (10 ks)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150 Kč (10 ks)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318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318">
                <a:tc>
                  <a:txBody>
                    <a:bodyPr/>
                    <a:lstStyle/>
                    <a:p>
                      <a:r>
                        <a:rPr lang="cs-CZ" sz="2400" dirty="0"/>
                        <a:t>Celkové náklady  100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Celkové výnosy 150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318">
                <a:tc gridSpan="2">
                  <a:txBody>
                    <a:bodyPr/>
                    <a:lstStyle/>
                    <a:p>
                      <a:r>
                        <a:rPr lang="cs-CZ" sz="2400" dirty="0"/>
                        <a:t>HV = zisk</a:t>
                      </a:r>
                      <a:r>
                        <a:rPr lang="cs-CZ" sz="2400" baseline="0" dirty="0"/>
                        <a:t> 50 Kč</a:t>
                      </a:r>
                      <a:endParaRPr lang="cs-CZ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747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Řešení ad 4) – ad 5)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300" dirty="0"/>
          </a:p>
          <a:p>
            <a:pPr algn="just"/>
            <a:r>
              <a:rPr lang="cs-CZ" sz="2300" dirty="0"/>
              <a:t>Rentabilita nákladů = zisk / náklady</a:t>
            </a:r>
          </a:p>
          <a:p>
            <a:pPr algn="just"/>
            <a:r>
              <a:rPr lang="cs-CZ" sz="2300" dirty="0"/>
              <a:t>Rentabilita nákladů = 50 / 100</a:t>
            </a:r>
          </a:p>
          <a:p>
            <a:pPr algn="just"/>
            <a:r>
              <a:rPr lang="cs-CZ" sz="2300" dirty="0"/>
              <a:t>Rentabilita nákladů = 0,5 x 100% =</a:t>
            </a:r>
            <a:r>
              <a:rPr lang="cs-CZ" sz="2300" b="1" dirty="0"/>
              <a:t> 50 %</a:t>
            </a:r>
          </a:p>
          <a:p>
            <a:pPr algn="just"/>
            <a:endParaRPr lang="cs-CZ" sz="2300" dirty="0"/>
          </a:p>
          <a:p>
            <a:pPr algn="just"/>
            <a:r>
              <a:rPr lang="cs-CZ" sz="2300" dirty="0"/>
              <a:t>Rentabilita výnosů = zisk / výnosy</a:t>
            </a:r>
          </a:p>
          <a:p>
            <a:pPr algn="just"/>
            <a:r>
              <a:rPr lang="cs-CZ" sz="2300" dirty="0"/>
              <a:t>Rentabilita výnosů = 50 / 150</a:t>
            </a:r>
          </a:p>
          <a:p>
            <a:pPr algn="just"/>
            <a:r>
              <a:rPr lang="cs-CZ" sz="2300" dirty="0"/>
              <a:t>Rentabilita výnosů = 0,33 x 100 % = </a:t>
            </a:r>
            <a:r>
              <a:rPr lang="cs-CZ" sz="2300" b="1" dirty="0"/>
              <a:t>33 % </a:t>
            </a:r>
          </a:p>
          <a:p>
            <a:pPr algn="just"/>
            <a:r>
              <a:rPr lang="cs-CZ" sz="2300" dirty="0"/>
              <a:t> </a:t>
            </a:r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6736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endParaRPr lang="cs-CZ" dirty="0"/>
          </a:p>
          <a:p>
            <a:pPr lvl="0" hangingPunct="0"/>
            <a:endParaRPr lang="cs-CZ" dirty="0"/>
          </a:p>
          <a:p>
            <a:pPr lvl="0" hangingPunct="0"/>
            <a:endParaRPr lang="cs-CZ" dirty="0"/>
          </a:p>
          <a:p>
            <a:pPr lvl="0" hangingPunct="0"/>
            <a:endParaRPr lang="cs-CZ" dirty="0"/>
          </a:p>
          <a:p>
            <a:pPr lvl="0" hangingPunct="0"/>
            <a:endParaRPr lang="cs-CZ" dirty="0"/>
          </a:p>
          <a:p>
            <a:pPr lvl="0" hangingPunct="0"/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788F6D62-7E18-4E32-8C9F-35366C231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0063481"/>
              </p:ext>
            </p:extLst>
          </p:nvPr>
        </p:nvGraphicFramePr>
        <p:xfrm>
          <a:off x="467544" y="1225050"/>
          <a:ext cx="8064896" cy="30337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151428642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4107581106"/>
                    </a:ext>
                  </a:extLst>
                </a:gridCol>
              </a:tblGrid>
              <a:tr h="606740"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Položky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Jednotky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56590243"/>
                  </a:ext>
                </a:extLst>
              </a:tr>
              <a:tr h="606740">
                <a:tc>
                  <a:txBody>
                    <a:bodyPr/>
                    <a:lstStyle/>
                    <a:p>
                      <a:pPr marR="17780" indent="10795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vyrobených výrobků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 ks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7272611"/>
                  </a:ext>
                </a:extLst>
              </a:tr>
              <a:tr h="606740">
                <a:tc>
                  <a:txBody>
                    <a:bodyPr/>
                    <a:lstStyle/>
                    <a:p>
                      <a:pPr marR="17780" indent="10795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prodaných výrobků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 ks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2128100"/>
                  </a:ext>
                </a:extLst>
              </a:tr>
              <a:tr h="606740">
                <a:tc>
                  <a:txBody>
                    <a:bodyPr/>
                    <a:lstStyle/>
                    <a:p>
                      <a:pPr marR="17780" indent="10795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Náklady na vyrobené výrobky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 Kč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7449636"/>
                  </a:ext>
                </a:extLst>
              </a:tr>
              <a:tr h="606740">
                <a:tc>
                  <a:txBody>
                    <a:bodyPr/>
                    <a:lstStyle/>
                    <a:p>
                      <a:pPr marR="17780" indent="10795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Částka, za kterou byly prodané výrobky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120 Kč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0577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5859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endParaRPr lang="cs-CZ" dirty="0"/>
          </a:p>
          <a:p>
            <a:pPr lvl="0" hangingPunct="0"/>
            <a:r>
              <a:rPr lang="cs-CZ" sz="2400" dirty="0"/>
              <a:t>Zjistěte:</a:t>
            </a:r>
          </a:p>
          <a:p>
            <a:pPr lvl="0" hangingPunct="0"/>
            <a:endParaRPr lang="cs-CZ" sz="2400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kolik činí výnosy podniku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kolik činí náklady podniku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hospodářský výsledek podniku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nákladovou rentabilitu podniku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cs-CZ" sz="2400" dirty="0"/>
              <a:t>výnosovou rentabilitu podniku</a:t>
            </a:r>
          </a:p>
        </p:txBody>
      </p:sp>
    </p:spTree>
    <p:extLst>
      <p:ext uri="{BB962C8B-B14F-4D97-AF65-F5344CB8AC3E}">
        <p14:creationId xmlns:p14="http://schemas.microsoft.com/office/powerpoint/2010/main" xmlns="" val="3205855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Řešení ad 1) – ad 3)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300" dirty="0"/>
              <a:t> </a:t>
            </a:r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5951807"/>
              </p:ext>
            </p:extLst>
          </p:nvPr>
        </p:nvGraphicFramePr>
        <p:xfrm>
          <a:off x="755576" y="1059583"/>
          <a:ext cx="7560840" cy="32365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31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náklady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výnosy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318">
                <a:tc>
                  <a:txBody>
                    <a:bodyPr/>
                    <a:lstStyle/>
                    <a:p>
                      <a:r>
                        <a:rPr lang="cs-CZ" sz="2400" dirty="0"/>
                        <a:t>100 Kč (10 ks)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120 Kč (8 ks)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318">
                <a:tc>
                  <a:txBody>
                    <a:bodyPr/>
                    <a:lstStyle/>
                    <a:p>
                      <a:r>
                        <a:rPr lang="cs-CZ" sz="2400" dirty="0"/>
                        <a:t>- 20 </a:t>
                      </a:r>
                      <a:r>
                        <a:rPr lang="cs-CZ" sz="2400" dirty="0" err="1"/>
                        <a:t>kč</a:t>
                      </a:r>
                      <a:r>
                        <a:rPr lang="cs-CZ" sz="2400" dirty="0"/>
                        <a:t> (2ks,</a:t>
                      </a:r>
                      <a:r>
                        <a:rPr lang="cs-CZ" sz="2400" baseline="0" dirty="0"/>
                        <a:t> 1ks/ 10 </a:t>
                      </a:r>
                      <a:r>
                        <a:rPr lang="cs-CZ" sz="2400" baseline="0" dirty="0" err="1"/>
                        <a:t>kč</a:t>
                      </a:r>
                      <a:r>
                        <a:rPr lang="cs-CZ" sz="2400" baseline="0" dirty="0"/>
                        <a:t>)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318">
                <a:tc>
                  <a:txBody>
                    <a:bodyPr/>
                    <a:lstStyle/>
                    <a:p>
                      <a:r>
                        <a:rPr lang="cs-CZ" sz="2400" dirty="0"/>
                        <a:t>Celkové náklady  80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Celkové výnosy 120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318">
                <a:tc gridSpan="2">
                  <a:txBody>
                    <a:bodyPr/>
                    <a:lstStyle/>
                    <a:p>
                      <a:r>
                        <a:rPr lang="cs-CZ" sz="2400" dirty="0"/>
                        <a:t>HV = zisk</a:t>
                      </a:r>
                      <a:r>
                        <a:rPr lang="cs-CZ" sz="2400" baseline="0" dirty="0"/>
                        <a:t> 40 Kč</a:t>
                      </a:r>
                      <a:endParaRPr lang="cs-CZ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0475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360039"/>
          </a:xfrm>
        </p:spPr>
        <p:txBody>
          <a:bodyPr/>
          <a:lstStyle/>
          <a:p>
            <a:r>
              <a:rPr lang="cs-CZ" altLang="cs-CZ" sz="3600" b="1" dirty="0"/>
              <a:t>Řešení ad 4) – ad 5)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300" dirty="0"/>
          </a:p>
          <a:p>
            <a:pPr algn="just"/>
            <a:r>
              <a:rPr lang="cs-CZ" sz="2300" dirty="0"/>
              <a:t>Rentabilita nákladů = zisk / náklady</a:t>
            </a:r>
          </a:p>
          <a:p>
            <a:pPr algn="just"/>
            <a:r>
              <a:rPr lang="cs-CZ" sz="2300" dirty="0"/>
              <a:t>Rentabilita nákladů = 40 / 80</a:t>
            </a:r>
          </a:p>
          <a:p>
            <a:pPr algn="just"/>
            <a:r>
              <a:rPr lang="cs-CZ" sz="2300" dirty="0"/>
              <a:t>Rentabilita nákladů = 0,5 x 100% =</a:t>
            </a:r>
            <a:r>
              <a:rPr lang="cs-CZ" sz="2300" b="1" dirty="0"/>
              <a:t> 50 %</a:t>
            </a:r>
          </a:p>
          <a:p>
            <a:pPr algn="just"/>
            <a:endParaRPr lang="cs-CZ" sz="2300" dirty="0"/>
          </a:p>
          <a:p>
            <a:pPr algn="just"/>
            <a:r>
              <a:rPr lang="cs-CZ" sz="2300" dirty="0"/>
              <a:t>Rentabilita výnosů = zisk / výnosy</a:t>
            </a:r>
          </a:p>
          <a:p>
            <a:pPr algn="just"/>
            <a:r>
              <a:rPr lang="cs-CZ" sz="2300" dirty="0"/>
              <a:t>Rentabilita výnosů = 40 / 120</a:t>
            </a:r>
          </a:p>
          <a:p>
            <a:pPr algn="just"/>
            <a:r>
              <a:rPr lang="cs-CZ" sz="2300" dirty="0"/>
              <a:t>Rentabilita výnosů = 0,33 x 100 % = </a:t>
            </a:r>
            <a:r>
              <a:rPr lang="cs-CZ" sz="2300" b="1" dirty="0"/>
              <a:t>33 % </a:t>
            </a:r>
          </a:p>
          <a:p>
            <a:pPr algn="just"/>
            <a:r>
              <a:rPr lang="cs-CZ" sz="2300" dirty="0"/>
              <a:t> </a:t>
            </a:r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566928" indent="-457200"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109728">
              <a:spcBef>
                <a:spcPts val="1800"/>
              </a:spcBef>
              <a:buClr>
                <a:schemeClr val="accent4"/>
              </a:buClr>
              <a:defRPr/>
            </a:pP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21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Nákladové účetnictví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cílem je poskytování podkladů pro řízení v podmínkách, kdy o základních parametrech tohoto procesu bylo již v minulosti rozhodnuto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používá tradiční obecné prvky účetní metody (bilanční princip, systém účtů, podvojné zobrazení hospodářských transakcí a jejich hodnotové vyjádření)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taktéž používá prvky technické (dokumentace a inventarizace), jejichž základním smyslem je zajistit průkaznost a soulad účetnictví se skutečností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18935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</a:rPr>
              <a:t>ODCHYLKY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č. 2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70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Odchylka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800" dirty="0"/>
              <a:t>Vyjadřuje rozdíl mezi skutečnými a plánovanými veličinami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28390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Odchylka zisku (popř. VH)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V návaznosti na výsledek hospodaření, popř. na faktory, které ovlivňují výsledek hospodaření, rozeznáváme: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cs-CZ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/>
              <a:t>Odchylku nákladů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cs-CZ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/>
              <a:t>Odchylku výnosů</a:t>
            </a: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2"/>
            <a:r>
              <a:rPr lang="cs-CZ" sz="2000" u="sng" dirty="0"/>
              <a:t>Odvozeno z výpočtu VH</a:t>
            </a:r>
          </a:p>
          <a:p>
            <a:pPr lvl="2"/>
            <a:r>
              <a:rPr lang="cs-CZ" sz="2000" dirty="0"/>
              <a:t>VH = výnosy - náklady</a:t>
            </a:r>
          </a:p>
        </p:txBody>
      </p:sp>
    </p:spTree>
    <p:extLst>
      <p:ext uri="{BB962C8B-B14F-4D97-AF65-F5344CB8AC3E}">
        <p14:creationId xmlns:p14="http://schemas.microsoft.com/office/powerpoint/2010/main" xmlns="" val="860089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Odchylka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Vyjadřuje rozdíl mezi skutečnými a plánovanými veličinami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Odchylka nákladů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2000" dirty="0"/>
              <a:t>Rozdíl mezi skutečnými náklady a plánovanými náklady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Odchylka tržeb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2000" dirty="0"/>
              <a:t>Rozdíl mezi skutečnými tržbami a plánovanými tržbami</a:t>
            </a:r>
          </a:p>
        </p:txBody>
      </p:sp>
    </p:spTree>
    <p:extLst>
      <p:ext uri="{BB962C8B-B14F-4D97-AF65-F5344CB8AC3E}">
        <p14:creationId xmlns:p14="http://schemas.microsoft.com/office/powerpoint/2010/main" xmlns="" val="3988258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Odchylka zisku (popř. VH)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V návaznosti na výsledek hospodaření, popř. na faktory, které ovlivňují výsledek hospodaření v detailnějším členění, rozeznáváme: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cs-CZ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/>
              <a:t>Odchylku variabilních nákladů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cs-CZ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/>
              <a:t>Odchylku fixních nákladů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cs-CZ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/>
              <a:t>Odchylku výnosů</a:t>
            </a:r>
          </a:p>
        </p:txBody>
      </p:sp>
    </p:spTree>
    <p:extLst>
      <p:ext uri="{BB962C8B-B14F-4D97-AF65-F5344CB8AC3E}">
        <p14:creationId xmlns:p14="http://schemas.microsoft.com/office/powerpoint/2010/main" xmlns="" val="868890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Odchylka zisku (popř. VH)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V návaznosti na výsledek hospodaření, popř. na faktory, které ovlivňují výsledek hospodaření, rozeznáváme: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cs-CZ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/>
              <a:t>Odchylka variabilních nákladů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cs-CZ" sz="2000" dirty="0"/>
              <a:t>Odchylka naturálních vstupů (materiál-kg)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cs-CZ" sz="2000" dirty="0"/>
              <a:t>Odchylka cen naturálních vstupů (</a:t>
            </a:r>
            <a:r>
              <a:rPr lang="cs-CZ" sz="2000" dirty="0" err="1"/>
              <a:t>kč</a:t>
            </a:r>
            <a:r>
              <a:rPr lang="cs-CZ" sz="2000" dirty="0"/>
              <a:t>/kg)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cs-CZ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/>
              <a:t>Odchylka fixních nákladů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cs-CZ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/>
              <a:t>Odchylka výnosů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cs-CZ" sz="2000" dirty="0"/>
              <a:t>Odchylka prodaného objemu výrobků (ks)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cs-CZ" sz="2000" dirty="0"/>
              <a:t>Odchylka prodejní ceny (</a:t>
            </a:r>
            <a:r>
              <a:rPr lang="cs-CZ" sz="2000" dirty="0" err="1"/>
              <a:t>kč</a:t>
            </a:r>
            <a:r>
              <a:rPr lang="cs-CZ" sz="2000" dirty="0"/>
              <a:t>/ks)</a:t>
            </a:r>
          </a:p>
        </p:txBody>
      </p:sp>
    </p:spTree>
    <p:extLst>
      <p:ext uri="{BB962C8B-B14F-4D97-AF65-F5344CB8AC3E}">
        <p14:creationId xmlns:p14="http://schemas.microsoft.com/office/powerpoint/2010/main" xmlns="" val="3058345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Odchylka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Celková odchylka = skutečné náklady – plánované náklady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Celková odchylka = množstevní odchylka + cenová odchylka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Množstevní odchylka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000" dirty="0"/>
              <a:t>= (skutečné množství – plánované množství) </a:t>
            </a:r>
            <a:r>
              <a:rPr lang="en-GB" sz="2000" dirty="0"/>
              <a:t>*</a:t>
            </a:r>
            <a:r>
              <a:rPr lang="cs-CZ" sz="2000" dirty="0"/>
              <a:t> plánovaná cena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Cenová odchylka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000" dirty="0"/>
              <a:t>= (skutečná cena- plánovaná cena) * skutečné množství</a:t>
            </a:r>
          </a:p>
        </p:txBody>
      </p:sp>
    </p:spTree>
    <p:extLst>
      <p:ext uri="{BB962C8B-B14F-4D97-AF65-F5344CB8AC3E}">
        <p14:creationId xmlns:p14="http://schemas.microsoft.com/office/powerpoint/2010/main" xmlns="" val="38936284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Výrobce ve svém podniku </a:t>
            </a:r>
            <a:r>
              <a:rPr lang="cs-CZ" sz="2400" dirty="0" smtClean="0"/>
              <a:t>naplánoval </a:t>
            </a:r>
            <a:r>
              <a:rPr lang="cs-CZ" sz="2400" dirty="0"/>
              <a:t>a zjistil dle skutečnosti tyto hodnoty ve spotřebě materiálu: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en-GB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5369450"/>
              </p:ext>
            </p:extLst>
          </p:nvPr>
        </p:nvGraphicFramePr>
        <p:xfrm>
          <a:off x="683566" y="2088369"/>
          <a:ext cx="7560842" cy="17281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80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Položka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Jednotka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Cena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Spotřeba materiálu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Kč / kg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Plán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Skutečnost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320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3446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131590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2000" dirty="0"/>
              <a:t>Vypočítejte skutečné náklady</a:t>
            </a:r>
          </a:p>
          <a:p>
            <a:pPr marL="342900" lvl="0" indent="-342900">
              <a:buFont typeface="+mj-lt"/>
              <a:buAutoNum type="arabicPeriod"/>
            </a:pP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/>
              <a:t>Vypočítejte plánované náklady</a:t>
            </a:r>
          </a:p>
          <a:p>
            <a:pPr marL="342900" lvl="0" indent="-342900">
              <a:buFont typeface="+mj-lt"/>
              <a:buAutoNum type="arabicPeriod"/>
            </a:pP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/>
              <a:t>Vypočítejte celkovou odchylku nákladů v peněžních jednotkách</a:t>
            </a:r>
          </a:p>
          <a:p>
            <a:pPr marL="342900" lvl="0" indent="-342900">
              <a:buFont typeface="+mj-lt"/>
              <a:buAutoNum type="arabicPeriod"/>
            </a:pP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/>
              <a:t>Vypočítejte, jak na se na celkové odchylce podílel růst ceny (cenová odchylka)</a:t>
            </a:r>
          </a:p>
          <a:p>
            <a:pPr marL="342900" lvl="0" indent="-342900">
              <a:buFont typeface="+mj-lt"/>
              <a:buAutoNum type="arabicPeriod"/>
            </a:pP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/>
              <a:t>Vypočítejte, jak na se na celkové odchylce podílel růst spotřeby (množstevní odchylka)</a:t>
            </a:r>
          </a:p>
          <a:p>
            <a:pPr marL="457200" indent="-457200">
              <a:buFont typeface="+mj-lt"/>
              <a:buAutoNum type="arabicPeriod"/>
            </a:pPr>
            <a:endParaRPr lang="cs-CZ" sz="32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9219345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Řešení ad 1) – ad 3)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/>
              <a:t>Vypočítejte celkovou odchylku nákladů v peněžních jednotkách. </a:t>
            </a:r>
          </a:p>
          <a:p>
            <a:pPr lvl="0"/>
            <a:endParaRPr lang="en-GB" sz="2400" dirty="0"/>
          </a:p>
          <a:p>
            <a:r>
              <a:rPr lang="cs-CZ" sz="2400" dirty="0"/>
              <a:t> </a:t>
            </a:r>
            <a:endParaRPr lang="en-GB" sz="2400" dirty="0"/>
          </a:p>
          <a:p>
            <a:r>
              <a:rPr lang="cs-CZ" sz="2400" b="1" dirty="0"/>
              <a:t>Celková odchylka = skutečné náklady – plánované náklady</a:t>
            </a:r>
            <a:endParaRPr lang="en-GB" sz="2400" dirty="0"/>
          </a:p>
          <a:p>
            <a:r>
              <a:rPr lang="cs-CZ" sz="2400" dirty="0"/>
              <a:t> </a:t>
            </a:r>
            <a:endParaRPr lang="en-GB" sz="2400" dirty="0"/>
          </a:p>
          <a:p>
            <a:r>
              <a:rPr lang="cs-CZ" sz="2400" dirty="0"/>
              <a:t>Ad 1) Skutečné náklady = 320 * 16 = 5 120 Kč</a:t>
            </a:r>
            <a:endParaRPr lang="en-GB" sz="2400" dirty="0"/>
          </a:p>
          <a:p>
            <a:r>
              <a:rPr lang="cs-CZ" sz="2400" dirty="0"/>
              <a:t>Ad 2) Plánované náklady = 300 </a:t>
            </a:r>
            <a:r>
              <a:rPr lang="en-GB" sz="2400" dirty="0"/>
              <a:t>*</a:t>
            </a:r>
            <a:r>
              <a:rPr lang="cs-CZ" sz="2400" dirty="0"/>
              <a:t> 15 = 4 500 Kč </a:t>
            </a:r>
            <a:endParaRPr lang="en-GB" sz="2400" dirty="0"/>
          </a:p>
          <a:p>
            <a:r>
              <a:rPr lang="cs-CZ" sz="2400" dirty="0"/>
              <a:t>Ad 3) Celková odchylka = 5 120 – 4 500 = </a:t>
            </a:r>
            <a:r>
              <a:rPr lang="cs-CZ" sz="2400" b="1" dirty="0"/>
              <a:t>620 Kč</a:t>
            </a:r>
            <a:endParaRPr lang="en-GB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88596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Nákladové účetnictví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Podle obsahového zaměření bylo nákladové účetnictví koncipováno jako: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výkonové účetnictví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odpovědnostní účetnictví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872782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Řešení ad 4) – ad 5)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915566"/>
            <a:ext cx="8784976" cy="7550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/>
              <a:t>Vypočítejte, jak na se na této celkové odchylce podílel růst ceny    a růst spotřeby.</a:t>
            </a:r>
          </a:p>
          <a:p>
            <a:pPr lvl="0"/>
            <a:endParaRPr lang="cs-CZ" sz="2400" dirty="0"/>
          </a:p>
          <a:p>
            <a:r>
              <a:rPr lang="cs-CZ" sz="2400" dirty="0"/>
              <a:t>Ad 4) Cenová odchylka = (skutečná cena- plánovaná cena) * skutečné množství</a:t>
            </a:r>
            <a:endParaRPr lang="en-GB" sz="2400" dirty="0"/>
          </a:p>
          <a:p>
            <a:r>
              <a:rPr lang="cs-CZ" sz="2400" dirty="0"/>
              <a:t>Cenová odchylka = (16-15) * 320 = 320 Kč</a:t>
            </a:r>
            <a:endParaRPr lang="en-GB" sz="2400" dirty="0"/>
          </a:p>
          <a:p>
            <a:endParaRPr lang="cs-CZ" sz="2400" dirty="0"/>
          </a:p>
          <a:p>
            <a:r>
              <a:rPr lang="cs-CZ" sz="2400" dirty="0"/>
              <a:t>Ad 5) Množstevní odchylka = (skutečné množství – plánované množství) * plánovaná cena</a:t>
            </a:r>
            <a:endParaRPr lang="en-GB" sz="2400" dirty="0"/>
          </a:p>
          <a:p>
            <a:r>
              <a:rPr lang="cs-CZ" sz="2400" dirty="0"/>
              <a:t>Množstevní odchylka = (320-300) * 15 = 300 Kč</a:t>
            </a:r>
          </a:p>
          <a:p>
            <a:endParaRPr lang="en-GB" sz="2400" dirty="0"/>
          </a:p>
          <a:p>
            <a:r>
              <a:rPr lang="cs-CZ" sz="2400" dirty="0"/>
              <a:t> </a:t>
            </a:r>
            <a:endParaRPr lang="en-GB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686499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Řešení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u="sng" dirty="0"/>
              <a:t>Pro kontrolu:</a:t>
            </a:r>
          </a:p>
          <a:p>
            <a:pPr lvl="0"/>
            <a:endParaRPr lang="cs-CZ" sz="2400" dirty="0"/>
          </a:p>
          <a:p>
            <a:r>
              <a:rPr lang="cs-CZ" sz="2400" dirty="0"/>
              <a:t>Celková odchylka = množstevní odchylka + cenová odchylka</a:t>
            </a:r>
            <a:endParaRPr lang="en-GB" sz="2400" dirty="0"/>
          </a:p>
          <a:p>
            <a:endParaRPr lang="cs-CZ" sz="2400" dirty="0"/>
          </a:p>
          <a:p>
            <a:r>
              <a:rPr lang="cs-CZ" sz="2400" dirty="0"/>
              <a:t>Celková odchylka = 300 + 320 = 620 Kč (pro kontrolu)</a:t>
            </a:r>
            <a:endParaRPr lang="en-GB" sz="2400" dirty="0"/>
          </a:p>
          <a:p>
            <a:pPr lvl="0"/>
            <a:endParaRPr lang="en-GB" sz="2400" dirty="0"/>
          </a:p>
          <a:p>
            <a:r>
              <a:rPr lang="cs-CZ" sz="2400" dirty="0"/>
              <a:t> </a:t>
            </a:r>
            <a:endParaRPr lang="en-GB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8745655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</a:rPr>
              <a:t>KRITÉRIA HODNOTOVÉHO ŘÍZENÍ PODNIKATELSKÉHO PROCESU</a:t>
            </a: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č. 3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511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Cíl podnikatelského procesu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podnikatelský proces má za cíl </a:t>
            </a:r>
            <a:r>
              <a:rPr lang="cs-CZ" sz="2000" b="1" dirty="0"/>
              <a:t>transformaci vstupů na výstupy </a:t>
            </a:r>
            <a:r>
              <a:rPr lang="cs-CZ" sz="2000" dirty="0"/>
              <a:t>s cílem zhodnotit </a:t>
            </a:r>
            <a:r>
              <a:rPr lang="cs-CZ" sz="2000" b="1" dirty="0"/>
              <a:t>vložené zdroje a vytvořit zisk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zisk lze chápat jako výtěžek dané aktivity, vzniklý přebytkem ekonomického prospěchu nad ekonomickými zdroji, převoditelný na peníze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pPr algn="ctr"/>
            <a:r>
              <a:rPr lang="pl-PL" sz="2000" b="1" u="sng" dirty="0"/>
              <a:t>Výsledek hospodaření (zisk/ztráta) = výnosy -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423017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8136904" cy="504055"/>
          </a:xfrm>
        </p:spPr>
        <p:txBody>
          <a:bodyPr/>
          <a:lstStyle/>
          <a:p>
            <a:r>
              <a:rPr lang="pl-PL" altLang="cs-CZ" sz="2800" b="1" dirty="0"/>
              <a:t>Základní kategorie ekonomického řízení podniku</a:t>
            </a:r>
            <a:endParaRPr lang="cs-CZ" alt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ze vztahu mezi vynaloženými náklady a získaným výnosy je možno odvodit některá </a:t>
            </a:r>
            <a:r>
              <a:rPr lang="cs-CZ" sz="2000" b="1" dirty="0"/>
              <a:t>kritéria racionálního průběhu uskutečňování konkrétních výkonů</a:t>
            </a:r>
            <a:r>
              <a:rPr lang="cs-CZ" sz="2000" dirty="0"/>
              <a:t>, procesů a aktivit, mezi něž lze zařadit: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hospodárnost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ekonomická účinnost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ekonomická efektivnost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solventnost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likvidita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struktura vlastního a cizího kapitálu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71568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cs-CZ" altLang="cs-CZ" sz="3200" b="1" dirty="0"/>
              <a:t>Hospodárnost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základním kritériem pro vyjádření racionality při vynakládání ekonomických zdrojů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vyjadřuje průběh nákladů podniku, při kterém je dosaženo žádoucích výstupů s co nejmenším vynaložením zdrojů ekonomického růstu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měření hospodárnosti je založeno na porovnání </a:t>
            </a:r>
            <a:r>
              <a:rPr lang="cs-CZ" b="1" dirty="0"/>
              <a:t>skutečně vynaložených nákladů</a:t>
            </a:r>
            <a:r>
              <a:rPr lang="cs-CZ" dirty="0"/>
              <a:t> s </a:t>
            </a:r>
            <a:r>
              <a:rPr lang="cs-CZ" b="1" dirty="0"/>
              <a:t>předem stanovenou úrovní 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hospodárnost lze prosazovat dvěma základními cestami či jejich kombinací: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dirty="0"/>
              <a:t>ve formě úspornosti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dirty="0"/>
              <a:t>ve formě výtěžnosti či účinnosti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85811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Hospodárnost ve formě úspornosti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 jí dosaženo tehdy, jestliže je žádoucích výkonů podniku dosahováno s co nejnižšími náklady </a:t>
            </a:r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úspornost se projevuje jako reálné snížení absolutní výše nákladů, jejichž čerpání je spojeno s konkrétním druhem aktivity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u="sng" dirty="0"/>
          </a:p>
          <a:p>
            <a:pPr algn="ctr"/>
            <a:r>
              <a:rPr lang="cs-CZ" sz="2000" u="sng" dirty="0"/>
              <a:t>Hospodárnost = plánované náklady – skutečné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445412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51471"/>
            <a:ext cx="8424936" cy="504055"/>
          </a:xfrm>
        </p:spPr>
        <p:txBody>
          <a:bodyPr/>
          <a:lstStyle/>
          <a:p>
            <a:r>
              <a:rPr lang="cs-CZ" altLang="cs-CZ" sz="3200" b="1" dirty="0"/>
              <a:t>Hospodárnost ve formě výtěžnosti (účinnosti)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zaměřuje se na maximalizaci objemů provedených výkonů při konstantních nákladech (z daného rozsahu zdrojů jde o maximalizaci účinků)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účinnost se neprojevuje absolutním, ale pouze relativním snížením nákladů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lze ji využít především u nákladů, které jsou spojeny s určitou kapacitou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obě formy hospodárnosti se projevují v kombinaci a vedou ke stejným výsledkům, a to </a:t>
            </a:r>
            <a:r>
              <a:rPr lang="cs-CZ" b="1" dirty="0"/>
              <a:t>ke snižování průměrných nákladů na jednotku produkce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ctr"/>
            <a:r>
              <a:rPr lang="cs-CZ" u="sng" dirty="0"/>
              <a:t>Hospodárnost = plánované náklady na jeden kus – skutečné náklady na jeden kus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833765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8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Příklad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987574"/>
            <a:ext cx="8856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/>
              <a:t>Posuďte úroveň dosažené hospodárnosti při výrobě rukavic a určete, o jakou formu hospodárnosti se jedná.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515B8D40-2E71-4637-B8BD-7607969699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9400" y="1131590"/>
          <a:ext cx="8411072" cy="230425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954688">
                  <a:extLst>
                    <a:ext uri="{9D8B030D-6E8A-4147-A177-3AD203B41FA5}">
                      <a16:colId xmlns:a16="http://schemas.microsoft.com/office/drawing/2014/main" xmlns="" val="188366256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526649725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Položky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Jednotky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1105698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Kalkulovaná spotřeba materiálu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5629845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Plán výroby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5 000 ks rukavic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8312301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Skutečná výroba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4 800 ks rukavic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1946060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Rozpočtovaná spotřeba základního materiálu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450 000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6086377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Skutečná spotřeba základního materiálu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420 000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6696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33979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Řešení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200" dirty="0"/>
          </a:p>
          <a:p>
            <a:pPr algn="just"/>
            <a:endParaRPr lang="pl-PL" sz="2200" dirty="0"/>
          </a:p>
          <a:p>
            <a:pPr algn="just"/>
            <a:endParaRPr lang="pl-PL" sz="2200" dirty="0"/>
          </a:p>
          <a:p>
            <a:pPr algn="just"/>
            <a:endParaRPr lang="pl-PL" sz="2200" dirty="0"/>
          </a:p>
          <a:p>
            <a:pPr algn="just"/>
            <a:endParaRPr lang="pl-PL" sz="2200" dirty="0"/>
          </a:p>
          <a:p>
            <a:pPr algn="just"/>
            <a:endParaRPr lang="pl-PL" sz="2200" dirty="0"/>
          </a:p>
          <a:p>
            <a:pPr algn="just"/>
            <a:endParaRPr lang="pl-PL" sz="2200" dirty="0"/>
          </a:p>
          <a:p>
            <a:pPr algn="just"/>
            <a:endParaRPr lang="pl-PL" sz="2200" dirty="0"/>
          </a:p>
          <a:p>
            <a:pPr algn="just"/>
            <a:endParaRPr lang="pl-PL" sz="2200" dirty="0"/>
          </a:p>
          <a:p>
            <a:pPr algn="just"/>
            <a:r>
              <a:rPr lang="pl-PL" sz="2200" dirty="0"/>
              <a:t>Vlivem absolutní úspory nákladů (formou úspornosti) na jeden výrobek se hospodárnost zlepšila o 2,50 Kč na 1 vyrobený výkon.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9A2A0CC1-0FE6-4DFD-9DB1-D60C50B734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528" y="1131590"/>
          <a:ext cx="8568952" cy="28083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187072997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340049164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147557830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Položky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Výpočet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Výsledek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8093333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Rozpočtovaná spotřeba na 4 800 rukavic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4 800 x 90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432 000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7389108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Skutečná spotřeba materiálu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 zadání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420 000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18831069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Úspora celkových nákladů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432 000 – 420 000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12 000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06999008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Úspora na jednu rukavici činí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12 000 : 4 800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2,50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1701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9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Výkonové účetnictví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Hlavním cílem je poskytnout odpovědi na tyto otázky: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jaké jsou náklady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jaká je marže v návaznosti na jednotlivé výkony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jaký je zisk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jaké jsou další hodnotové charakteristiky finálních nebo dílčích výrobků, zboží, prací a služeb, které podnik realizuje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82397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altLang="cs-CZ" sz="3200" b="1" dirty="0"/>
              <a:t>Ekonomická účinnost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ekonomická účinnost vynaložených nákladů je výsledkem měření vynaložených nákladů s dosaženým ekonomickým prospěchem (výnosy)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základní formou je </a:t>
            </a:r>
            <a:r>
              <a:rPr lang="cs-CZ" b="1" dirty="0"/>
              <a:t>porovnání nákladů</a:t>
            </a:r>
            <a:r>
              <a:rPr lang="cs-CZ" dirty="0"/>
              <a:t>, které byly vynaloženy v souvislosti s realizací výkonů - </a:t>
            </a:r>
            <a:r>
              <a:rPr lang="cs-CZ" b="1" dirty="0"/>
              <a:t>s výnosy z prodeje</a:t>
            </a:r>
            <a:r>
              <a:rPr lang="cs-CZ" dirty="0"/>
              <a:t> těchto výkonů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ekonomickou účinnost lze jednoznačně kvantifikovat pomocí </a:t>
            </a:r>
            <a:r>
              <a:rPr lang="cs-CZ" b="1" dirty="0"/>
              <a:t>zisku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zisk - </a:t>
            </a:r>
            <a:r>
              <a:rPr lang="cs-CZ" dirty="0"/>
              <a:t>odráží úspěšnost podnikání a jeho výše navazuje na zvýšení hodnoty podniku za dané období a schopnost a míru jeho rozšířené reprodukce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18813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99288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altLang="cs-CZ" sz="3200" b="1" dirty="0"/>
              <a:t>Nejdůležitější funkce zisku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02559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kriteriální</a:t>
            </a:r>
            <a:r>
              <a:rPr lang="cs-CZ" dirty="0"/>
              <a:t> - jsou hlavním kritériem pro hodnocení úspěšnosti 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reprodukční</a:t>
            </a:r>
            <a:r>
              <a:rPr lang="cs-CZ" dirty="0"/>
              <a:t> - </a:t>
            </a:r>
            <a:r>
              <a:rPr lang="pl-PL" dirty="0"/>
              <a:t>zisk zabezpečuje v ekonomice rozšířenou reprodukci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distribuční</a:t>
            </a:r>
            <a:r>
              <a:rPr lang="cs-CZ" dirty="0"/>
              <a:t> - vyjadřuje a zobrazuje zisk jako zdroj rozdělení zejména ve vztahu k vlastníkům a daňovým úřadům (státu)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stimulační -</a:t>
            </a:r>
            <a:r>
              <a:rPr lang="cs-CZ" dirty="0"/>
              <a:t> souvisí s využitím zisku jako nástroje zainteresovanosti pracovníků podniku na hodnotových výsledcích</a:t>
            </a:r>
          </a:p>
        </p:txBody>
      </p:sp>
    </p:spTree>
    <p:extLst>
      <p:ext uri="{BB962C8B-B14F-4D97-AF65-F5344CB8AC3E}">
        <p14:creationId xmlns:p14="http://schemas.microsoft.com/office/powerpoint/2010/main" xmlns="" val="14005866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704856" cy="432047"/>
          </a:xfrm>
        </p:spPr>
        <p:txBody>
          <a:bodyPr/>
          <a:lstStyle/>
          <a:p>
            <a:r>
              <a:rPr lang="cs-CZ" altLang="cs-CZ" sz="3200" b="1" dirty="0"/>
              <a:t>Úrovně zisku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 nejpoužívanější úrovně zisku pro rozhodovací úlohy v manažerském a nákladovém účetnictví lze zařadit:</a:t>
            </a:r>
          </a:p>
          <a:p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zisk z hlavní výdělečné činnosti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zisk z běžné činnosti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čistý zisk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nerozdělený zisk</a:t>
            </a:r>
          </a:p>
        </p:txBody>
      </p:sp>
    </p:spTree>
    <p:extLst>
      <p:ext uri="{BB962C8B-B14F-4D97-AF65-F5344CB8AC3E}">
        <p14:creationId xmlns:p14="http://schemas.microsoft.com/office/powerpoint/2010/main" xmlns="" val="1478595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sz="3200" b="1" dirty="0"/>
              <a:t>Ekonomická efektivnost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/>
              <p:cNvSpPr txBox="1"/>
              <p:nvPr/>
            </p:nvSpPr>
            <p:spPr>
              <a:xfrm>
                <a:off x="395536" y="987575"/>
                <a:ext cx="8496944" cy="385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cs-CZ" dirty="0"/>
                  <a:t>vychází </a:t>
                </a:r>
                <a:r>
                  <a:rPr lang="cs-CZ" b="1" dirty="0"/>
                  <a:t>z porovnání vynaložených nákladů s dosaženým ekonomickým prospěchem,</a:t>
                </a:r>
                <a:r>
                  <a:rPr lang="cs-CZ" dirty="0"/>
                  <a:t> tudíž z kvantifikace zisku hodnoceného období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cs-CZ" b="1" dirty="0"/>
                  <a:t>z hlediska vlastníků</a:t>
                </a:r>
                <a:r>
                  <a:rPr lang="cs-CZ" dirty="0"/>
                  <a:t> je nejčastěji efektivnost hodnocena </a:t>
                </a:r>
                <a:r>
                  <a:rPr lang="cs-CZ" b="1" dirty="0"/>
                  <a:t>poměrem mezi ziskem a průměrnou výši celkového nebo vlastního kapitálu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cs-CZ" b="1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cs-CZ" dirty="0"/>
                  <a:t>je potřeba také sledovat kromě ekonomické efektivnosti také faktory jejího zvyšování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cs-CZ" dirty="0"/>
                  <a:t>Rentabilita vlastního kapitálu (ROE)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𝐸𝐴𝑇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𝑣𝑙𝑎𝑠𝑡𝑛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𝑘𝑎𝑝𝑖𝑡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𝑖𝑠𝑡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𝑧𝑖𝑠𝑘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𝑣𝑙𝑎𝑠𝑡𝑛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𝑘𝑎𝑝𝑖𝑡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dirty="0"/>
              </a:p>
              <a:p>
                <a:pPr algn="just"/>
                <a:endParaRPr lang="cs-CZ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lvl="1"/>
                <a:endParaRPr lang="cs-CZ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7575"/>
                <a:ext cx="8496944" cy="385317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02" t="-791" r="-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952173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344816" cy="432047"/>
          </a:xfrm>
        </p:spPr>
        <p:txBody>
          <a:bodyPr/>
          <a:lstStyle/>
          <a:p>
            <a:r>
              <a:rPr lang="cs-CZ" sz="3200" b="1" dirty="0"/>
              <a:t>Ekonomická přidaná hodnota (EVA)</a:t>
            </a:r>
            <a:endParaRPr lang="cs-CZ" altLang="cs-CZ" sz="3200" b="1" dirty="0"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8748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rozdíl mezi čistým provozním ziskem a kapitálovými náklady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bere v potaz také náklady na vlastní kapitál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slouží především k posouzení hodnoty majetku vlastníků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 nákladů na kapitál se započítávají náklady obětované příležitosti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r>
              <a:rPr lang="cs-CZ" i="1" u="sng" dirty="0"/>
              <a:t>EVA = čistý provozní zisk po zdanění – náklady na vlastní kapitál – náklady na cizí kapitál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006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843558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Letecká společnost dosáhla ve sledovaném období následujících výsledků: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96072C74-DD1F-41F4-BE4F-0ED4CFA83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9763325"/>
              </p:ext>
            </p:extLst>
          </p:nvPr>
        </p:nvGraphicFramePr>
        <p:xfrm>
          <a:off x="494008" y="1173800"/>
          <a:ext cx="8136904" cy="352196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342343187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785538326"/>
                    </a:ext>
                  </a:extLst>
                </a:gridCol>
              </a:tblGrid>
              <a:tr h="246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Položky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Jednotky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6426962"/>
                  </a:ext>
                </a:extLst>
              </a:tr>
              <a:tr h="246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Výnosy z prodeje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300 mil.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5551330"/>
                  </a:ext>
                </a:extLst>
              </a:tr>
              <a:tr h="44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Náklady na leteckou přepravu (spotřeba materiálu, nakoupené služby, odpisy, mzdové náklady)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210 mil.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7668162"/>
                  </a:ext>
                </a:extLst>
              </a:tr>
              <a:tr h="246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Daň ze zisku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 mil.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7730301"/>
                  </a:ext>
                </a:extLst>
              </a:tr>
              <a:tr h="246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Čistý zisk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24,4 mil.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3000764"/>
                  </a:ext>
                </a:extLst>
              </a:tr>
              <a:tr h="246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Investovaný kapitál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 mld.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7668365"/>
                  </a:ext>
                </a:extLst>
              </a:tr>
              <a:tr h="246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Cizí zdroje (převážně bankovní úvěry)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2/3 kapitálu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9293"/>
                  </a:ext>
                </a:extLst>
              </a:tr>
              <a:tr h="246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Úroková sazba bankovních úvěrů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6,95 %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0506655"/>
                  </a:ext>
                </a:extLst>
              </a:tr>
              <a:tr h="50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Požadované zhodnocení vlastního kapitálu vlastníky podniky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46856447"/>
                  </a:ext>
                </a:extLst>
              </a:tr>
              <a:tr h="246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Sazba daně z příjmu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7540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5702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2776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Vypočtěte výši rentability vlastního kapitálu a výsledek interpretujte.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Vypočtěte výši ekonomické přidané hodnoty a výsledek interpretujte. </a:t>
            </a:r>
          </a:p>
          <a:p>
            <a:pPr algn="just"/>
            <a:endParaRPr lang="cs-CZ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529912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600" b="1" dirty="0"/>
              <a:t>Řešení</a:t>
            </a:r>
            <a:endParaRPr lang="cs-CZ" altLang="cs-CZ" sz="4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0316" y="716010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b="1" i="1" dirty="0"/>
          </a:p>
          <a:p>
            <a:pPr algn="ctr"/>
            <a:r>
              <a:rPr lang="cs-CZ" sz="2000" b="1" i="1" dirty="0"/>
              <a:t>Rentabilita vlastního kapitálu (ROE) = čistý zisk / vlastní kapitál</a:t>
            </a:r>
            <a:endParaRPr lang="pl-PL" sz="2000" dirty="0"/>
          </a:p>
          <a:p>
            <a:endParaRPr lang="pl-PL" dirty="0"/>
          </a:p>
          <a:p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462880"/>
              </p:ext>
            </p:extLst>
          </p:nvPr>
        </p:nvGraphicFramePr>
        <p:xfrm>
          <a:off x="323527" y="1635646"/>
          <a:ext cx="8496945" cy="244827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46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0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Položky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Výpočet</a:t>
                      </a:r>
                    </a:p>
                  </a:txBody>
                  <a:tcPr marL="67246" marR="6724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45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>
                          <a:effectLst/>
                        </a:rPr>
                        <a:t>Čistý zisk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 mil. Kč</a:t>
                      </a:r>
                    </a:p>
                  </a:txBody>
                  <a:tcPr marL="67246" marR="6724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Vlastní</a:t>
                      </a:r>
                      <a:r>
                        <a:rPr lang="cs-CZ" sz="2200" baseline="0" dirty="0">
                          <a:effectLst/>
                        </a:rPr>
                        <a:t> kapitál 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1/3 z 1,2 mld.</a:t>
                      </a:r>
                      <a:r>
                        <a:rPr lang="cs-CZ" sz="22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Kč = 400 mil. Kč</a:t>
                      </a:r>
                      <a:endParaRPr lang="cs-CZ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Rentabilita</a:t>
                      </a:r>
                      <a:r>
                        <a:rPr lang="cs-CZ" sz="2200" baseline="0" dirty="0">
                          <a:effectLst/>
                        </a:rPr>
                        <a:t> vlastního kapitálu (ROE)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 / 400</a:t>
                      </a:r>
                      <a:r>
                        <a:rPr lang="cs-CZ" sz="22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0,061 * 100 = 6,1 %</a:t>
                      </a:r>
                      <a:endParaRPr lang="cs-CZ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47803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600" b="1" dirty="0"/>
              <a:t>Řešení</a:t>
            </a:r>
            <a:endParaRPr lang="cs-CZ" altLang="cs-CZ" sz="4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-180528" y="699543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Ekonomická přidaná hodnota (EVA) = provozní zisk po zdanění – náklady cizího kapitálu – náklady vlastního kapitálu</a:t>
            </a:r>
            <a:endParaRPr lang="pl-PL" b="1" i="1" dirty="0"/>
          </a:p>
          <a:p>
            <a:endParaRPr lang="pl-PL" dirty="0"/>
          </a:p>
          <a:p>
            <a:endParaRPr lang="pl-PL" dirty="0"/>
          </a:p>
          <a:p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79512" y="1272065"/>
          <a:ext cx="8856984" cy="381546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904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2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3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Provozní zisk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– 210 = 90 mil. Kč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Provozní zisk po zdanění (NOPAT)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– 10 = 80 mil. Kč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6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Náklady cizího kapitálu představují vykázané nákladové úroky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 * 2/3 = 800 * 0,0695 = 55,6 mil. Kč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Náklady cizího kapitálu představují vykázané nákladové úroky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6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k</a:t>
                      </a:r>
                      <a:r>
                        <a:rPr lang="cs-CZ" sz="1800" dirty="0">
                          <a:effectLst/>
                        </a:rPr>
                        <a:t>teré je potřeba upravit o nákladový daňový štít (snížení daně ze zisku v důsledku úroků)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55,6 * (1-0,24) = 42,26 mil. Kč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3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Náklady vlastního kapitálu se stanoví jakou součin požadované výnosnosti a výše vlastního kapitálu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 * 1/3 = 400 * 0,11 = 44 mil. Kč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EVA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 – 42,26 – 44 =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- 6,26 mil.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Kč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6" marR="6724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94844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Solventnost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stálá a dlouhodobá schopnost podniku dostát svým závazkům v době splatnosti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vyjadřuje se obvykle vztahem mezi oběžnými aktivy (pracovní kapitál)  a krátkodobými závazky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rozdíl obou složek se nazývá </a:t>
            </a:r>
            <a:r>
              <a:rPr lang="cs-CZ" b="1" dirty="0"/>
              <a:t>čistý pracovní kapitál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u="sng" dirty="0"/>
              <a:t>čistý pracovní kapitál = oběžná aktiva – krátkodobé závazky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4469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624736" cy="432048"/>
          </a:xfrm>
        </p:spPr>
        <p:txBody>
          <a:bodyPr/>
          <a:lstStyle/>
          <a:p>
            <a:r>
              <a:rPr lang="cs-CZ" altLang="cs-CZ" sz="3200" b="1" dirty="0"/>
              <a:t>Odpovědnostní účetnictví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Ve vazbě na systém plánů, rozpočtů a vnitropodnikových cen poskytuje odpovědi na otázky: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jak k celopodnikovým výsledkům přispívají jednotlivé vnitropodnikové útvary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jak tyto útvary řídit, aby jejich činnost směřovala k optimálnímu naplnění cílů firmy jako celku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572533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Likvidita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krátkodobá schopnost podniku dostát svým okamžitým závazkům v době splatnosti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nejčastěji se vyjadřuje jako poměr mezi tzv. likvidními prostředky (které má podnik k dispozici v peněžní formě, nebo je možno je rychle a bez rizika za hotové peníze směnit) a krátkodobými závazky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okamžitá likvidita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pohotová likvidita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běžná likvidita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83649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Pojetí nákladů v manažerském účetnictví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Rozlišujeme: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pojetí nákladů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hodnotové pojetí nákladů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ekonomické pojetí nákladů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298930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Finanční pojetí nákladů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776" y="843558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spotřebované nebo využívané ekonomické zdroje, které jsou podloženy </a:t>
            </a:r>
            <a:r>
              <a:rPr lang="cs-CZ" b="1" dirty="0"/>
              <a:t>reálným výdajem peněz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jsou to zejména náklady vyplácené bezprostředně v peněžní formě (např. mzda)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nebo které vyjadřují spotřebu nebo využití hmotných zdrojů, které byly opatřeny pomocí peněz (např. spotřeba materiálu, odpisy dlouhodobého hmotného majetku apod.).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ve finančním pojetí </a:t>
            </a:r>
            <a:r>
              <a:rPr lang="cs-CZ" b="1" dirty="0"/>
              <a:t>nemohou</a:t>
            </a:r>
            <a:r>
              <a:rPr lang="cs-CZ" dirty="0"/>
              <a:t> být obsaženy náklady, které </a:t>
            </a:r>
            <a:r>
              <a:rPr lang="cs-CZ" b="1" dirty="0"/>
              <a:t>nemají ekvivalent peněžního vydání </a:t>
            </a:r>
            <a:r>
              <a:rPr lang="cs-CZ" dirty="0"/>
              <a:t>(např. vlastní goodwill, fiktivní úroky z vlastního kapitálu)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kvantifikuje náklady na </a:t>
            </a:r>
            <a:r>
              <a:rPr lang="cs-CZ" b="1" dirty="0"/>
              <a:t>úrovni skutečných (historických) nákladů </a:t>
            </a:r>
            <a:r>
              <a:rPr lang="cs-CZ" dirty="0"/>
              <a:t>pořízení příslušných předmětů, příp. v jejich vykazované účetní hodnotě.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783117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Hodnotové pojetí nákladů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spotřebované nebo využité ekonomické zdroje se neoceňují historickými náklady pořízení, ale na úrovni cen, které odpovídají jejich věcné reprodukci (</a:t>
            </a:r>
            <a:r>
              <a:rPr lang="cs-CZ" b="1" dirty="0"/>
              <a:t>reprodukční pořizovací cenou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řadí se zde náklady, které nemají </a:t>
            </a:r>
            <a:r>
              <a:rPr lang="cs-CZ" b="1" dirty="0"/>
              <a:t>ekvivalent výdaje peněz </a:t>
            </a:r>
            <a:r>
              <a:rPr lang="cs-CZ" dirty="0"/>
              <a:t>a jejich uplatnění v dané aktivitě má specifické ekonomické důsledky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Příkladem mohou být: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kalkulační odpisy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kalkulační úroky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kalkulační nájemné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kalkulační podnikatelská mzda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709236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sz="3200" b="1" dirty="0"/>
              <a:t>Ekonomické pojetí nákladů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důležité zejména pro potřeby </a:t>
            </a:r>
            <a:r>
              <a:rPr lang="cs-CZ" b="1" dirty="0"/>
              <a:t>rozhodování </a:t>
            </a:r>
            <a:r>
              <a:rPr lang="cs-CZ" dirty="0"/>
              <a:t>za účelem </a:t>
            </a:r>
            <a:r>
              <a:rPr lang="cs-CZ" b="1" dirty="0"/>
              <a:t>výběru optimálních budoucích alternativ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chápe náklady jako maximum hodnoty, které lze vyprodukovat prostřednictvím zvolené alternativy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pracuje s </a:t>
            </a:r>
            <a:r>
              <a:rPr lang="cs-CZ" b="1" dirty="0"/>
              <a:t>oportunitními náklady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maximální ušlý efekt, který byl obětován v důsledku využití ekonomického zdroje ve zvolené alternativě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091474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Oportunitní náklady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13003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Protože ekonomické zdroje jsou omezené, nemůže podnik uskutečnit všechny možnosti, ale vybírá si pouze některé z nich.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Oportunitní náklady jsou tak charakterizovány jako </a:t>
            </a:r>
            <a:r>
              <a:rPr lang="cs-CZ" sz="2000" b="1" dirty="0"/>
              <a:t>ušlé výnosy</a:t>
            </a:r>
            <a:r>
              <a:rPr lang="cs-CZ" sz="2000" dirty="0"/>
              <a:t>, o který podnik přichází tím, že určitou alternativu, která byla předmětem rozhodování, neuskuteční.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Naproti tomu můžeme vymezit </a:t>
            </a:r>
            <a:r>
              <a:rPr lang="cs-CZ" sz="2000" b="1" dirty="0"/>
              <a:t>oportunitní výnosy</a:t>
            </a:r>
            <a:r>
              <a:rPr lang="cs-CZ" sz="2000" dirty="0"/>
              <a:t>, což představuje </a:t>
            </a:r>
            <a:r>
              <a:rPr lang="cs-CZ" sz="2000" b="1" dirty="0"/>
              <a:t>náklady</a:t>
            </a:r>
            <a:r>
              <a:rPr lang="cs-CZ" sz="2000" dirty="0"/>
              <a:t>, kterým se podnik tím, že určitou alternativu dalšího vývoje neuskuteční, vyhýbá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840644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2776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3528" y="915566"/>
            <a:ext cx="8352928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cs-CZ" sz="215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15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15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15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15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15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15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15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50" dirty="0"/>
              <a:t>Vyjádřete náklady prodaného zboží v závislosti na jejich finančním, hodnotovém a ekonomickém pojetí a zjistěte obchodní marži (zisk) z prodeje zboží. </a:t>
            </a:r>
          </a:p>
          <a:p>
            <a:pPr algn="just"/>
            <a:endParaRPr lang="cs-CZ" sz="2400" dirty="0"/>
          </a:p>
          <a:p>
            <a:endParaRPr lang="pl-PL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5F5BABCB-4404-42FB-9882-F0047C59D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920395"/>
              </p:ext>
            </p:extLst>
          </p:nvPr>
        </p:nvGraphicFramePr>
        <p:xfrm>
          <a:off x="467544" y="992372"/>
          <a:ext cx="7992888" cy="237146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xmlns="" val="41768624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xmlns="" val="2218843833"/>
                    </a:ext>
                  </a:extLst>
                </a:gridCol>
              </a:tblGrid>
              <a:tr h="47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Položky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77087981"/>
                  </a:ext>
                </a:extLst>
              </a:tr>
              <a:tr h="47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Pořizovací cena zboží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1940237"/>
                  </a:ext>
                </a:extLst>
              </a:tr>
              <a:tr h="47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Prodejní cena zboží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89137879"/>
                  </a:ext>
                </a:extLst>
              </a:tr>
              <a:tr h="47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Reprodukční pořizovací cena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106 000 Kč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0495781"/>
                  </a:ext>
                </a:extLst>
              </a:tr>
              <a:tr h="47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Alternativní náklady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10% nákladová rentabilita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145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4296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2776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400" dirty="0"/>
          </a:p>
          <a:p>
            <a:endParaRPr lang="pl-PL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8841799"/>
              </p:ext>
            </p:extLst>
          </p:nvPr>
        </p:nvGraphicFramePr>
        <p:xfrm>
          <a:off x="251520" y="1197131"/>
          <a:ext cx="8640960" cy="34831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6854">
                  <a:extLst>
                    <a:ext uri="{9D8B030D-6E8A-4147-A177-3AD203B41FA5}">
                      <a16:colId xmlns:a16="http://schemas.microsoft.com/office/drawing/2014/main" xmlns="" val="3947060679"/>
                    </a:ext>
                  </a:extLst>
                </a:gridCol>
                <a:gridCol w="1684255">
                  <a:extLst>
                    <a:ext uri="{9D8B030D-6E8A-4147-A177-3AD203B41FA5}">
                      <a16:colId xmlns:a16="http://schemas.microsoft.com/office/drawing/2014/main" xmlns="" val="3939932294"/>
                    </a:ext>
                  </a:extLst>
                </a:gridCol>
                <a:gridCol w="3138067">
                  <a:extLst>
                    <a:ext uri="{9D8B030D-6E8A-4147-A177-3AD203B41FA5}">
                      <a16:colId xmlns:a16="http://schemas.microsoft.com/office/drawing/2014/main" xmlns="" val="1420129032"/>
                    </a:ext>
                  </a:extLst>
                </a:gridCol>
                <a:gridCol w="1621784">
                  <a:extLst>
                    <a:ext uri="{9D8B030D-6E8A-4147-A177-3AD203B41FA5}">
                      <a16:colId xmlns:a16="http://schemas.microsoft.com/office/drawing/2014/main" xmlns="" val="1759737637"/>
                    </a:ext>
                  </a:extLst>
                </a:gridCol>
              </a:tblGrid>
              <a:tr h="946137"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dirty="0">
                          <a:effectLst/>
                        </a:rPr>
                        <a:t> Pojetí nákladů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dirty="0">
                          <a:effectLst/>
                        </a:rPr>
                        <a:t>Výnosy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Náklady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dirty="0">
                          <a:effectLst/>
                        </a:rPr>
                        <a:t>Obchodní marže popř. zisk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0719229"/>
                  </a:ext>
                </a:extLst>
              </a:tr>
              <a:tr h="632346"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dirty="0">
                          <a:effectLst/>
                        </a:rPr>
                        <a:t>finanční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120 000 Kč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100 000 Kč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20 000 Kč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5511834"/>
                  </a:ext>
                </a:extLst>
              </a:tr>
              <a:tr h="632346"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dirty="0">
                          <a:effectLst/>
                        </a:rPr>
                        <a:t>hodnotové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120 000 Kč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106 000 Kč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14 000 Kč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338132"/>
                  </a:ext>
                </a:extLst>
              </a:tr>
              <a:tr h="1212572"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dirty="0">
                          <a:effectLst/>
                        </a:rPr>
                        <a:t>ekonomické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120 000 Kč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>
                          <a:effectLst/>
                        </a:rPr>
                        <a:t>106 000 Kč + 10 % z 106 000 Kč = 106 000 Kč + 10 600 Kč = 116 600 Kč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indent="107950" algn="just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dirty="0">
                          <a:effectLst/>
                        </a:rPr>
                        <a:t>3 400 Kč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229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38851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2776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2916" y="720292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Pan Kříž se rozhodl, že bude podnikat coby řemeslník. 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Vypočítejte účetní a ekonomický zisk. 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endParaRPr lang="pl-PL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A5F8135F-329E-4563-981D-F0563A683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877068"/>
              </p:ext>
            </p:extLst>
          </p:nvPr>
        </p:nvGraphicFramePr>
        <p:xfrm>
          <a:off x="422916" y="1126621"/>
          <a:ext cx="8064896" cy="29129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321891122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3268013991"/>
                    </a:ext>
                  </a:extLst>
                </a:gridCol>
              </a:tblGrid>
              <a:tr h="402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Položky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Jednotky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4428523"/>
                  </a:ext>
                </a:extLst>
              </a:tr>
              <a:tr h="4020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Roční výdělek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0066920"/>
                  </a:ext>
                </a:extLst>
              </a:tr>
              <a:tr h="4020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Výrobní a další náklady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86116912"/>
                  </a:ext>
                </a:extLst>
              </a:tr>
              <a:tr h="4020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Investovaný kapitál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1 000 000 Kč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2795714"/>
                  </a:ext>
                </a:extLst>
              </a:tr>
              <a:tr h="5760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Úroková sazba investovaného kapitálu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859875"/>
                  </a:ext>
                </a:extLst>
              </a:tr>
              <a:tr h="5760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Ušlá měsíční mzda z důvodu podnikání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9 000 Kč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4718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11669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2776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600" b="1" dirty="0"/>
              <a:t>Příklad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endParaRPr lang="pl-PL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5366762"/>
              </p:ext>
            </p:extLst>
          </p:nvPr>
        </p:nvGraphicFramePr>
        <p:xfrm>
          <a:off x="323528" y="1131589"/>
          <a:ext cx="8424936" cy="328562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13341">
                  <a:extLst>
                    <a:ext uri="{9D8B030D-6E8A-4147-A177-3AD203B41FA5}">
                      <a16:colId xmlns:a16="http://schemas.microsoft.com/office/drawing/2014/main" xmlns="" val="3368267639"/>
                    </a:ext>
                  </a:extLst>
                </a:gridCol>
                <a:gridCol w="2102172">
                  <a:extLst>
                    <a:ext uri="{9D8B030D-6E8A-4147-A177-3AD203B41FA5}">
                      <a16:colId xmlns:a16="http://schemas.microsoft.com/office/drawing/2014/main" xmlns="" val="3135025012"/>
                    </a:ext>
                  </a:extLst>
                </a:gridCol>
                <a:gridCol w="2605456">
                  <a:extLst>
                    <a:ext uri="{9D8B030D-6E8A-4147-A177-3AD203B41FA5}">
                      <a16:colId xmlns:a16="http://schemas.microsoft.com/office/drawing/2014/main" xmlns="" val="1133148371"/>
                    </a:ext>
                  </a:extLst>
                </a:gridCol>
                <a:gridCol w="2403967">
                  <a:extLst>
                    <a:ext uri="{9D8B030D-6E8A-4147-A177-3AD203B41FA5}">
                      <a16:colId xmlns:a16="http://schemas.microsoft.com/office/drawing/2014/main" xmlns="" val="1011161708"/>
                    </a:ext>
                  </a:extLst>
                </a:gridCol>
              </a:tblGrid>
              <a:tr h="330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Účetní zisk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Ekonomický zisk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1918224"/>
                  </a:ext>
                </a:extLst>
              </a:tr>
              <a:tr h="3301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Tržby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500 tis.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Tržby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500 tis.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7920233"/>
                  </a:ext>
                </a:extLst>
              </a:tr>
              <a:tr h="3301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Náklady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300 tis.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Náklady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300 tis.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2501603"/>
                  </a:ext>
                </a:extLst>
              </a:tr>
              <a:tr h="1259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Úroky z finančního kapitálu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tis. Kč (6 % z 1 mil. Kč)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Oportunitní náklady – finančního kapitálu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tis. Kč (6 % z 1 mil. Kč)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5328040"/>
                  </a:ext>
                </a:extLst>
              </a:tr>
              <a:tr h="6603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Účetní zisk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140 tis.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Oportunitní náklady – ušlé mzdy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108 tis. Kč (9 000 * 12)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8883557"/>
                  </a:ext>
                </a:extLst>
              </a:tr>
              <a:tr h="3301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Ekonomický zisk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32 tis.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32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380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920880" cy="531346"/>
          </a:xfrm>
        </p:spPr>
        <p:txBody>
          <a:bodyPr/>
          <a:lstStyle/>
          <a:p>
            <a:r>
              <a:rPr lang="cs-CZ" altLang="cs-CZ" sz="2700" b="1" dirty="0"/>
              <a:t>Fáze vývoje manažerského (nákladového) účetnictví</a:t>
            </a:r>
            <a:br>
              <a:rPr lang="cs-CZ" altLang="cs-CZ" sz="2700" b="1" dirty="0"/>
            </a:br>
            <a:endParaRPr lang="cs-CZ" altLang="cs-CZ" sz="27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první fáze manažerského (nákladového) účetnictví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druhá fáze manažerského (nákladového) účetnictví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třetí fáze manažerského (nákladového) účetnictví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748513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ČLENĚNÍ NÁKLADŮ V NÁKLADOVÉM ÚČETNICTVÍ</a:t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18FFFEF7-A9C2-478F-9603-A0B29EAA188B}"/>
              </a:ext>
            </a:extLst>
          </p:cNvPr>
          <p:cNvSpPr/>
          <p:nvPr/>
        </p:nvSpPr>
        <p:spPr>
          <a:xfrm>
            <a:off x="7774401" y="4089434"/>
            <a:ext cx="1146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č. 4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8026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cs-CZ" altLang="cs-CZ" sz="3200" b="1" dirty="0"/>
              <a:t>Druhové členění nákladů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náklady lze vyjádřit jako peněžně vyjádřenou strukturu a výši ekonomických zdrojů, které vstupují do dané aktivity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jejich nákladový ekvivalent označujeme jako nákladový druh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náklady účtujeme v 5. účtové třídě a lze je rozdělit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náklady provozní</a:t>
            </a:r>
            <a:r>
              <a:rPr lang="cs-CZ" dirty="0"/>
              <a:t> – souvisí s pravidelně se opakující činností podniku (účty skup. 50-55)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náklady finanční</a:t>
            </a:r>
            <a:r>
              <a:rPr lang="cs-CZ" dirty="0"/>
              <a:t> – zachycují náklady spojené s finančními operacemi 	podniku (účty skup.56-57)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52013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7"/>
            <a:ext cx="5328592" cy="432048"/>
          </a:xfrm>
        </p:spPr>
        <p:txBody>
          <a:bodyPr/>
          <a:lstStyle/>
          <a:p>
            <a:r>
              <a:rPr lang="cs-CZ" altLang="cs-CZ" sz="3200" b="1" dirty="0"/>
              <a:t>Druhové členění nákladů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13159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915567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Pro vstupující nákladové druhy jsou typické tři základní charakteristiky: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musí být náklady </a:t>
            </a:r>
            <a:r>
              <a:rPr lang="cs-CZ" sz="2000" b="1" dirty="0"/>
              <a:t>prvotními</a:t>
            </a:r>
            <a:r>
              <a:rPr lang="cs-CZ" sz="2000" dirty="0"/>
              <a:t> - tj. objevují se v dané aktivitě poprvé, stávají se předmětem zobrazení hned na vstupu do aktivity, jsou snadno zjistitelné a obtížně se s nimi manipuluje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náklady </a:t>
            </a:r>
            <a:r>
              <a:rPr lang="cs-CZ" sz="2000" b="1" dirty="0"/>
              <a:t>externími</a:t>
            </a:r>
            <a:r>
              <a:rPr lang="cs-CZ" sz="2000" dirty="0"/>
              <a:t> - vstupují do dané aktivity zvnějšku, tj. vznikají spotřebou výrobků, prací nebo služeb jiných subjektů</a:t>
            </a:r>
          </a:p>
          <a:p>
            <a:pPr lvl="1" algn="just"/>
            <a:endParaRPr lang="cs-CZ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náklady </a:t>
            </a:r>
            <a:r>
              <a:rPr lang="cs-CZ" sz="2000" b="1" dirty="0"/>
              <a:t>jednoduchými</a:t>
            </a:r>
            <a:r>
              <a:rPr lang="cs-CZ" sz="2000" dirty="0"/>
              <a:t> - vyjádřeny jednou položkou a na podnikové úrovni je nelze rozlišit na jednodušší složky, ze kterých se náklad skládá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99571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cs-CZ" altLang="cs-CZ" sz="3200" b="1" dirty="0"/>
              <a:t>Účelové členění nákladů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08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 základem pro stanovení racionálního nákladového úkolu, se kterým se poměřuje skutečná výše spotřebovaných nákladů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 hlediska identifikace nositele, který vyvolává vznik nákladů, můžeme provést rozdělení nákladů 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náklady hlavní výroby – </a:t>
            </a:r>
            <a:r>
              <a:rPr lang="cs-CZ" sz="2000" dirty="0"/>
              <a:t>vytváří se hlavní vlastnosti výkonů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náklady pomocné výroby - </a:t>
            </a:r>
            <a:r>
              <a:rPr lang="cs-CZ" sz="2000" dirty="0"/>
              <a:t>výrobek získává charakteristické znaky (barva)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náklady vedlejší výroby - </a:t>
            </a:r>
            <a:r>
              <a:rPr lang="cs-CZ" sz="2000" dirty="0"/>
              <a:t>výroba náhradních dílů, součástek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náklady přidružených činnosti</a:t>
            </a:r>
            <a:r>
              <a:rPr lang="cs-CZ" sz="2000" dirty="0"/>
              <a:t> – například zužitkování odpadu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488562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cs-CZ" altLang="cs-CZ" sz="3200" b="1" dirty="0"/>
              <a:t>Účelové členění nákladů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Základem účelového členění nákladů je jejich rozlišení na:</a:t>
            </a:r>
          </a:p>
          <a:p>
            <a:pPr algn="just"/>
            <a:endParaRPr lang="cs-CZ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náklady technologické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náklady na obsluhu a řízení 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67607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432047"/>
          </a:xfrm>
        </p:spPr>
        <p:txBody>
          <a:bodyPr/>
          <a:lstStyle/>
          <a:p>
            <a:r>
              <a:rPr lang="pl-PL" altLang="cs-CZ" sz="3200" b="1" dirty="0"/>
              <a:t>Náklady technologické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vznikají v technologickém procesu dané činnosti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jedná se o náklady objektivní, které odpovídají reálnému průběhu aktivity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pokud se určitá výroba neuskuteční, technologické náklady nejsou vynaloženy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příkladem může být mzda pracovníků, odpisy výrobního zařízení aj.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95695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432047"/>
          </a:xfrm>
        </p:spPr>
        <p:txBody>
          <a:bodyPr/>
          <a:lstStyle/>
          <a:p>
            <a:r>
              <a:rPr lang="pl-PL" altLang="cs-CZ" sz="3200" b="1" dirty="0"/>
              <a:t>Náklady na obsluhu a řízení 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65767" y="987574"/>
            <a:ext cx="74168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jedná se o náklady vynaložené na činnosti nebo operace vytvářející podmínky k racionálnímu průběhu dané činnosti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jsou obvykle vynakládány společně na zajištění více druhů výrobků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při zavedení nebo zastavení určitého výkonu se rozsah těchto nákladů mění jen částečně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0403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Náklady jednicové  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souvisí nejen s technologickým procesem jako celkem, ale přímo s jednotkou dílčího výkonu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zpravidla se vypočítá vynásobením příslušné normy s předem stanoveným nebo skutečným počtem provedených výkonů (např. počtem vyrobených výrobků)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základním hodnotovým informačním nástrojem jejich řízení je </a:t>
            </a:r>
            <a:r>
              <a:rPr lang="cs-CZ" sz="2000" b="1" dirty="0"/>
              <a:t>kalkulace</a:t>
            </a:r>
            <a:endParaRPr lang="cs-CZ" sz="20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152384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Náklady režijní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výše nákladů na obsluhu a řízení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výše části technologických nákladů, která souvisí s technologickým procesem jako celkem,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neroste přímo úměrně s počtem provedených výkonů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nákladový úkol je obvykle stanoven na základě souhrnných limitů a normativů platných pro určité časové období, popř. i pro celkový předpokládaný objem výkonů</a:t>
            </a:r>
          </a:p>
        </p:txBody>
      </p:sp>
    </p:spTree>
    <p:extLst>
      <p:ext uri="{BB962C8B-B14F-4D97-AF65-F5344CB8AC3E}">
        <p14:creationId xmlns:p14="http://schemas.microsoft.com/office/powerpoint/2010/main" xmlns="" val="22175662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16824" cy="432048"/>
          </a:xfrm>
        </p:spPr>
        <p:txBody>
          <a:bodyPr/>
          <a:lstStyle/>
          <a:p>
            <a:r>
              <a:rPr lang="pl-PL" altLang="cs-CZ" sz="3200" b="1" dirty="0"/>
              <a:t>Náklady režijní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4168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příkladem těchto nákladů může být mzda mistra, náklady na otop, které vychází z harmonogramu topné sezóny a normativu založeného na vytápěných m3 a další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skutečně vynaložené náklady se pak porovnávají s nákladovým úkolem jako celkem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kontrola těchto nákladů je obtížnější než kontrola jednicových 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základním nástrojem řízení těchto nákladů je </a:t>
            </a:r>
            <a:r>
              <a:rPr lang="cs-CZ" sz="2000" b="1" dirty="0"/>
              <a:t>rozpočet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573244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6878</TotalTime>
  <Words>6826</Words>
  <Application>Microsoft Office PowerPoint</Application>
  <PresentationFormat>Předvádění na obrazovce (16:9)</PresentationFormat>
  <Paragraphs>1804</Paragraphs>
  <Slides>157</Slides>
  <Notes>149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157</vt:i4>
      </vt:variant>
    </vt:vector>
  </HeadingPairs>
  <TitlesOfParts>
    <vt:vector size="158" baseType="lpstr">
      <vt:lpstr>SLU</vt:lpstr>
      <vt:lpstr>NÁKLADOVÉ ÚČETNICTVÍ      Ing.Veronika FIŠEROVÁ, Ph.D.  </vt:lpstr>
      <vt:lpstr>ÚVOD DO NÁKLADOVÉHO ÚČETNICTVÍ</vt:lpstr>
      <vt:lpstr>Uživatelská struktura účetních informací </vt:lpstr>
      <vt:lpstr>Uživatelská struktura účetních informací </vt:lpstr>
      <vt:lpstr>Nákladové účetnictví</vt:lpstr>
      <vt:lpstr>Nákladové účetnictví </vt:lpstr>
      <vt:lpstr>Výkonové účetnictví </vt:lpstr>
      <vt:lpstr>Odpovědnostní účetnictví </vt:lpstr>
      <vt:lpstr>Fáze vývoje manažerského (nákladového) účetnictví </vt:lpstr>
      <vt:lpstr>První fáze manažerského (nákladového) účetnictví </vt:lpstr>
      <vt:lpstr>Druhá fáze manažerského (nákladového) účetnictví </vt:lpstr>
      <vt:lpstr>Třetí fáze manažerského (nákladového) účetnictví </vt:lpstr>
      <vt:lpstr>Manažerské účetnictví</vt:lpstr>
      <vt:lpstr>Controlling</vt:lpstr>
      <vt:lpstr>Nákladový controlling</vt:lpstr>
      <vt:lpstr>Finanční controlling</vt:lpstr>
      <vt:lpstr>Rozdíly mezi nákladovým a manažerským účetnictvím </vt:lpstr>
      <vt:lpstr>ZÁKLADNÍ POJMY A KRITÉRIA NÁKLADOVÉHO ÚČETNICTVÍ VE VZTAHU K PODNIKU</vt:lpstr>
      <vt:lpstr>Cíl podnikatelského procesu</vt:lpstr>
      <vt:lpstr>Náklady a výnosy</vt:lpstr>
      <vt:lpstr>Náklady v manažerském účetnictví</vt:lpstr>
      <vt:lpstr>Vnitropodnikové útvary a jejich členění </vt:lpstr>
      <vt:lpstr>Podnikové náklady a jejich členění</vt:lpstr>
      <vt:lpstr>Podnikové náklady a jejich členění</vt:lpstr>
      <vt:lpstr>Druhové členění nákladů </vt:lpstr>
      <vt:lpstr>Účelové členění nákladů </vt:lpstr>
      <vt:lpstr>Účelové členění nákladů </vt:lpstr>
      <vt:lpstr>Podnikové výnosy</vt:lpstr>
      <vt:lpstr>Druhové členění výnosů</vt:lpstr>
      <vt:lpstr>Účelové členění výnosů </vt:lpstr>
      <vt:lpstr>Výnosy a náklady podle činnosti podniku </vt:lpstr>
      <vt:lpstr>Výnosy a náklady podle činnosti podniku </vt:lpstr>
      <vt:lpstr>Výrobní proces</vt:lpstr>
      <vt:lpstr>Rozdíly v terminologii !!!!!</vt:lpstr>
      <vt:lpstr>Výnos</vt:lpstr>
      <vt:lpstr>Tržba</vt:lpstr>
      <vt:lpstr>Příjmy</vt:lpstr>
      <vt:lpstr>Náklad</vt:lpstr>
      <vt:lpstr>Výdaje</vt:lpstr>
      <vt:lpstr>Zisk</vt:lpstr>
      <vt:lpstr>Marže (příspěvková marže)</vt:lpstr>
      <vt:lpstr>Příklad </vt:lpstr>
      <vt:lpstr>Příklad </vt:lpstr>
      <vt:lpstr>Řešení ad 1) – ad 3)</vt:lpstr>
      <vt:lpstr>Řešení ad 4) – ad 5)</vt:lpstr>
      <vt:lpstr>Příklad </vt:lpstr>
      <vt:lpstr>Příklad </vt:lpstr>
      <vt:lpstr>Řešení ad 1) – ad 3)</vt:lpstr>
      <vt:lpstr>Řešení ad 4) – ad 5)</vt:lpstr>
      <vt:lpstr>ODCHYLKY</vt:lpstr>
      <vt:lpstr>Odchylka</vt:lpstr>
      <vt:lpstr>Odchylka zisku (popř. VH)</vt:lpstr>
      <vt:lpstr>Odchylka</vt:lpstr>
      <vt:lpstr>Odchylka zisku (popř. VH)</vt:lpstr>
      <vt:lpstr>Odchylka zisku (popř. VH)</vt:lpstr>
      <vt:lpstr>Odchylka</vt:lpstr>
      <vt:lpstr>Příklad </vt:lpstr>
      <vt:lpstr>Příklad </vt:lpstr>
      <vt:lpstr>Řešení ad 1) – ad 3)</vt:lpstr>
      <vt:lpstr>Řešení ad 4) – ad 5)</vt:lpstr>
      <vt:lpstr>Řešení</vt:lpstr>
      <vt:lpstr>KRITÉRIA HODNOTOVÉHO ŘÍZENÍ PODNIKATELSKÉHO PROCESU </vt:lpstr>
      <vt:lpstr>Cíl podnikatelského procesu</vt:lpstr>
      <vt:lpstr>Základní kategorie ekonomického řízení podniku</vt:lpstr>
      <vt:lpstr>Hospodárnost</vt:lpstr>
      <vt:lpstr>Hospodárnost ve formě úspornosti</vt:lpstr>
      <vt:lpstr>Hospodárnost ve formě výtěžnosti (účinnosti)</vt:lpstr>
      <vt:lpstr>Příklad </vt:lpstr>
      <vt:lpstr>Řešení</vt:lpstr>
      <vt:lpstr>Ekonomická účinnost</vt:lpstr>
      <vt:lpstr>Nejdůležitější funkce zisku</vt:lpstr>
      <vt:lpstr>Úrovně zisku</vt:lpstr>
      <vt:lpstr>Ekonomická efektivnost</vt:lpstr>
      <vt:lpstr>Ekonomická přidaná hodnota (EVA)</vt:lpstr>
      <vt:lpstr>Příklad</vt:lpstr>
      <vt:lpstr>Příklad</vt:lpstr>
      <vt:lpstr>Řešení</vt:lpstr>
      <vt:lpstr>Řešení</vt:lpstr>
      <vt:lpstr>Solventnost</vt:lpstr>
      <vt:lpstr>Likvidita</vt:lpstr>
      <vt:lpstr>Pojetí nákladů v manažerském účetnictví</vt:lpstr>
      <vt:lpstr>Finanční pojetí nákladů</vt:lpstr>
      <vt:lpstr>Hodnotové pojetí nákladů</vt:lpstr>
      <vt:lpstr>Ekonomické pojetí nákladů</vt:lpstr>
      <vt:lpstr>Oportunitní náklady</vt:lpstr>
      <vt:lpstr>Příklad</vt:lpstr>
      <vt:lpstr>Příklad</vt:lpstr>
      <vt:lpstr>Příklad</vt:lpstr>
      <vt:lpstr>Příklad</vt:lpstr>
      <vt:lpstr>ČLENĚNÍ NÁKLADŮ V NÁKLADOVÉM ÚČETNICTVÍ    </vt:lpstr>
      <vt:lpstr>Druhové členění nákladů</vt:lpstr>
      <vt:lpstr>Druhové členění nákladů</vt:lpstr>
      <vt:lpstr>Účelové členění nákladů</vt:lpstr>
      <vt:lpstr>Účelové členění nákladů</vt:lpstr>
      <vt:lpstr>Náklady technologické</vt:lpstr>
      <vt:lpstr>Náklady na obsluhu a řízení </vt:lpstr>
      <vt:lpstr>Náklady jednicové  </vt:lpstr>
      <vt:lpstr>Náklady režijní</vt:lpstr>
      <vt:lpstr>Náklady režijní</vt:lpstr>
      <vt:lpstr>Členění nákladů podle odpovědnosti za jejich vznik </vt:lpstr>
      <vt:lpstr>Interní náklady</vt:lpstr>
      <vt:lpstr> Kalkulační členění nákladů </vt:lpstr>
      <vt:lpstr>Přímé náklady</vt:lpstr>
      <vt:lpstr>Nepřímé náklady</vt:lpstr>
      <vt:lpstr>Náklad podle závislosti na objemu výroby</vt:lpstr>
      <vt:lpstr>Fixní náklady</vt:lpstr>
      <vt:lpstr>Fixní náklady</vt:lpstr>
      <vt:lpstr>Umrtvené (utopené) fixní náklady</vt:lpstr>
      <vt:lpstr>Vyhnutelné fixní náklady</vt:lpstr>
      <vt:lpstr>Variabilní náklady</vt:lpstr>
      <vt:lpstr>Proporcionální náklady</vt:lpstr>
      <vt:lpstr>Podproporcionální náklady </vt:lpstr>
      <vt:lpstr>Nadproporcionální náklady </vt:lpstr>
      <vt:lpstr>Oportunitní náklady</vt:lpstr>
      <vt:lpstr>Příklad </vt:lpstr>
      <vt:lpstr>Řešení</vt:lpstr>
      <vt:lpstr>Příklad</vt:lpstr>
      <vt:lpstr>Příklad</vt:lpstr>
      <vt:lpstr>Řešení</vt:lpstr>
      <vt:lpstr>Řešení -  vysvětlete, čím je tento rozdíl způsoben</vt:lpstr>
      <vt:lpstr>Příklad</vt:lpstr>
      <vt:lpstr>Příklad</vt:lpstr>
      <vt:lpstr>Řešení</vt:lpstr>
      <vt:lpstr>Řešení </vt:lpstr>
      <vt:lpstr>Řešení </vt:lpstr>
      <vt:lpstr>Příklad</vt:lpstr>
      <vt:lpstr>Řešení</vt:lpstr>
      <vt:lpstr>Řešení</vt:lpstr>
      <vt:lpstr>Bod zvratu</vt:lpstr>
      <vt:lpstr>Bod zvratu</vt:lpstr>
      <vt:lpstr>Příklad </vt:lpstr>
      <vt:lpstr>Příklad </vt:lpstr>
      <vt:lpstr>Řešení ad 1)</vt:lpstr>
      <vt:lpstr>Řešení ad 2)</vt:lpstr>
      <vt:lpstr>Příspěvková marže (krycí příspěvek)</vt:lpstr>
      <vt:lpstr>Příspěvek k tržbám</vt:lpstr>
      <vt:lpstr>Bezpečnostní marže</vt:lpstr>
      <vt:lpstr>Příklad </vt:lpstr>
      <vt:lpstr>Příklad </vt:lpstr>
      <vt:lpstr>Řešení</vt:lpstr>
      <vt:lpstr>Řešení</vt:lpstr>
      <vt:lpstr>Bezpečnostní podnikatelská rezerva</vt:lpstr>
      <vt:lpstr>Bezpečnostní koeficient</vt:lpstr>
      <vt:lpstr>Příklad </vt:lpstr>
      <vt:lpstr>Příklad </vt:lpstr>
      <vt:lpstr>Řešení </vt:lpstr>
      <vt:lpstr>Celkové výnosy v bodu zvratu</vt:lpstr>
      <vt:lpstr>Celkové výnosy v bodu zvratu</vt:lpstr>
      <vt:lpstr>Příklad </vt:lpstr>
      <vt:lpstr>Příklad </vt:lpstr>
      <vt:lpstr>Řešení</vt:lpstr>
      <vt:lpstr>Příklad</vt:lpstr>
      <vt:lpstr>Příklad</vt:lpstr>
      <vt:lpstr>Řešení ad 1)</vt:lpstr>
      <vt:lpstr>Řešení ad 2)</vt:lpstr>
      <vt:lpstr>Řešení ad 3)</vt:lpstr>
      <vt:lpstr>Děkuji za pozornost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Admin</cp:lastModifiedBy>
  <cp:revision>309</cp:revision>
  <dcterms:created xsi:type="dcterms:W3CDTF">2016-07-06T15:42:34Z</dcterms:created>
  <dcterms:modified xsi:type="dcterms:W3CDTF">2024-02-29T06:35:39Z</dcterms:modified>
</cp:coreProperties>
</file>