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handoutMasterIdLst>
    <p:handoutMasterId r:id="rId24"/>
  </p:handoutMasterIdLst>
  <p:sldIdLst>
    <p:sldId id="256" r:id="rId2"/>
    <p:sldId id="259" r:id="rId3"/>
    <p:sldId id="281" r:id="rId4"/>
    <p:sldId id="271" r:id="rId5"/>
    <p:sldId id="302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6" r:id="rId15"/>
    <p:sldId id="297" r:id="rId16"/>
    <p:sldId id="290" r:id="rId17"/>
    <p:sldId id="304" r:id="rId18"/>
    <p:sldId id="293" r:id="rId19"/>
    <p:sldId id="294" r:id="rId20"/>
    <p:sldId id="295" r:id="rId21"/>
    <p:sldId id="270" r:id="rId22"/>
    <p:sldId id="305" r:id="rId23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41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7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06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70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207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520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98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043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780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68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51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60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37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33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59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59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02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latin typeface="Times New Roman" pitchFamily="18" charset="0"/>
                <a:cs typeface="Times New Roman" pitchFamily="18" charset="0"/>
              </a:rPr>
              <a:t>FIU/BKPUPR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Michaela Strzelecká</a:t>
            </a:r>
          </a:p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2023/2024</a:t>
            </a: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Srážky ze mzdy § 147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435280" cy="5073427"/>
          </a:xfrm>
        </p:spPr>
        <p:txBody>
          <a:bodyPr/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záloha na daň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SP, ZP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záloha na mzdu pokud neměl nárok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nevyúčtovaná záloha na cestovní náhrady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náhrada za dovolenou pokud nevznikl nárok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výkon nařízených exekucí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Náhrady mezd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výdaje na pracovních cestách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dočasná pracovní neschopnost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dovolená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překážky na straně zaměstnance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výkon veřejné funkce, narození dítěte, účast na svatbě…)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překážky na straně zaměstnavatele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přerušení práce např. živelní událost, nepřidělení práce částečná nezaměstnanost…)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Dočasná pracovní neschopnost (nemocenská) §§ 191-192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7704856" cy="4680520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dočasná pracovní neschopnost potvrzena lékařem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zaměstnavatel za prvních 14 kalendářních dnů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následně již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nemocenská dávka vyplácená ČSSZ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zaměstnavatel platí za pracovní dny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nemocenské dávky platí za kalendářní dny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zaměstnavatel náhrada od prvního pracovního dne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více http://www.vypocet.cz/nemocenska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Náhrada za dovolenou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8363272" cy="4569371"/>
          </a:xfrm>
        </p:spPr>
        <p:txBody>
          <a:bodyPr/>
          <a:lstStyle/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výměra dovolené nejméně 4 týdny v kalendářním roce – od roku 2021 v HOD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práce alespoň 60 dnů v kalendářním roce pro nárok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při dlouhodobé pracovní neschopnosti – krácení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náhrada přísluší ve výši Ø výdělku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Odstupné § 67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700808"/>
            <a:ext cx="8964488" cy="44253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 výpovědi dle § 52 písm. a) až c) náleží zaměstnanci: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pokud PP trval méně než 1 rok →jednonásobek Ø výdělku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pokud PP trval alespoň 1 rok a méně než 2 roky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	→ dvojnásobek Ø výdělku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pokud PP trval alespoň 2 roky →trojnásobek Ø výdělku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(pro účely odstupného se Ø  výdělkem  rozumí  Ø  měsíční výdělek)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Průměrný výdělek §§ 351-362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8147248" cy="4569371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Ø výdělkem zaměstnance se rozumí Ø hrubý výdělek, není-li stanoveno jinak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Ø výdělek zjistí zaměstnavatel z HM nebo platu zúčtované zaměstnanci k výplatě v rozhodném období a z odpracované doby v rozhodném období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není-li stanoveno jinak, rozhodným obdobím je kalendářní čtvrtletí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zpravidla Ø hodinový výdělek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 případě potřeby se vypočítá Ø  hrubý měsíční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Měsíční vyúčtování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892480" cy="4569371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zaměstnavatel je povinen vydat doklad  o složkách mzdy a provedených srážkách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doložit doklady, ze kterých byla mzda vypočtena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vyplatit na svůj náklad a nebezpečí na jeden účet určeny zaměstnancem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zaměstnavatel musí mít stanoven termín výplaty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Vyměřovací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784976" cy="4353347"/>
          </a:xfrm>
        </p:spPr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aspektu odměňování za práci je vyměřovací základ vypočtená částka (např. hrubá mzda,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superhrubá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mzda – platné pouze do roku 2020), ze které se následně vypočte povinný odvod (SP, ZP,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jít o upravený vyměřovací základ např. při poskytování motorového vozidla (+ 1 % ze VC).</a:t>
            </a:r>
          </a:p>
        </p:txBody>
      </p:sp>
    </p:spTree>
    <p:extLst>
      <p:ext uri="{BB962C8B-B14F-4D97-AF65-F5344CB8AC3E}">
        <p14:creationId xmlns:p14="http://schemas.microsoft.com/office/powerpoint/2010/main" val="2983991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zaměstnanec § 6 odst.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784976" cy="4209331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Základem daně jsou příjmy – úhrn příjmů ze závislé činnosti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SP-vyměřovacím základem </a:t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5 zákona č. 589/1992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892480" cy="4358915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Vyměřovacím základem je úhrn příjmů, které jsou předmětem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FO, nejsou od daně osvobozeny a které mu zaměstnavatel vyúčtoval v souvislosti se zaměstnáním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Do vyměřovacího základu se nezahrnují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odstupné, odchodné odbytné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náhrada škody dle ZP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a další (dle § 5 ZP)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440159"/>
          </a:xfrm>
        </p:spPr>
        <p:txBody>
          <a:bodyPr>
            <a:normAutofit fontScale="90000"/>
          </a:bodyPr>
          <a:lstStyle/>
          <a:p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560840" cy="2209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</a:t>
            </a:r>
          </a:p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Odměňování za práci</a:t>
            </a:r>
          </a:p>
          <a:p>
            <a:pPr algn="r"/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ZP-vyměřovacím základem</a:t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 zákona č. 592/1992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1556792"/>
            <a:ext cx="7859216" cy="452596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Vyměřovacím základem je úhrn příjmů, které jsou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předmětem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FO, nejsou od daně osvobozeny, a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které mu zaměstnavatel vyúčtoval v souvislosti se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zaměstnáním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Vyměřovací základ se snižuje o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odstupné, odchodné odbytné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náhrada škody dle ZP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a další (dle § 3 ZP)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Cílem semináře bylo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seznámení 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se základními podmínkami 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odměňování za práci,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účtování, 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zdaňování.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Zaměstnanec pracuje dle mzdového výměru za mzdu ve výši 32 800 Kč a má přiznány výkonností prémie ve výši 15 % ze základu</a:t>
            </a:r>
          </a:p>
        </p:txBody>
      </p:sp>
    </p:spTree>
    <p:extLst>
      <p:ext uri="{BB962C8B-B14F-4D97-AF65-F5344CB8AC3E}">
        <p14:creationId xmlns:p14="http://schemas.microsoft.com/office/powerpoint/2010/main" val="175625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Nezbytná legislativa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č. 262/2006 Sb., zákoník práce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č. 586/1992 Sb., o daních z příjmů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č. 589/1992 Sb., o pojistném na SP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č. 592/1992 Sb., o pojistném na ZP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další legislativní předpisy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Zaměstnanec -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784976" cy="4281339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§ 34 pracovní smlouva (druh práce-místo výkonu práce-den nástupu)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§§ 75, 76 DPP, DPČ (určitá omezení)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§ 109 mzda, plat, odměna z dohody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§ 111 MM (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01.01.2024→ 18 900 Kč </a:t>
            </a:r>
          </a:p>
          <a:p>
            <a:pPr marL="400050" lvl="1" indent="0">
              <a:buNone/>
            </a:pP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NEBO 112,50 Kč/hod) </a:t>
            </a:r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účtování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zaměstnavatele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124744"/>
            <a:ext cx="8928992" cy="5001419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záloha na mzdu			331/211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hrubá mzda			521/331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daňově uznatelným N zaměstnavatele)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srážka ze mzdy SP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7,1 %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331/336-SP (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změna od 2024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srážka ze mzdy ZP 4,5 %		331/336-ZP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srážka zálohy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závislé činnosti	331/342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odvod SP 24,8 % + ZP 9 % zaměstnavatel 	524/336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(jsou daňově uznatelnými N zaměstnavatele)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úhrada čisté mzdy zaměstnanci	331/221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980728"/>
            <a:ext cx="8038728" cy="5400600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§ 114 přesčas (za dobu práce přesčas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nejméně ve výši  25 % Ø výdělku)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pokud není dohoda o náhradním volnu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§ 115 za svátek (NV→mzda dle Ø hod.výdělku) )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§ 116 noční práce (22:00-06:00 hod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§ 117 ztížené pracovní prostředí (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§ 118 soboty a neděle (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§ 119 naturální mzda (souhlas zaměstnance, v penězích MM, nikdy lihoviny, tabák, návykové látky)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platové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 zaměstnanců státní (územní) správy odměna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 práci plat a platí analogická ujednání ZP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(§§122 - 137)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38138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Odměna za pracovní pohotovost </a:t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latin typeface="Times New Roman" pitchFamily="18" charset="0"/>
                <a:cs typeface="Times New Roman" pitchFamily="18" charset="0"/>
              </a:rPr>
              <a:t>§§ 78,95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 odměňování mzdou nebo platem stejně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jde o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odměnu za dobu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v níž je zaměstnanec připraven k případnému výkonu práce; může být jen na jiném místě, než je pracoviště zaměstnavatele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 PP náleží odměna nejméně ve výši 10 %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Ø výdělku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Jiné příjmy zaměstnance § 145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980728"/>
            <a:ext cx="7643192" cy="5145435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odměna z dohody</a:t>
            </a:r>
          </a:p>
          <a:p>
            <a:r>
              <a:rPr lang="cs-CZ" u="sng" dirty="0">
                <a:latin typeface="Times New Roman" pitchFamily="18" charset="0"/>
                <a:cs typeface="Times New Roman" pitchFamily="18" charset="0"/>
              </a:rPr>
              <a:t>náhrada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mzdy nebo platu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odměna za PP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odstupné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peněžitá plnění věrnostní, stabilizační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odměny(životní jubilea)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Zdaňování viz § 6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FO  (§ 4 pro všechny FO)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1051</TotalTime>
  <Words>965</Words>
  <Application>Microsoft Office PowerPoint</Application>
  <PresentationFormat>Předvádění na obrazovce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Tw Cen MT</vt:lpstr>
      <vt:lpstr>Kapka</vt:lpstr>
      <vt:lpstr>Účetní a daňové praktikum FIU/BKPUPR</vt:lpstr>
      <vt:lpstr> </vt:lpstr>
      <vt:lpstr>Nezbytná legislativa</vt:lpstr>
      <vt:lpstr>Zaměstnanec - ZP</vt:lpstr>
      <vt:lpstr>Základní účtování  u zaměstnavatele</vt:lpstr>
      <vt:lpstr> </vt:lpstr>
      <vt:lpstr>Pro platové podmínky</vt:lpstr>
      <vt:lpstr>Odměna za pracovní pohotovost  §§ 78,95</vt:lpstr>
      <vt:lpstr>Jiné příjmy zaměstnance § 145</vt:lpstr>
      <vt:lpstr>Srážky ze mzdy § 147</vt:lpstr>
      <vt:lpstr>Náhrady mezd</vt:lpstr>
      <vt:lpstr>Dočasná pracovní neschopnost (nemocenská) §§ 191-192</vt:lpstr>
      <vt:lpstr>Náhrada za dovolenou</vt:lpstr>
      <vt:lpstr>Odstupné § 67 ZP</vt:lpstr>
      <vt:lpstr>Průměrný výdělek §§ 351-362 ZP</vt:lpstr>
      <vt:lpstr>Měsíční vyúčtování</vt:lpstr>
      <vt:lpstr>Vyměřovací základ</vt:lpstr>
      <vt:lpstr>DzP zaměstnanec § 6 odst. 12</vt:lpstr>
      <vt:lpstr>SP-vyměřovacím základem  § 5 zákona č. 589/1992 Sb.</vt:lpstr>
      <vt:lpstr>ZP-vyměřovacím základem § 3 zákona č. 592/1992 Sb.</vt:lpstr>
      <vt:lpstr>Závěr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Michaela Strzelecká</cp:lastModifiedBy>
  <cp:revision>173</cp:revision>
  <dcterms:created xsi:type="dcterms:W3CDTF">2012-02-20T08:21:13Z</dcterms:created>
  <dcterms:modified xsi:type="dcterms:W3CDTF">2024-03-15T00:12:09Z</dcterms:modified>
</cp:coreProperties>
</file>