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tmp" ContentType="image/p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sldIdLst>
    <p:sldId id="305" r:id="rId2"/>
    <p:sldId id="352" r:id="rId3"/>
    <p:sldId id="343" r:id="rId4"/>
    <p:sldId id="353" r:id="rId5"/>
    <p:sldId id="346" r:id="rId6"/>
    <p:sldId id="347" r:id="rId7"/>
    <p:sldId id="344" r:id="rId8"/>
    <p:sldId id="345" r:id="rId9"/>
    <p:sldId id="342" r:id="rId10"/>
    <p:sldId id="351" r:id="rId11"/>
    <p:sldId id="257" r:id="rId12"/>
    <p:sldId id="330" r:id="rId13"/>
    <p:sldId id="333" r:id="rId14"/>
    <p:sldId id="313" r:id="rId15"/>
    <p:sldId id="334" r:id="rId16"/>
    <p:sldId id="325" r:id="rId17"/>
    <p:sldId id="314" r:id="rId18"/>
    <p:sldId id="315" r:id="rId19"/>
    <p:sldId id="274" r:id="rId20"/>
    <p:sldId id="322" r:id="rId21"/>
    <p:sldId id="302" r:id="rId22"/>
    <p:sldId id="304" r:id="rId23"/>
    <p:sldId id="323" r:id="rId24"/>
    <p:sldId id="276" r:id="rId25"/>
    <p:sldId id="277" r:id="rId26"/>
    <p:sldId id="278" r:id="rId27"/>
    <p:sldId id="285" r:id="rId28"/>
    <p:sldId id="306" r:id="rId29"/>
    <p:sldId id="324" r:id="rId30"/>
    <p:sldId id="286" r:id="rId31"/>
    <p:sldId id="287" r:id="rId32"/>
    <p:sldId id="335" r:id="rId33"/>
    <p:sldId id="336" r:id="rId34"/>
    <p:sldId id="289" r:id="rId35"/>
    <p:sldId id="326" r:id="rId36"/>
    <p:sldId id="337" r:id="rId37"/>
    <p:sldId id="338" r:id="rId38"/>
    <p:sldId id="339" r:id="rId39"/>
    <p:sldId id="340" r:id="rId40"/>
    <p:sldId id="341" r:id="rId41"/>
    <p:sldId id="269" r:id="rId42"/>
    <p:sldId id="348" r:id="rId43"/>
    <p:sldId id="349" r:id="rId44"/>
    <p:sldId id="350" r:id="rId45"/>
  </p:sldIdLst>
  <p:sldSz cx="9144000" cy="6858000" type="screen4x3"/>
  <p:notesSz cx="7099300" cy="10234613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6633"/>
    <a:srgbClr val="FF6600"/>
    <a:srgbClr val="FF505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1" d="100"/>
          <a:sy n="71" d="100"/>
        </p:scale>
        <p:origin x="1134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presProps" Target="presProps.xml"/><Relationship Id="rId50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021294" y="0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endParaRPr lang="en-US"/>
          </a:p>
        </p:txBody>
      </p:sp>
      <p:sp>
        <p:nvSpPr>
          <p:cNvPr id="512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92188" y="768350"/>
            <a:ext cx="5114925" cy="38369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709930" y="4861441"/>
            <a:ext cx="5679440" cy="46055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>
              <a:defRPr sz="1300"/>
            </a:lvl1pPr>
          </a:lstStyle>
          <a:p>
            <a:endParaRPr lang="en-US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021294" y="9721106"/>
            <a:ext cx="3076363" cy="5117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9048" tIns="49524" rIns="99048" bIns="49524" numCol="1" anchor="b" anchorCtr="0" compatLnSpc="1">
            <a:prstTxWarp prst="textNoShape">
              <a:avLst/>
            </a:prstTxWarp>
          </a:bodyPr>
          <a:lstStyle>
            <a:lvl1pPr algn="r">
              <a:defRPr sz="1300"/>
            </a:lvl1pPr>
          </a:lstStyle>
          <a:p>
            <a:fld id="{880D9613-994E-4556-A999-C5D61A185A4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9613-994E-4556-A999-C5D61A185A45}" type="slidenum">
              <a:rPr lang="en-US" smtClean="0"/>
              <a:pPr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952233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80D9613-994E-4556-A999-C5D61A185A45}" type="slidenum">
              <a:rPr lang="en-US" smtClean="0"/>
              <a:pPr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5349849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ctrTitle"/>
          </p:nvPr>
        </p:nvSpPr>
        <p:spPr>
          <a:xfrm>
            <a:off x="2209800" y="381000"/>
            <a:ext cx="6629400" cy="2686050"/>
          </a:xfrm>
        </p:spPr>
        <p:txBody>
          <a:bodyPr/>
          <a:lstStyle>
            <a:lvl1pPr algn="r">
              <a:defRPr sz="5400"/>
            </a:lvl1pPr>
          </a:lstStyle>
          <a:p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2209800" y="3276600"/>
            <a:ext cx="6629400" cy="2362200"/>
          </a:xfrm>
        </p:spPr>
        <p:txBody>
          <a:bodyPr/>
          <a:lstStyle>
            <a:lvl1pPr marL="0" indent="0" algn="r">
              <a:buFontTx/>
              <a:buNone/>
              <a:defRPr sz="3600">
                <a:solidFill>
                  <a:srgbClr val="666633"/>
                </a:solidFill>
              </a:defRPr>
            </a:lvl1pPr>
          </a:lstStyle>
          <a:p>
            <a:r>
              <a:rPr lang="cs-CZ"/>
              <a:t>Klepnutím lze upravit styl předlohy podnadpisů.</a:t>
            </a:r>
            <a:endParaRPr lang="en-US"/>
          </a:p>
        </p:txBody>
      </p:sp>
      <p:pic>
        <p:nvPicPr>
          <p:cNvPr id="3083" name="Picture 11" descr="j0384715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0"/>
            <a:ext cx="2779713" cy="6858000"/>
          </a:xfrm>
          <a:prstGeom prst="rect">
            <a:avLst/>
          </a:prstGeom>
          <a:noFill/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FF64A9-13FB-4D9A-ACD9-38B33FA52C8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10350" y="274638"/>
            <a:ext cx="2076450" cy="5927725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381000" y="274638"/>
            <a:ext cx="6076950" cy="5927725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4895AF4-CA81-4C54-B051-1505422C77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ulní stra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144088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3B3BC93-1204-40E8-9005-0CB29BFE0B3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2B74-CA7A-4E5C-9F16-6AF25DA2D25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3810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114800" y="1676400"/>
            <a:ext cx="35814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DA375E-D715-484E-8A31-7055EBD9190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9C038D-E304-4525-A7F5-692CFDFF70B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AACA0DC-822A-4BA9-A426-2FB1E59E3C7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90F765B-D5B5-4EA8-9F58-08527086367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8AD7B6B-90A3-44AA-81D0-801914DEA2C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Klepnutím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CEE6F1E-241F-4F7F-BBF2-5AAE3FB3E7C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" name="Picture 10" descr="j0384715"/>
          <p:cNvPicPr>
            <a:picLocks noChangeAspect="1" noChangeArrowheads="1"/>
          </p:cNvPicPr>
          <p:nvPr/>
        </p:nvPicPr>
        <p:blipFill>
          <a:blip r:embed="rId1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239000" y="1905000"/>
            <a:ext cx="1905000" cy="4953000"/>
          </a:xfrm>
          <a:prstGeom prst="rect">
            <a:avLst/>
          </a:prstGeom>
          <a:noFill/>
        </p:spPr>
      </p:pic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381000" y="274638"/>
            <a:ext cx="83058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 předlohy nadpisů.</a:t>
            </a:r>
            <a:endParaRPr lang="en-US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381000" y="1676400"/>
            <a:ext cx="73152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2514600" y="6553200"/>
            <a:ext cx="43434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r>
              <a:rPr lang="en-US"/>
              <a:t>Free template from www.brainybetty.com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7010400" y="6553200"/>
            <a:ext cx="2133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fld id="{C32BDD3B-BFD5-4B28-89A6-C7A224012FAE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rgbClr val="666633"/>
          </a:solidFill>
          <a:latin typeface="Verdana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lr>
          <a:srgbClr val="666633"/>
        </a:buClr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emf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mp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emf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tmp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tmp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tmp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mp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mp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323528" y="1124744"/>
            <a:ext cx="5616624" cy="4608512"/>
          </a:xfrm>
          <a:prstGeom prst="rect">
            <a:avLst/>
          </a:prstGeom>
          <a:solidFill>
            <a:srgbClr val="30787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b="1">
              <a:ln w="12700">
                <a:solidFill>
                  <a:schemeClr val="tx2">
                    <a:satMod val="155000"/>
                  </a:schemeClr>
                </a:solidFill>
                <a:prstDash val="solid"/>
              </a:ln>
              <a:solidFill>
                <a:srgbClr val="307871"/>
              </a:solidFill>
              <a:effectLst>
                <a:outerShdw blurRad="41275" dist="20320" dir="1800000" algn="tl" rotWithShape="0">
                  <a:srgbClr val="000000">
                    <a:alpha val="40000"/>
                  </a:srgbClr>
                </a:outerShdw>
              </a:effectLst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 idx="4294967295"/>
          </p:nvPr>
        </p:nvSpPr>
        <p:spPr>
          <a:xfrm>
            <a:off x="467544" y="1556792"/>
            <a:ext cx="5112568" cy="2160240"/>
          </a:xfrm>
          <a:prstGeom prst="rect">
            <a:avLst/>
          </a:prstGeom>
        </p:spPr>
        <p:txBody>
          <a:bodyPr anchor="t">
            <a:normAutofit/>
          </a:bodyPr>
          <a:lstStyle/>
          <a:p>
            <a:pPr algn="l"/>
            <a:r>
              <a:rPr lang="cs-CZ" sz="4000" dirty="0">
                <a:solidFill>
                  <a:schemeClr val="bg1"/>
                </a:solidFill>
              </a:rPr>
              <a:t>Islámské bankovnictví</a:t>
            </a:r>
            <a:endParaRPr lang="cs-CZ" sz="4000" b="1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4294967295"/>
          </p:nvPr>
        </p:nvSpPr>
        <p:spPr>
          <a:xfrm>
            <a:off x="1763688" y="4077072"/>
            <a:ext cx="3888432" cy="1368152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r">
              <a:buNone/>
            </a:pPr>
            <a:endParaRPr lang="cs-CZ" sz="14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Podnadpis 2"/>
          <p:cNvSpPr txBox="1">
            <a:spLocks/>
          </p:cNvSpPr>
          <p:nvPr/>
        </p:nvSpPr>
        <p:spPr>
          <a:xfrm>
            <a:off x="6308271" y="4581128"/>
            <a:ext cx="2664000" cy="11521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cs-CZ" altLang="cs-CZ" sz="1400" b="1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Ing. Roman Hlawiczka, Ph.D.</a:t>
            </a:r>
          </a:p>
          <a:p>
            <a:pPr algn="r"/>
            <a:r>
              <a:rPr lang="cs-CZ" altLang="cs-CZ" sz="1400" dirty="0">
                <a:solidFill>
                  <a:srgbClr val="30787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KFIU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id="{237D8CC9-8599-4194-B51D-CC030F91884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528" y="1052737"/>
            <a:ext cx="2664000" cy="2196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6334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6073FE7-AA1F-4100-949F-00A46BD137B8}"/>
              </a:ext>
            </a:extLst>
          </p:cNvPr>
          <p:cNvSpPr/>
          <p:nvPr/>
        </p:nvSpPr>
        <p:spPr>
          <a:xfrm>
            <a:off x="1043608" y="3105835"/>
            <a:ext cx="581439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dirty="0"/>
              <a:t>https://www.mesec.cz/clanky/jak-funguje-islamske-bankovnictvi/</a:t>
            </a:r>
          </a:p>
        </p:txBody>
      </p:sp>
    </p:spTree>
    <p:extLst>
      <p:ext uri="{BB962C8B-B14F-4D97-AF65-F5344CB8AC3E}">
        <p14:creationId xmlns:p14="http://schemas.microsoft.com/office/powerpoint/2010/main" val="74962346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11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Islámská banka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/>
              <a:t>banka, která podniká v souladu s islámským právem </a:t>
            </a:r>
            <a:r>
              <a:rPr lang="cs-CZ" sz="2800" dirty="0" err="1"/>
              <a:t>šaría</a:t>
            </a:r>
            <a:endParaRPr lang="cs-CZ" sz="2800" dirty="0"/>
          </a:p>
          <a:p>
            <a:r>
              <a:rPr lang="cs-CZ" sz="2800" dirty="0"/>
              <a:t>to posuzuje výbor složený ze zástupců bankovních úředníků a duchovních</a:t>
            </a:r>
          </a:p>
          <a:p>
            <a:r>
              <a:rPr lang="cs-CZ" sz="2800" dirty="0"/>
              <a:t>islámské bankovnictví je významnou součástí mezinárodního finančního systému a představuje jeho velice rychle rostoucí segment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12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74151"/>
                </a:solidFill>
                <a:latin typeface="Söhne"/>
              </a:rPr>
              <a:t>Principy islámského bankovnictví: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000" dirty="0"/>
              <a:t>Zakázání úroků: Islámské bankovnictví je založeno na zákazu úroků, které jsou v islámské víře považovány za neetické a nekalé.</a:t>
            </a:r>
          </a:p>
          <a:p>
            <a:endParaRPr lang="cs-CZ" sz="2000" dirty="0"/>
          </a:p>
          <a:p>
            <a:r>
              <a:rPr lang="cs-CZ" sz="2000" dirty="0"/>
              <a:t>Rozdělení rizika: Islámské bankovnictví se zaměřuje na sdílení rizika mezi bankou a klientem, což znamená, že banka musí nést určitou část rizika, které je spojeno s investicemi.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28400837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13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>
                <a:solidFill>
                  <a:srgbClr val="374151"/>
                </a:solidFill>
                <a:latin typeface="Söhne"/>
              </a:rPr>
              <a:t>Principy islámského bankovnictví:</a:t>
            </a:r>
            <a:endParaRPr lang="cs-CZ" dirty="0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000" dirty="0"/>
              <a:t>Zákaz spekulace: Islámské banky se snaží minimalizovat riziko spekulace a investovat do reálné ekonomiky.</a:t>
            </a:r>
          </a:p>
          <a:p>
            <a:r>
              <a:rPr lang="cs-CZ" sz="2000" dirty="0"/>
              <a:t>Zakázání financování neetických aktivit: Islámské banky se zdržují financování aktivit, které jsou považovány za neetické, jako jsou například výroba tabáku, alkoholu a hazardních her.</a:t>
            </a:r>
          </a:p>
          <a:p>
            <a:r>
              <a:rPr lang="cs-CZ" sz="2000" dirty="0"/>
              <a:t>Zakázání nejasného podílu na zisku a ztrátě: Islámské banky neumožňují nejasný podíl na zisku a ztrátě a všechny finanční transakce musí být transparentní a spravedlivé.</a:t>
            </a:r>
          </a:p>
          <a:p>
            <a:endParaRPr lang="cs-CZ" sz="2800" dirty="0"/>
          </a:p>
        </p:txBody>
      </p:sp>
    </p:spTree>
    <p:extLst>
      <p:ext uri="{BB962C8B-B14F-4D97-AF65-F5344CB8AC3E}">
        <p14:creationId xmlns:p14="http://schemas.microsoft.com/office/powerpoint/2010/main" val="34313199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0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40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14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305800" cy="792088"/>
          </a:xfrm>
        </p:spPr>
        <p:txBody>
          <a:bodyPr/>
          <a:lstStyle/>
          <a:p>
            <a:r>
              <a:rPr lang="cs-CZ" sz="3400" dirty="0"/>
              <a:t>Trendy ve vývoji hodnoty aktiv islámských bank </a:t>
            </a:r>
            <a:r>
              <a:rPr lang="cs-CZ" sz="3000" dirty="0"/>
              <a:t>(mld. USD)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683568" y="6453336"/>
            <a:ext cx="7128792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</a:t>
            </a:r>
            <a:r>
              <a:rPr lang="cs-CZ" dirty="0" err="1"/>
              <a:t>Islamic</a:t>
            </a:r>
            <a:r>
              <a:rPr lang="cs-CZ" dirty="0"/>
              <a:t> Financial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Stability Report 2019, s. 15</a:t>
            </a:r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1098417"/>
            <a:ext cx="7280910" cy="53492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15</a:t>
            </a:fld>
            <a:endParaRPr lang="en-US" dirty="0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Státy GCC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412776"/>
            <a:ext cx="7315200" cy="4789587"/>
          </a:xfrm>
        </p:spPr>
        <p:txBody>
          <a:bodyPr/>
          <a:lstStyle/>
          <a:p>
            <a:r>
              <a:rPr lang="cs-CZ" sz="2800" dirty="0"/>
              <a:t>Státy GCC jsou Země Rady pro spolupráci arabských států Perského zálivu (anglicky </a:t>
            </a:r>
            <a:r>
              <a:rPr lang="cs-CZ" sz="2800" dirty="0" err="1"/>
              <a:t>Gulf</a:t>
            </a:r>
            <a:r>
              <a:rPr lang="cs-CZ" sz="2800" dirty="0"/>
              <a:t> </a:t>
            </a:r>
            <a:r>
              <a:rPr lang="cs-CZ" sz="2800" dirty="0" err="1"/>
              <a:t>Cooperation</a:t>
            </a:r>
            <a:r>
              <a:rPr lang="cs-CZ" sz="2800" dirty="0"/>
              <a:t> </a:t>
            </a:r>
            <a:r>
              <a:rPr lang="cs-CZ" sz="2800" dirty="0" err="1"/>
              <a:t>Council</a:t>
            </a:r>
            <a:r>
              <a:rPr lang="cs-CZ" sz="2800" dirty="0"/>
              <a:t>, zkráceně GCC). Tato organizace byla založena v roce 1981 a sdružuje šest zemí v Perském zálivu: Bahrajn, Kuvajt, Omán, Katar, Saúdská Arábie a Spojené arabské emiráty.</a:t>
            </a:r>
          </a:p>
        </p:txBody>
      </p:sp>
    </p:spTree>
    <p:extLst>
      <p:ext uri="{BB962C8B-B14F-4D97-AF65-F5344CB8AC3E}">
        <p14:creationId xmlns:p14="http://schemas.microsoft.com/office/powerpoint/2010/main" val="9204721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40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4099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16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188640"/>
            <a:ext cx="8305800" cy="792088"/>
          </a:xfrm>
        </p:spPr>
        <p:txBody>
          <a:bodyPr/>
          <a:lstStyle/>
          <a:p>
            <a:r>
              <a:rPr lang="cs-CZ" sz="3400" dirty="0"/>
              <a:t>Trendy ve vývoji hodnoty aktiv islámských bank </a:t>
            </a:r>
            <a:r>
              <a:rPr lang="cs-CZ" sz="3000" dirty="0"/>
              <a:t>(mld. USD)</a:t>
            </a:r>
          </a:p>
        </p:txBody>
      </p:sp>
      <p:sp>
        <p:nvSpPr>
          <p:cNvPr id="7" name="Zástupný symbol pro obsah 1"/>
          <p:cNvSpPr>
            <a:spLocks noGrp="1"/>
          </p:cNvSpPr>
          <p:nvPr>
            <p:ph idx="1"/>
          </p:nvPr>
        </p:nvSpPr>
        <p:spPr>
          <a:xfrm>
            <a:off x="683568" y="6453336"/>
            <a:ext cx="7128792" cy="404664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</a:t>
            </a:r>
            <a:r>
              <a:rPr lang="cs-CZ" dirty="0" err="1"/>
              <a:t>Islamic</a:t>
            </a:r>
            <a:r>
              <a:rPr lang="cs-CZ" dirty="0"/>
              <a:t> Financial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Stability Report 2021, s. 14</a:t>
            </a:r>
          </a:p>
        </p:txBody>
      </p:sp>
      <p:pic>
        <p:nvPicPr>
          <p:cNvPr id="2" name="Obrázek 1">
            <a:extLst>
              <a:ext uri="{FF2B5EF4-FFF2-40B4-BE49-F238E27FC236}">
                <a16:creationId xmlns:a16="http://schemas.microsoft.com/office/drawing/2014/main" id="{4499B38B-7DF2-4FBB-A933-AEDB9EFDC7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84784"/>
            <a:ext cx="9144000" cy="43924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7138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17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274638"/>
            <a:ext cx="8305800" cy="778098"/>
          </a:xfrm>
        </p:spPr>
        <p:txBody>
          <a:bodyPr/>
          <a:lstStyle/>
          <a:p>
            <a:r>
              <a:rPr lang="cs-CZ" sz="3600" dirty="0"/>
              <a:t>Tržní podíl islámských bank ve vybraných bank. sektorech</a:t>
            </a:r>
          </a:p>
        </p:txBody>
      </p:sp>
      <p:sp>
        <p:nvSpPr>
          <p:cNvPr id="7" name="Zástupný symbol pro obsah 1"/>
          <p:cNvSpPr txBox="1">
            <a:spLocks/>
          </p:cNvSpPr>
          <p:nvPr/>
        </p:nvSpPr>
        <p:spPr bwMode="auto">
          <a:xfrm>
            <a:off x="395536" y="6525344"/>
            <a:ext cx="7344816" cy="332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 fontScale="70000" lnSpcReduction="20000"/>
          </a:bodyPr>
          <a:lstStyle/>
          <a:p>
            <a:pPr marL="342900" indent="-342900">
              <a:spcBef>
                <a:spcPct val="20000"/>
              </a:spcBef>
              <a:buClr>
                <a:srgbClr val="666633"/>
              </a:buClr>
              <a:defRPr/>
            </a:pPr>
            <a:r>
              <a:rPr lang="cs-CZ" sz="2400" dirty="0"/>
              <a:t>Zdroj: </a:t>
            </a:r>
            <a:r>
              <a:rPr lang="cs-CZ" sz="2400" dirty="0" err="1"/>
              <a:t>Islamic</a:t>
            </a:r>
            <a:r>
              <a:rPr lang="cs-CZ" sz="2400" dirty="0"/>
              <a:t> Financial </a:t>
            </a:r>
            <a:r>
              <a:rPr lang="cs-CZ" sz="2400" dirty="0" err="1"/>
              <a:t>Services</a:t>
            </a:r>
            <a:r>
              <a:rPr lang="cs-CZ" sz="2400" dirty="0"/>
              <a:t> </a:t>
            </a:r>
            <a:r>
              <a:rPr lang="cs-CZ" sz="2400" dirty="0" err="1"/>
              <a:t>Industry</a:t>
            </a:r>
            <a:r>
              <a:rPr lang="cs-CZ" sz="2400" dirty="0"/>
              <a:t> Stability Report 2021, s. 8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691189D0-F407-416B-BDFE-DB12E71AA91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234359"/>
            <a:ext cx="9144000" cy="522163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7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AA4BBB-42DA-4B8B-8A2C-7D73BA7BB7AF}" type="slidenum">
              <a:rPr lang="en-US"/>
              <a:pPr/>
              <a:t>18</a:t>
            </a:fld>
            <a:endParaRPr lang="en-US"/>
          </a:p>
        </p:txBody>
      </p:sp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Muslimové v Evropě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3875" t="27950" r="27063" b="10101"/>
          <a:stretch>
            <a:fillRect/>
          </a:stretch>
        </p:blipFill>
        <p:spPr bwMode="auto">
          <a:xfrm>
            <a:off x="251520" y="1196749"/>
            <a:ext cx="8641007" cy="509815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Zástupný symbol pro obsah 1"/>
          <p:cNvSpPr>
            <a:spLocks noGrp="1"/>
          </p:cNvSpPr>
          <p:nvPr>
            <p:ph idx="1"/>
          </p:nvPr>
        </p:nvSpPr>
        <p:spPr>
          <a:xfrm>
            <a:off x="323528" y="6381328"/>
            <a:ext cx="7885384" cy="476672"/>
          </a:xfrm>
        </p:spPr>
        <p:txBody>
          <a:bodyPr>
            <a:noAutofit/>
          </a:bodyPr>
          <a:lstStyle/>
          <a:p>
            <a:pPr lvl="0">
              <a:buNone/>
            </a:pPr>
            <a:r>
              <a:rPr lang="cs-CZ" sz="1400" dirty="0"/>
              <a:t>Zdroj:</a:t>
            </a:r>
            <a:r>
              <a:rPr lang="cs-CZ" sz="1400" dirty="0" err="1"/>
              <a:t>https</a:t>
            </a:r>
            <a:r>
              <a:rPr lang="cs-CZ" sz="1400" dirty="0"/>
              <a:t>://www2.deloitte.com/</a:t>
            </a:r>
            <a:r>
              <a:rPr lang="cs-CZ" sz="1400" dirty="0" err="1"/>
              <a:t>content</a:t>
            </a:r>
            <a:r>
              <a:rPr lang="cs-CZ" sz="1400" dirty="0"/>
              <a:t>/dam/</a:t>
            </a:r>
            <a:r>
              <a:rPr lang="cs-CZ" sz="1400" dirty="0" err="1"/>
              <a:t>Deloitte</a:t>
            </a:r>
            <a:r>
              <a:rPr lang="cs-CZ" sz="1400" dirty="0"/>
              <a:t>/</a:t>
            </a:r>
            <a:r>
              <a:rPr lang="cs-CZ" sz="1400" dirty="0" err="1"/>
              <a:t>lu</a:t>
            </a:r>
            <a:r>
              <a:rPr lang="cs-CZ" sz="1400" dirty="0"/>
              <a:t>/</a:t>
            </a:r>
            <a:r>
              <a:rPr lang="cs-CZ" sz="1400" dirty="0" err="1"/>
              <a:t>Documents</a:t>
            </a:r>
            <a:r>
              <a:rPr lang="cs-CZ" sz="1400" dirty="0"/>
              <a:t>/financial-</a:t>
            </a:r>
            <a:r>
              <a:rPr lang="cs-CZ" sz="1400" dirty="0" err="1"/>
              <a:t>services</a:t>
            </a:r>
            <a:r>
              <a:rPr lang="cs-CZ" sz="1400" dirty="0"/>
              <a:t>/</a:t>
            </a:r>
            <a:r>
              <a:rPr lang="cs-CZ" sz="1400" dirty="0" err="1"/>
              <a:t>lu</a:t>
            </a:r>
            <a:r>
              <a:rPr lang="cs-CZ" sz="1400" dirty="0"/>
              <a:t>-</a:t>
            </a:r>
            <a:r>
              <a:rPr lang="cs-CZ" sz="1400" dirty="0" err="1"/>
              <a:t>en</a:t>
            </a:r>
            <a:r>
              <a:rPr lang="cs-CZ" sz="1400" dirty="0"/>
              <a:t>-</a:t>
            </a:r>
            <a:r>
              <a:rPr lang="cs-CZ" sz="1400" dirty="0" err="1"/>
              <a:t>islamicfinance</a:t>
            </a:r>
            <a:r>
              <a:rPr lang="cs-CZ" sz="1400" dirty="0"/>
              <a:t>-</a:t>
            </a:r>
            <a:r>
              <a:rPr lang="cs-CZ" sz="1400" dirty="0" err="1"/>
              <a:t>ineurope</a:t>
            </a:r>
            <a:r>
              <a:rPr lang="cs-CZ" sz="1400" dirty="0"/>
              <a:t>-11042014.pdf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8" grpId="0"/>
      <p:bldP spid="9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Základní principy islámského bankovnictví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2800" dirty="0"/>
              <a:t>islámské bankovnictví je založeno na dodržování čtyř hlavních principů, které vychází z koránu a sunny</a:t>
            </a:r>
          </a:p>
          <a:p>
            <a:pPr lvl="1"/>
            <a:r>
              <a:rPr lang="cs-CZ" sz="2400" dirty="0"/>
              <a:t>je zakázán úrok (</a:t>
            </a:r>
            <a:r>
              <a:rPr lang="cs-CZ" sz="2400" dirty="0" err="1"/>
              <a:t>riba</a:t>
            </a:r>
            <a:r>
              <a:rPr lang="cs-CZ" sz="2400" dirty="0"/>
              <a:t>)</a:t>
            </a:r>
          </a:p>
          <a:p>
            <a:pPr lvl="1"/>
            <a:r>
              <a:rPr lang="cs-CZ" sz="2400" dirty="0"/>
              <a:t>obě strany zapojené do transakce musí sdílet výnos i riziko</a:t>
            </a:r>
          </a:p>
          <a:p>
            <a:pPr lvl="1"/>
            <a:r>
              <a:rPr lang="cs-CZ" sz="2400" dirty="0"/>
              <a:t>je zakázána nejistota a spekulace</a:t>
            </a:r>
          </a:p>
          <a:p>
            <a:pPr lvl="1"/>
            <a:r>
              <a:rPr lang="cs-CZ" sz="2400" dirty="0"/>
              <a:t>každá finanční transakce musí být zajištěna</a:t>
            </a:r>
          </a:p>
          <a:p>
            <a:pPr marL="342900" lvl="1" indent="-342900">
              <a:buChar char="•"/>
            </a:pPr>
            <a:r>
              <a:rPr lang="cs-CZ" dirty="0"/>
              <a:t>kromě toho je dbáno na etiku investování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6B92181C-38A6-4159-8AE2-B596ABA190FA}"/>
              </a:ext>
            </a:extLst>
          </p:cNvPr>
          <p:cNvSpPr/>
          <p:nvPr/>
        </p:nvSpPr>
        <p:spPr>
          <a:xfrm>
            <a:off x="1115616" y="3105835"/>
            <a:ext cx="574238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 dirty="0"/>
              <a:t>What is Islamic Banking System? Shariah Banking - Halal Banking - Muslim Banking 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https://www.youtube.com/watch?v=wP0OQhtriPs</a:t>
            </a:r>
          </a:p>
        </p:txBody>
      </p:sp>
    </p:spTree>
    <p:extLst>
      <p:ext uri="{BB962C8B-B14F-4D97-AF65-F5344CB8AC3E}">
        <p14:creationId xmlns:p14="http://schemas.microsoft.com/office/powerpoint/2010/main" val="29246230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20</a:t>
            </a:fld>
            <a:endParaRPr lang="en-US"/>
          </a:p>
        </p:txBody>
      </p:sp>
      <p:graphicFrame>
        <p:nvGraphicFramePr>
          <p:cNvPr id="8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539552" y="92628"/>
          <a:ext cx="7916416" cy="6720352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67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20521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4324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039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RIBA</a:t>
                      </a:r>
                    </a:p>
                    <a:p>
                      <a:pPr algn="ctr"/>
                      <a:r>
                        <a:rPr lang="cs-CZ" sz="2000" dirty="0"/>
                        <a:t>(= úrok, lichva)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ZISK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329568">
                <a:tc>
                  <a:txBody>
                    <a:bodyPr/>
                    <a:lstStyle/>
                    <a:p>
                      <a:r>
                        <a:rPr lang="cs-CZ" sz="2000" dirty="0"/>
                        <a:t>Účel použití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Kladný a jistý výsledek zpoplatnění peněz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Nejistý</a:t>
                      </a:r>
                      <a:r>
                        <a:rPr lang="cs-CZ" sz="2000" baseline="0" dirty="0"/>
                        <a:t> výsledek produktivního použití peněz (např. obchodování)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329568">
                <a:tc>
                  <a:txBody>
                    <a:bodyPr/>
                    <a:lstStyle/>
                    <a:p>
                      <a:r>
                        <a:rPr lang="cs-CZ" sz="2000" dirty="0"/>
                        <a:t>Definice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Prémie, kterou platí dlužník věřiteli</a:t>
                      </a:r>
                      <a:r>
                        <a:rPr lang="cs-CZ" sz="2000" baseline="0" dirty="0"/>
                        <a:t> společně s jistinou (podmínka úvěru)</a:t>
                      </a:r>
                      <a:endParaRPr lang="cs-CZ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Rozdíl mezi výnosy</a:t>
                      </a:r>
                      <a:r>
                        <a:rPr lang="cs-CZ" sz="2000" baseline="0" dirty="0"/>
                        <a:t> a náklady dané transakce</a:t>
                      </a:r>
                      <a:endParaRPr lang="cs-CZ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29568">
                <a:tc>
                  <a:txBody>
                    <a:bodyPr/>
                    <a:lstStyle/>
                    <a:p>
                      <a:r>
                        <a:rPr lang="cs-CZ" sz="2000" dirty="0"/>
                        <a:t>Nejistota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Předem dohodnuto,</a:t>
                      </a:r>
                      <a:r>
                        <a:rPr lang="cs-CZ" sz="2000" baseline="0" dirty="0"/>
                        <a:t> proto jistota jak na straně dlužníka, tak i věřitele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I když je podíl na zisku předem domluven, jeho výše zůstává nejistá až do dokončení transakce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329568">
                <a:tc>
                  <a:txBody>
                    <a:bodyPr/>
                    <a:lstStyle/>
                    <a:p>
                      <a:r>
                        <a:rPr lang="cs-CZ" sz="2000" dirty="0"/>
                        <a:t>Možný výsledek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Nemůže být nikdy záporný (v nejlepším případě velmi nízký nebo nulový)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Může být jak kladný, tak i nulový či dokonce</a:t>
                      </a:r>
                      <a:r>
                        <a:rPr lang="cs-CZ" sz="2000" baseline="0" dirty="0"/>
                        <a:t> záporný</a:t>
                      </a:r>
                      <a:endParaRPr lang="cs-CZ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89039">
                <a:tc>
                  <a:txBody>
                    <a:bodyPr/>
                    <a:lstStyle/>
                    <a:p>
                      <a:r>
                        <a:rPr lang="cs-CZ" sz="2000" dirty="0"/>
                        <a:t>Pojetí </a:t>
                      </a:r>
                    </a:p>
                    <a:p>
                      <a:r>
                        <a:rPr lang="cs-CZ" sz="2000" dirty="0"/>
                        <a:t>v islámu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Zakazuje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Povoluje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Produkty islámských bank (1)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21</a:t>
            </a:fld>
            <a:endParaRPr lang="en-US"/>
          </a:p>
        </p:txBody>
      </p:sp>
      <p:sp>
        <p:nvSpPr>
          <p:cNvPr id="8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315200" cy="4525963"/>
          </a:xfrm>
        </p:spPr>
        <p:txBody>
          <a:bodyPr/>
          <a:lstStyle/>
          <a:p>
            <a:r>
              <a:rPr lang="cs-CZ" sz="2800" dirty="0" err="1"/>
              <a:t>wadia</a:t>
            </a:r>
            <a:r>
              <a:rPr lang="cs-CZ" sz="2800" dirty="0"/>
              <a:t> </a:t>
            </a:r>
          </a:p>
          <a:p>
            <a:r>
              <a:rPr lang="cs-CZ" sz="2800" dirty="0" err="1"/>
              <a:t>mudaraba</a:t>
            </a:r>
            <a:endParaRPr lang="cs-CZ" sz="2800" dirty="0"/>
          </a:p>
          <a:p>
            <a:pPr lvl="0"/>
            <a:r>
              <a:rPr lang="cs-CZ" sz="2800" dirty="0" err="1"/>
              <a:t>mušaraka</a:t>
            </a:r>
            <a:endParaRPr lang="cs-CZ" sz="2800" dirty="0"/>
          </a:p>
          <a:p>
            <a:pPr lvl="0"/>
            <a:r>
              <a:rPr lang="cs-CZ" sz="2800" dirty="0" err="1"/>
              <a:t>idžara</a:t>
            </a:r>
            <a:endParaRPr lang="cs-CZ" sz="2800" dirty="0"/>
          </a:p>
          <a:p>
            <a:pPr lvl="0"/>
            <a:r>
              <a:rPr lang="cs-CZ" sz="2800" dirty="0" err="1"/>
              <a:t>istisna</a:t>
            </a:r>
            <a:endParaRPr lang="cs-CZ" sz="2800" dirty="0"/>
          </a:p>
          <a:p>
            <a:pPr lvl="0"/>
            <a:r>
              <a:rPr lang="cs-CZ" sz="2800" dirty="0" err="1"/>
              <a:t>khard</a:t>
            </a:r>
            <a:r>
              <a:rPr lang="cs-CZ" sz="2800" dirty="0"/>
              <a:t> </a:t>
            </a:r>
            <a:r>
              <a:rPr lang="cs-CZ" sz="2800" dirty="0" err="1"/>
              <a:t>hasan</a:t>
            </a:r>
            <a:endParaRPr lang="cs-CZ" sz="2800" dirty="0"/>
          </a:p>
          <a:p>
            <a:pPr lvl="0"/>
            <a:r>
              <a:rPr lang="cs-CZ" sz="2800" dirty="0" err="1"/>
              <a:t>murabaha</a:t>
            </a:r>
            <a:endParaRPr lang="cs-CZ" sz="2800" dirty="0"/>
          </a:p>
          <a:p>
            <a:r>
              <a:rPr lang="cs-CZ" sz="2800" dirty="0" err="1"/>
              <a:t>sukuk</a:t>
            </a:r>
            <a:endParaRPr lang="cs-CZ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Produkty islámských bank (2)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r>
              <a:rPr lang="cs-CZ" sz="2600" dirty="0" err="1"/>
              <a:t>wadia</a:t>
            </a:r>
            <a:r>
              <a:rPr lang="cs-CZ" sz="2600" dirty="0"/>
              <a:t> = úschova peněžních prostředků; typy:</a:t>
            </a:r>
          </a:p>
          <a:p>
            <a:pPr lvl="1"/>
            <a:r>
              <a:rPr lang="cs-CZ" sz="2200" dirty="0"/>
              <a:t>běžný účet</a:t>
            </a:r>
          </a:p>
          <a:p>
            <a:pPr lvl="1"/>
            <a:r>
              <a:rPr lang="cs-CZ" sz="2200" dirty="0"/>
              <a:t>spořicí účet – banka může vyplácet pravidelně výnosy, jejich výše závisí na rentabilitě banky a není předem garantována</a:t>
            </a:r>
          </a:p>
          <a:p>
            <a:r>
              <a:rPr lang="cs-CZ" sz="2600" dirty="0" err="1"/>
              <a:t>mudaraba</a:t>
            </a:r>
            <a:r>
              <a:rPr lang="cs-CZ" sz="2600" dirty="0"/>
              <a:t> = dohoda o podílu na zisku</a:t>
            </a:r>
          </a:p>
          <a:p>
            <a:pPr lvl="1"/>
            <a:r>
              <a:rPr lang="cs-CZ" sz="2200" dirty="0"/>
              <a:t>1 strana poskytne kapitál, 2. strana poskytne odborné znalosti, řídí investici a v případě potřeby i pracovní sílu</a:t>
            </a:r>
          </a:p>
          <a:p>
            <a:pPr lvl="1"/>
            <a:r>
              <a:rPr lang="cs-CZ" sz="2200" dirty="0"/>
              <a:t>zisk se rozděluje dle předem stanovených poměrů, ztrátu nese poskytovatel kapitálu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Produkty islámských bank (3)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1676400"/>
            <a:ext cx="7575376" cy="4525963"/>
          </a:xfrm>
        </p:spPr>
        <p:txBody>
          <a:bodyPr/>
          <a:lstStyle/>
          <a:p>
            <a:r>
              <a:rPr lang="cs-CZ" sz="2400" dirty="0" err="1"/>
              <a:t>mušaraka</a:t>
            </a:r>
            <a:r>
              <a:rPr lang="cs-CZ" sz="2400" dirty="0"/>
              <a:t> = společné podnikání</a:t>
            </a:r>
          </a:p>
          <a:p>
            <a:pPr lvl="1"/>
            <a:r>
              <a:rPr lang="cs-CZ" sz="2200" dirty="0"/>
              <a:t>obě strany poskytnou kapitál na financování projektů, zisk i ztráta se mezi ně dělí podle předem dohodnutých poměrů</a:t>
            </a:r>
          </a:p>
          <a:p>
            <a:pPr lvl="1"/>
            <a:r>
              <a:rPr lang="cs-CZ" sz="2200" dirty="0"/>
              <a:t>typy:</a:t>
            </a:r>
          </a:p>
          <a:p>
            <a:pPr lvl="2"/>
            <a:r>
              <a:rPr lang="cs-CZ" sz="2000" dirty="0"/>
              <a:t>komerční </a:t>
            </a:r>
            <a:r>
              <a:rPr lang="cs-CZ" sz="2000" dirty="0" err="1"/>
              <a:t>mušáraka</a:t>
            </a:r>
            <a:endParaRPr lang="cs-CZ" sz="2000" dirty="0"/>
          </a:p>
          <a:p>
            <a:pPr lvl="3"/>
            <a:r>
              <a:rPr lang="cs-CZ" sz="1600" dirty="0"/>
              <a:t>nástroj používaný pro jediný konkrétní účel, kdy banka je jen financujícím spolupodílníkem</a:t>
            </a:r>
          </a:p>
          <a:p>
            <a:pPr lvl="2"/>
            <a:r>
              <a:rPr lang="cs-CZ" sz="2000" dirty="0"/>
              <a:t>klesající účast</a:t>
            </a:r>
          </a:p>
          <a:p>
            <a:pPr lvl="3"/>
            <a:r>
              <a:rPr lang="cs-CZ" sz="1600" dirty="0"/>
              <a:t>partnerství, při kterém banka podle pravidel vymezených smlouvou o partnerství postupně redukuje svůj podíl na projektu ve prospěch klienta</a:t>
            </a:r>
          </a:p>
          <a:p>
            <a:pPr lvl="2"/>
            <a:r>
              <a:rPr lang="cs-CZ" sz="2000" dirty="0"/>
              <a:t>stálá účast</a:t>
            </a:r>
          </a:p>
          <a:p>
            <a:pPr lvl="3"/>
            <a:r>
              <a:rPr lang="cs-CZ" sz="1600" dirty="0"/>
              <a:t>banka se účastní na projektu dlouhodobě, takže zůstává partnerem až do ukončení projektu, případně do vypršení smlouvy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Hlavní rozdíly mezi </a:t>
            </a:r>
            <a:r>
              <a:rPr lang="cs-CZ" dirty="0" err="1"/>
              <a:t>mudarabou</a:t>
            </a:r>
            <a:r>
              <a:rPr lang="cs-CZ" dirty="0"/>
              <a:t> a </a:t>
            </a:r>
            <a:r>
              <a:rPr lang="cs-CZ" dirty="0" err="1"/>
              <a:t>mušarakou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24</a:t>
            </a:fld>
            <a:endParaRPr lang="en-US"/>
          </a:p>
        </p:txBody>
      </p:sp>
      <p:graphicFrame>
        <p:nvGraphicFramePr>
          <p:cNvPr id="9" name="Tabulka 8"/>
          <p:cNvGraphicFramePr>
            <a:graphicFrameLocks noGrp="1"/>
          </p:cNvGraphicFramePr>
          <p:nvPr/>
        </p:nvGraphicFramePr>
        <p:xfrm>
          <a:off x="179513" y="1628801"/>
          <a:ext cx="8784975" cy="5074342"/>
        </p:xfrm>
        <a:graphic>
          <a:graphicData uri="http://schemas.openxmlformats.org/drawingml/2006/table">
            <a:tbl>
              <a:tblPr/>
              <a:tblGrid>
                <a:gridCol w="191586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56651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31246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93046"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endParaRPr lang="cs-CZ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Mušaraka</a:t>
                      </a:r>
                      <a:endParaRPr lang="cs-CZ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b="1" kern="1200" dirty="0" err="1">
                          <a:solidFill>
                            <a:schemeClr val="lt1"/>
                          </a:solidFill>
                          <a:latin typeface="+mn-lt"/>
                          <a:ea typeface="+mn-ea"/>
                          <a:cs typeface="+mn-cs"/>
                        </a:rPr>
                        <a:t>Mudaraba</a:t>
                      </a:r>
                      <a:endParaRPr lang="cs-CZ" sz="2000" b="1" kern="1200" dirty="0">
                        <a:solidFill>
                          <a:schemeClr val="lt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6091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Investice kapitálu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Kapitál investují všichni partneři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Kapitál investuje pouze investor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91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Účast na řízení podniku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Všichni partneři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Pouze mudarib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9137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Sdílení ztráty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Každý z partnerů do výše odpovídající podílu jejich investice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Ztrátu nese pouze investor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2331142"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Aktiva podniku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Po spojení kapitálu se aktiva stávají společným majetkem partnerů. Partneři mohou těžit ze zhodnocení aktiv, ačkoli prostřednictvím tržeb nebylo dosaženo zisku.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400" rtl="0" eaLnBrk="1" latinLnBrk="0" hangingPunct="1">
                        <a:spcAft>
                          <a:spcPts val="0"/>
                        </a:spcAft>
                      </a:pP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Na růstu hodnoty aktiv získává jen investor. </a:t>
                      </a:r>
                      <a:r>
                        <a:rPr lang="cs-CZ" sz="2000" kern="1200" dirty="0" err="1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Mudarib</a:t>
                      </a:r>
                      <a:r>
                        <a:rPr lang="cs-CZ" sz="2000" kern="1200" dirty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může také vydělat, ale jen pokud prodává zboží se ziskem.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260648"/>
            <a:ext cx="8305800" cy="1143000"/>
          </a:xfrm>
        </p:spPr>
        <p:txBody>
          <a:bodyPr/>
          <a:lstStyle/>
          <a:p>
            <a:r>
              <a:rPr lang="cs-CZ" dirty="0"/>
              <a:t>Produkty islámských bank (4)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25</a:t>
            </a:fld>
            <a:endParaRPr lang="en-US"/>
          </a:p>
        </p:txBody>
      </p:sp>
      <p:sp>
        <p:nvSpPr>
          <p:cNvPr id="10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r>
              <a:rPr lang="cs-CZ" sz="2800" dirty="0" err="1"/>
              <a:t>idžara</a:t>
            </a:r>
            <a:r>
              <a:rPr lang="cs-CZ" sz="2800" dirty="0"/>
              <a:t> = leasing</a:t>
            </a:r>
          </a:p>
          <a:p>
            <a:pPr lvl="1"/>
            <a:r>
              <a:rPr lang="cs-CZ" sz="2400" dirty="0"/>
              <a:t>dle typu se blíží našemu operativnímu nebo finančnímu leasingu</a:t>
            </a:r>
          </a:p>
          <a:p>
            <a:pPr lvl="1"/>
            <a:r>
              <a:rPr lang="cs-CZ" sz="2400" dirty="0"/>
              <a:t>poplatky opět předem sjednané</a:t>
            </a:r>
          </a:p>
          <a:p>
            <a:r>
              <a:rPr lang="cs-CZ" sz="2800" dirty="0" err="1"/>
              <a:t>istisna</a:t>
            </a:r>
            <a:r>
              <a:rPr lang="cs-CZ" sz="2800" dirty="0"/>
              <a:t> = zakázka na klíč</a:t>
            </a:r>
          </a:p>
          <a:p>
            <a:pPr lvl="1"/>
            <a:r>
              <a:rPr lang="cs-CZ" sz="2400" dirty="0"/>
              <a:t>banka = smluvní partner zákazníka, který pronajímá služby subdodavatelů pro výrobu na zakázku</a:t>
            </a:r>
          </a:p>
          <a:p>
            <a:pPr lvl="1"/>
            <a:r>
              <a:rPr lang="cs-CZ" sz="2400" dirty="0"/>
              <a:t>financování produktu ještě předtím, než je vůbec vyroben</a:t>
            </a:r>
          </a:p>
          <a:p>
            <a:pPr lvl="1"/>
            <a:r>
              <a:rPr lang="cs-CZ" sz="2400" dirty="0"/>
              <a:t>zákazník dle předem uzavřené dohody poté splácí náklady projektu a ziskovou marži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Produkty islámských bank (5)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26</a:t>
            </a:fld>
            <a:endParaRPr lang="en-US"/>
          </a:p>
        </p:txBody>
      </p:sp>
      <p:sp>
        <p:nvSpPr>
          <p:cNvPr id="9" name="Zástupný symbol pro obsah 2"/>
          <p:cNvSpPr>
            <a:spLocks noGrp="1"/>
          </p:cNvSpPr>
          <p:nvPr>
            <p:ph idx="1"/>
          </p:nvPr>
        </p:nvSpPr>
        <p:spPr>
          <a:xfrm>
            <a:off x="251520" y="1484784"/>
            <a:ext cx="7632848" cy="4717579"/>
          </a:xfrm>
        </p:spPr>
        <p:txBody>
          <a:bodyPr/>
          <a:lstStyle/>
          <a:p>
            <a:r>
              <a:rPr lang="cs-CZ" sz="2800" dirty="0" err="1"/>
              <a:t>khard</a:t>
            </a:r>
            <a:r>
              <a:rPr lang="cs-CZ" sz="2800" dirty="0"/>
              <a:t> </a:t>
            </a:r>
            <a:r>
              <a:rPr lang="cs-CZ" sz="2800" dirty="0" err="1"/>
              <a:t>hasan</a:t>
            </a:r>
            <a:r>
              <a:rPr lang="cs-CZ" sz="2800" dirty="0"/>
              <a:t> = bezúročná půjčka</a:t>
            </a:r>
          </a:p>
          <a:p>
            <a:pPr lvl="1"/>
            <a:r>
              <a:rPr lang="cs-CZ" sz="2400" dirty="0"/>
              <a:t>prostředky </a:t>
            </a:r>
            <a:r>
              <a:rPr lang="cs-CZ" sz="2600" dirty="0"/>
              <a:t>pro zákazníky, kteří se ocitli v nouzi</a:t>
            </a:r>
          </a:p>
          <a:p>
            <a:pPr lvl="1"/>
            <a:r>
              <a:rPr lang="cs-CZ" sz="2600" dirty="0"/>
              <a:t>oproti zástavě, někdy administrativní poplatek</a:t>
            </a:r>
          </a:p>
          <a:p>
            <a:r>
              <a:rPr lang="cs-CZ" sz="2800" dirty="0" err="1"/>
              <a:t>murabaha</a:t>
            </a:r>
            <a:r>
              <a:rPr lang="cs-CZ" sz="2800" dirty="0"/>
              <a:t> = náklady plus přirážka</a:t>
            </a:r>
          </a:p>
          <a:p>
            <a:pPr lvl="1"/>
            <a:r>
              <a:rPr lang="cs-CZ" sz="2400" dirty="0"/>
              <a:t>banka koupí pro klienta na jeho žádost zboží od 3. strany, toto zboží prodá klientovi proti odložené platbě</a:t>
            </a:r>
          </a:p>
          <a:p>
            <a:pPr lvl="1"/>
            <a:r>
              <a:rPr lang="cs-CZ" sz="2400" dirty="0"/>
              <a:t>předem dohodnutá odměna = přirážka k pořizovací ceně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9" grpId="0" build="p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Produkty islámských bank (6)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27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cs-CZ" sz="2600" dirty="0" err="1"/>
              <a:t>sukuk</a:t>
            </a:r>
            <a:r>
              <a:rPr lang="cs-CZ" sz="2600" dirty="0"/>
              <a:t> – islámské obligace (</a:t>
            </a:r>
            <a:r>
              <a:rPr lang="cs-CZ" sz="2600" dirty="0" err="1"/>
              <a:t>sakk</a:t>
            </a:r>
            <a:r>
              <a:rPr lang="cs-CZ" sz="2600" dirty="0"/>
              <a:t>, mn.č. </a:t>
            </a:r>
            <a:r>
              <a:rPr lang="cs-CZ" sz="2600" dirty="0" err="1"/>
              <a:t>sukúk</a:t>
            </a:r>
            <a:r>
              <a:rPr lang="cs-CZ" sz="2600" dirty="0"/>
              <a:t>)</a:t>
            </a:r>
          </a:p>
          <a:p>
            <a:pPr lvl="1"/>
            <a:r>
              <a:rPr lang="cs-CZ" sz="2300" dirty="0"/>
              <a:t>mohou je emitovat  podniky i státy</a:t>
            </a:r>
          </a:p>
          <a:p>
            <a:pPr lvl="1"/>
            <a:r>
              <a:rPr lang="cs-CZ" sz="2300" dirty="0"/>
              <a:t>podkladovým aktivem mohou být zapůjčené peníze, aktiva, projekt, podnik či investice → existují různé druhy </a:t>
            </a:r>
            <a:r>
              <a:rPr lang="cs-CZ" sz="2300" dirty="0" err="1"/>
              <a:t>sukuků</a:t>
            </a:r>
            <a:endParaRPr lang="cs-CZ" sz="2300" dirty="0"/>
          </a:p>
          <a:p>
            <a:pPr lvl="1"/>
            <a:r>
              <a:rPr lang="cs-CZ" sz="2300" dirty="0"/>
              <a:t>oblíbeným typem je </a:t>
            </a:r>
            <a:r>
              <a:rPr lang="cs-CZ" sz="2300" dirty="0" err="1"/>
              <a:t>sukuk</a:t>
            </a:r>
            <a:r>
              <a:rPr lang="cs-CZ" sz="2300" dirty="0"/>
              <a:t> al-</a:t>
            </a:r>
            <a:r>
              <a:rPr lang="cs-CZ" sz="2300" dirty="0" err="1"/>
              <a:t>idžara</a:t>
            </a:r>
            <a:r>
              <a:rPr lang="cs-CZ" sz="2300" dirty="0"/>
              <a:t>:</a:t>
            </a:r>
          </a:p>
          <a:p>
            <a:pPr lvl="2"/>
            <a:r>
              <a:rPr lang="cs-CZ" sz="2100" dirty="0"/>
              <a:t>podkladovým aktivem je předmět leasingu</a:t>
            </a:r>
          </a:p>
          <a:p>
            <a:pPr lvl="2"/>
            <a:r>
              <a:rPr lang="cs-CZ" sz="2100" dirty="0"/>
              <a:t>čtyři skupiny subjektů: investoři, společnost potřebující finanční zdroje, islámská banka a speciální subjekt</a:t>
            </a:r>
          </a:p>
          <a:p>
            <a:pPr lvl="1"/>
            <a:r>
              <a:rPr lang="cs-CZ" sz="2300" dirty="0"/>
              <a:t>jsou obchodovatelné na finančním trhu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000" dirty="0"/>
              <a:t>Vývoj objemu </a:t>
            </a:r>
            <a:r>
              <a:rPr lang="cs-CZ" sz="3000" dirty="0" err="1"/>
              <a:t>sukuků</a:t>
            </a:r>
            <a:r>
              <a:rPr lang="cs-CZ" sz="3000" dirty="0"/>
              <a:t> (mld. USD)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28</a:t>
            </a:fld>
            <a:endParaRPr lang="en-US" dirty="0"/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251520" y="6481125"/>
            <a:ext cx="7560840" cy="3600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</a:t>
            </a:r>
            <a:r>
              <a:rPr lang="cs-CZ" dirty="0" err="1"/>
              <a:t>Islamic</a:t>
            </a:r>
            <a:r>
              <a:rPr lang="cs-CZ" dirty="0"/>
              <a:t> Financial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Stability Report 2021, s. 36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id="{FD65E9E5-C329-44A0-AEA9-A3A8F69B4A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628800"/>
            <a:ext cx="9144000" cy="388843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95536" y="116632"/>
            <a:ext cx="8305800" cy="1143000"/>
          </a:xfrm>
        </p:spPr>
        <p:txBody>
          <a:bodyPr/>
          <a:lstStyle/>
          <a:p>
            <a:r>
              <a:rPr lang="cs-CZ" sz="3000" dirty="0"/>
              <a:t>Jurisdikce a sektory emitovaných </a:t>
            </a:r>
            <a:r>
              <a:rPr lang="cs-CZ" sz="3000" dirty="0" err="1"/>
              <a:t>sukuků</a:t>
            </a:r>
            <a:endParaRPr lang="cs-CZ" sz="3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29</a:t>
            </a:fld>
            <a:endParaRPr lang="en-US" dirty="0"/>
          </a:p>
        </p:txBody>
      </p:sp>
      <p:sp>
        <p:nvSpPr>
          <p:cNvPr id="10" name="Zástupný symbol pro obsah 1"/>
          <p:cNvSpPr>
            <a:spLocks noGrp="1"/>
          </p:cNvSpPr>
          <p:nvPr>
            <p:ph idx="1"/>
          </p:nvPr>
        </p:nvSpPr>
        <p:spPr>
          <a:xfrm>
            <a:off x="467544" y="6309320"/>
            <a:ext cx="7560840" cy="360040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</a:t>
            </a:r>
            <a:r>
              <a:rPr lang="cs-CZ" dirty="0" err="1"/>
              <a:t>Islamic</a:t>
            </a:r>
            <a:r>
              <a:rPr lang="cs-CZ" dirty="0"/>
              <a:t> Financial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Stability Report 2021, s. 21-22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642FD895-9B29-4D84-BB50-46AED558266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1019565"/>
            <a:ext cx="5508103" cy="3273531"/>
          </a:xfrm>
          <a:prstGeom prst="rect">
            <a:avLst/>
          </a:prstGeom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C0CB703D-FDC0-4E34-B170-7B7F5D6AA6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48436" y="3057727"/>
            <a:ext cx="4572000" cy="3129653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0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03F3EB36-9FE1-42FA-9E45-816BCF41FD5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7744" y="836712"/>
            <a:ext cx="4320479" cy="4669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905569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30</a:t>
            </a:fld>
            <a:endParaRPr lang="en-US"/>
          </a:p>
        </p:txBody>
      </p:sp>
      <p:graphicFrame>
        <p:nvGraphicFramePr>
          <p:cNvPr id="8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251520" y="57296"/>
          <a:ext cx="8715435" cy="669609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244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59410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74888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689017">
                <a:tc>
                  <a:txBody>
                    <a:bodyPr/>
                    <a:lstStyle/>
                    <a:p>
                      <a:endParaRPr lang="cs-CZ" sz="19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ISLÁMSKÉ </a:t>
                      </a:r>
                    </a:p>
                    <a:p>
                      <a:pPr algn="ctr"/>
                      <a:r>
                        <a:rPr lang="cs-CZ" sz="2000" dirty="0"/>
                        <a:t>BANKOVNICTVÍ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TRAD</a:t>
                      </a:r>
                      <a:r>
                        <a:rPr lang="cs-CZ" sz="2000" dirty="0">
                          <a:latin typeface="+mn-lt"/>
                        </a:rPr>
                        <a:t>I</a:t>
                      </a:r>
                      <a:r>
                        <a:rPr lang="cs-CZ" sz="2000" dirty="0">
                          <a:latin typeface="+mn-lt"/>
                          <a:cs typeface="Times New Roman"/>
                        </a:rPr>
                        <a:t>Č</a:t>
                      </a:r>
                      <a:r>
                        <a:rPr lang="cs-CZ" sz="2000" dirty="0">
                          <a:latin typeface="+mn-lt"/>
                        </a:rPr>
                        <a:t>NÍ</a:t>
                      </a:r>
                      <a:r>
                        <a:rPr lang="cs-CZ" sz="2000" dirty="0"/>
                        <a:t> </a:t>
                      </a:r>
                    </a:p>
                    <a:p>
                      <a:pPr algn="ctr"/>
                      <a:r>
                        <a:rPr lang="cs-CZ" sz="2000" dirty="0"/>
                        <a:t>BANKOVNICTVÍ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5332">
                <a:tc>
                  <a:txBody>
                    <a:bodyPr/>
                    <a:lstStyle/>
                    <a:p>
                      <a:r>
                        <a:rPr lang="cs-CZ" sz="2000" dirty="0"/>
                        <a:t>Základní princip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Korán, islámské právo a islámská etika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Zisk</a:t>
                      </a:r>
                      <a:r>
                        <a:rPr lang="cs-CZ" sz="2000" baseline="0" dirty="0"/>
                        <a:t> (bez ohledu na etiku a náboženství)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069388">
                <a:tc>
                  <a:txBody>
                    <a:bodyPr/>
                    <a:lstStyle/>
                    <a:p>
                      <a:r>
                        <a:rPr lang="cs-CZ" sz="2000" dirty="0"/>
                        <a:t>Bankrot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Majitelé</a:t>
                      </a:r>
                      <a:r>
                        <a:rPr lang="cs-CZ" sz="2000" baseline="0" dirty="0"/>
                        <a:t> účtu mají stejná práva jako akcionáři</a:t>
                      </a:r>
                      <a:endParaRPr lang="cs-CZ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Vkladatelům jsou náhrady</a:t>
                      </a:r>
                      <a:r>
                        <a:rPr lang="cs-CZ" sz="2000" baseline="0" dirty="0"/>
                        <a:t> vypláceny dřív než akcionářům</a:t>
                      </a:r>
                      <a:endParaRPr lang="cs-CZ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1393445">
                <a:tc>
                  <a:txBody>
                    <a:bodyPr/>
                    <a:lstStyle/>
                    <a:p>
                      <a:r>
                        <a:rPr lang="cs-CZ" sz="2000" dirty="0"/>
                        <a:t>Výnosy z kapitálu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Záleží na využití kapitálu, peníze ležící ladem</a:t>
                      </a:r>
                      <a:r>
                        <a:rPr lang="cs-CZ" sz="2000" baseline="0" dirty="0"/>
                        <a:t> nemohou přinést žádný výnos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Výnos přinášejí i peníze „ležící ladem“ v podobě bankovních depozit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069388">
                <a:tc>
                  <a:txBody>
                    <a:bodyPr/>
                    <a:lstStyle/>
                    <a:p>
                      <a:r>
                        <a:rPr lang="cs-CZ" sz="2000" dirty="0"/>
                        <a:t>Nejistota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Nejistota</a:t>
                      </a:r>
                      <a:r>
                        <a:rPr lang="cs-CZ" sz="2000" baseline="0" dirty="0"/>
                        <a:t> v kontraktech je zakázána (proto ne deriváty apod.)</a:t>
                      </a:r>
                      <a:endParaRPr lang="cs-CZ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Obchody s deriváty považovány za hlavní zdroj likvidity na kap. trzích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717502">
                <a:tc>
                  <a:txBody>
                    <a:bodyPr/>
                    <a:lstStyle/>
                    <a:p>
                      <a:r>
                        <a:rPr lang="cs-CZ" sz="2000" dirty="0"/>
                        <a:t>Sdílení zisku a ztráty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Většina transakcí založena na proměnlivém výnosu dle výkonnosti banky</a:t>
                      </a:r>
                      <a:r>
                        <a:rPr lang="cs-CZ" sz="2000" baseline="0" dirty="0"/>
                        <a:t> (</a:t>
                      </a:r>
                      <a:r>
                        <a:rPr lang="cs-CZ" sz="2000" dirty="0"/>
                        <a:t>klienti sdílí riziko </a:t>
                      </a:r>
                      <a:r>
                        <a:rPr lang="cs-CZ" sz="2000" dirty="0">
                          <a:latin typeface="Times New Roman"/>
                          <a:cs typeface="Times New Roman"/>
                        </a:rPr>
                        <a:t>→ </a:t>
                      </a:r>
                      <a:r>
                        <a:rPr lang="cs-CZ" sz="2000" dirty="0">
                          <a:latin typeface="+mn-lt"/>
                          <a:cs typeface="Times New Roman"/>
                        </a:rPr>
                        <a:t>možnost</a:t>
                      </a:r>
                      <a:r>
                        <a:rPr lang="cs-CZ" sz="2000" baseline="0" dirty="0">
                          <a:latin typeface="+mn-lt"/>
                          <a:cs typeface="Times New Roman"/>
                        </a:rPr>
                        <a:t> vyššího výnosu</a:t>
                      </a:r>
                      <a:r>
                        <a:rPr lang="cs-CZ" sz="2000" dirty="0">
                          <a:latin typeface="+mn-lt"/>
                        </a:rPr>
                        <a:t>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Žádný vztah mezi výkonností banky a výnosy pro vkladatele,</a:t>
                      </a:r>
                      <a:r>
                        <a:rPr lang="cs-CZ" sz="2000" baseline="0" dirty="0"/>
                        <a:t> vkladatelé se nepodílí na riziku 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31</a:t>
            </a:fld>
            <a:endParaRPr lang="en-US"/>
          </a:p>
        </p:txBody>
      </p:sp>
      <p:graphicFrame>
        <p:nvGraphicFramePr>
          <p:cNvPr id="9" name="Zástupný symbol pro obsah 6"/>
          <p:cNvGraphicFramePr>
            <a:graphicFrameLocks noGrp="1"/>
          </p:cNvGraphicFramePr>
          <p:nvPr>
            <p:ph idx="1"/>
          </p:nvPr>
        </p:nvGraphicFramePr>
        <p:xfrm>
          <a:off x="428625" y="928688"/>
          <a:ext cx="8286808" cy="4815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495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41734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356451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cs-CZ" sz="2000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ISLÁMSKÉ BANKOVNICTVÍ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000" dirty="0"/>
                        <a:t>TRADI</a:t>
                      </a:r>
                      <a:r>
                        <a:rPr lang="cs-CZ" sz="2000" dirty="0">
                          <a:latin typeface="+mn-lt"/>
                          <a:cs typeface="Times New Roman"/>
                        </a:rPr>
                        <a:t>Č</a:t>
                      </a:r>
                      <a:r>
                        <a:rPr lang="cs-CZ" sz="2000" dirty="0"/>
                        <a:t>NÍ</a:t>
                      </a:r>
                    </a:p>
                    <a:p>
                      <a:pPr algn="ctr"/>
                      <a:r>
                        <a:rPr lang="cs-CZ" sz="2000" dirty="0"/>
                        <a:t>BANKOVNICTVÍ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Úroky z úroků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Dlužníkům</a:t>
                      </a:r>
                      <a:r>
                        <a:rPr lang="cs-CZ" sz="2000" baseline="0" dirty="0"/>
                        <a:t> v prodlení nelze úročit úroky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Dlužníkům v prodlení lze</a:t>
                      </a:r>
                      <a:r>
                        <a:rPr lang="cs-CZ" sz="2000" baseline="0" dirty="0"/>
                        <a:t> úročit úroky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Půjčky</a:t>
                      </a:r>
                      <a:r>
                        <a:rPr lang="cs-CZ" sz="2000" baseline="0" dirty="0"/>
                        <a:t> na peněžním trhu</a:t>
                      </a:r>
                      <a:endParaRPr lang="cs-CZ" sz="2000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 banky relativně těžké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Pro banky hlavní zdroj likvidity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Bon</a:t>
                      </a:r>
                      <a:r>
                        <a:rPr lang="cs-CZ" sz="2000" baseline="0" dirty="0"/>
                        <a:t>ita</a:t>
                      </a:r>
                      <a:r>
                        <a:rPr lang="cs-CZ" sz="2000" dirty="0"/>
                        <a:t> 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Důležitá je hlavně</a:t>
                      </a:r>
                      <a:r>
                        <a:rPr lang="cs-CZ" sz="2000" baseline="0" dirty="0"/>
                        <a:t> bonita objektu (projektu)</a:t>
                      </a:r>
                      <a:endParaRPr lang="cs-CZ" sz="2000" dirty="0"/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Důležitá je hlavně bonita subjektu (dlužníka)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Vztah s klientem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Vztah partnera, investora a obchodníka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Vztah dlužníka a věřitele</a:t>
                      </a:r>
                    </a:p>
                  </a:txBody>
                  <a:tcPr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cs-CZ" sz="2000" dirty="0"/>
                        <a:t>Pojištění depozit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Neexistuje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cs-CZ" sz="2000" dirty="0"/>
                        <a:t>Existuje</a:t>
                      </a:r>
                    </a:p>
                  </a:txBody>
                  <a:tcPr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Jak se počítá ROA a ROE islámských bank?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32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cs-CZ" sz="2000" dirty="0"/>
              <a:t>Výpočet ROA (Return on </a:t>
            </a:r>
            <a:r>
              <a:rPr lang="cs-CZ" sz="2000" dirty="0" err="1"/>
              <a:t>Assets</a:t>
            </a:r>
            <a:r>
              <a:rPr lang="cs-CZ" sz="2000" dirty="0"/>
              <a:t>) a ROE (Return on </a:t>
            </a:r>
            <a:r>
              <a:rPr lang="cs-CZ" sz="2000" dirty="0" err="1"/>
              <a:t>Equity</a:t>
            </a:r>
            <a:r>
              <a:rPr lang="cs-CZ" sz="2000" dirty="0"/>
              <a:t>) pro islámské banky se liší od výpočtu pro konvenční banky kvůli rozdílným principům a praktikám, které islámské banky používají.</a:t>
            </a:r>
          </a:p>
          <a:p>
            <a:pPr marL="342900" lvl="1" indent="-342900">
              <a:buChar char="•"/>
            </a:pPr>
            <a:endParaRPr lang="cs-CZ" sz="2000" dirty="0"/>
          </a:p>
          <a:p>
            <a:pPr marL="342900" lvl="1" indent="-342900">
              <a:buChar char="•"/>
            </a:pPr>
            <a:r>
              <a:rPr lang="cs-CZ" sz="2000" dirty="0"/>
              <a:t>ROA se počítá jako poměr celkového zisku k celkovým aktivům banky. U islámských bank se používá ukazatel Return on </a:t>
            </a:r>
            <a:r>
              <a:rPr lang="cs-CZ" sz="2000" dirty="0" err="1"/>
              <a:t>Investment</a:t>
            </a:r>
            <a:r>
              <a:rPr lang="cs-CZ" sz="2000" dirty="0"/>
              <a:t> (ROI), který vyjadřuje poměr zisku k celkovým investicím banky. Investice jsou v tomto případě finančními prostředky, které banka vložila do aktiv, jako jsou </a:t>
            </a:r>
            <a:r>
              <a:rPr lang="cs-CZ" sz="2000" dirty="0" err="1"/>
              <a:t>sukuk</a:t>
            </a:r>
            <a:r>
              <a:rPr lang="cs-CZ" sz="2000" dirty="0"/>
              <a:t> (islámské dluhopisy), akcie a podíly v projektech nebo aktivech, které banka financuje.</a:t>
            </a:r>
          </a:p>
        </p:txBody>
      </p:sp>
    </p:spTree>
    <p:extLst>
      <p:ext uri="{BB962C8B-B14F-4D97-AF65-F5344CB8AC3E}">
        <p14:creationId xmlns:p14="http://schemas.microsoft.com/office/powerpoint/2010/main" val="39302607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3200" dirty="0"/>
              <a:t>Jak se počítá ROA a ROE islámských bank?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33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cs-CZ" sz="2000" dirty="0"/>
              <a:t>ROE se počítá jako poměr zisku k vlastním kapitálovým zdrojům banky. U islámských bank se používá ukazatel Return on </a:t>
            </a:r>
            <a:r>
              <a:rPr lang="cs-CZ" sz="2000" dirty="0" err="1"/>
              <a:t>Equity</a:t>
            </a:r>
            <a:r>
              <a:rPr lang="cs-CZ" sz="2000" dirty="0"/>
              <a:t> plus </a:t>
            </a:r>
            <a:r>
              <a:rPr lang="cs-CZ" sz="2000" dirty="0" err="1"/>
              <a:t>Musharaka</a:t>
            </a:r>
            <a:r>
              <a:rPr lang="cs-CZ" sz="2000" dirty="0"/>
              <a:t> (ROEM), který zahrnuje i výnosy ze společného podnikání (</a:t>
            </a:r>
            <a:r>
              <a:rPr lang="cs-CZ" sz="2000" dirty="0" err="1"/>
              <a:t>musharaka</a:t>
            </a:r>
            <a:r>
              <a:rPr lang="cs-CZ" sz="2000" dirty="0"/>
              <a:t>) mezi bankou a klienty. To znamená, že kromě zisku z vlastních aktiv banky zahrnuje ROEM také zisk z investic, které banka provádí s klienty na principu společného podnikání.</a:t>
            </a:r>
          </a:p>
          <a:p>
            <a:pPr marL="342900" lvl="1" indent="-342900">
              <a:buChar char="•"/>
            </a:pPr>
            <a:endParaRPr lang="cs-CZ" sz="2000" dirty="0"/>
          </a:p>
          <a:p>
            <a:pPr marL="342900" lvl="1" indent="-342900">
              <a:buChar char="•"/>
            </a:pPr>
            <a:r>
              <a:rPr lang="cs-CZ" sz="2000" dirty="0"/>
              <a:t>Výpočet ROA a ROE pro islámské banky může být složitější než u konvenčních bank kvůli komplexním transakcím, které islámské banky provádějí a použití různých finančních nástrojů v souladu s islámským právem (</a:t>
            </a:r>
            <a:r>
              <a:rPr lang="cs-CZ" sz="2000" dirty="0" err="1"/>
              <a:t>sharia</a:t>
            </a:r>
            <a:r>
              <a:rPr lang="cs-CZ" sz="20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5482424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50106"/>
          </a:xfrm>
        </p:spPr>
        <p:txBody>
          <a:bodyPr/>
          <a:lstStyle/>
          <a:p>
            <a:r>
              <a:rPr lang="cs-CZ" dirty="0"/>
              <a:t>ROA a ROE islámských bank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34</a:t>
            </a:fld>
            <a:endParaRPr lang="en-US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539552" y="6453336"/>
            <a:ext cx="7560840" cy="288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</a:t>
            </a:r>
            <a:r>
              <a:rPr lang="cs-CZ" dirty="0" err="1"/>
              <a:t>Islamic</a:t>
            </a:r>
            <a:r>
              <a:rPr lang="cs-CZ" dirty="0"/>
              <a:t> Financial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Stability Report 2021, s. 41</a:t>
            </a:r>
          </a:p>
        </p:txBody>
      </p:sp>
      <p:pic>
        <p:nvPicPr>
          <p:cNvPr id="4" name="Obrázek 3">
            <a:extLst>
              <a:ext uri="{FF2B5EF4-FFF2-40B4-BE49-F238E27FC236}">
                <a16:creationId xmlns:a16="http://schemas.microsoft.com/office/drawing/2014/main" id="{C2BB9D63-D4AE-426F-996E-45B384463E6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556792"/>
            <a:ext cx="9144000" cy="403244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81000" y="274638"/>
            <a:ext cx="8305800" cy="850106"/>
          </a:xfrm>
        </p:spPr>
        <p:txBody>
          <a:bodyPr/>
          <a:lstStyle/>
          <a:p>
            <a:r>
              <a:rPr lang="cs-CZ" sz="4000" dirty="0"/>
              <a:t>ROA islámských bank dle zemí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35</a:t>
            </a:fld>
            <a:endParaRPr lang="en-US"/>
          </a:p>
        </p:txBody>
      </p:sp>
      <p:sp>
        <p:nvSpPr>
          <p:cNvPr id="6" name="Zástupný symbol pro obsah 1"/>
          <p:cNvSpPr>
            <a:spLocks noGrp="1"/>
          </p:cNvSpPr>
          <p:nvPr>
            <p:ph idx="1"/>
          </p:nvPr>
        </p:nvSpPr>
        <p:spPr>
          <a:xfrm>
            <a:off x="539552" y="6453336"/>
            <a:ext cx="7560840" cy="288032"/>
          </a:xfrm>
        </p:spPr>
        <p:txBody>
          <a:bodyPr>
            <a:normAutofit fontScale="47500" lnSpcReduction="20000"/>
          </a:bodyPr>
          <a:lstStyle/>
          <a:p>
            <a:pPr>
              <a:buNone/>
            </a:pPr>
            <a:r>
              <a:rPr lang="cs-CZ" dirty="0"/>
              <a:t>Zdroj: </a:t>
            </a:r>
            <a:r>
              <a:rPr lang="cs-CZ" dirty="0" err="1"/>
              <a:t>Islamic</a:t>
            </a:r>
            <a:r>
              <a:rPr lang="cs-CZ" dirty="0"/>
              <a:t> Financial </a:t>
            </a:r>
            <a:r>
              <a:rPr lang="cs-CZ" dirty="0" err="1"/>
              <a:t>Services</a:t>
            </a:r>
            <a:r>
              <a:rPr lang="cs-CZ" dirty="0"/>
              <a:t> </a:t>
            </a:r>
            <a:r>
              <a:rPr lang="cs-CZ" dirty="0" err="1"/>
              <a:t>Industry</a:t>
            </a:r>
            <a:r>
              <a:rPr lang="cs-CZ" dirty="0"/>
              <a:t> Stability Report 2021, s. 46</a:t>
            </a:r>
          </a:p>
        </p:txBody>
      </p:sp>
      <p:pic>
        <p:nvPicPr>
          <p:cNvPr id="3" name="Obrázek 2">
            <a:extLst>
              <a:ext uri="{FF2B5EF4-FFF2-40B4-BE49-F238E27FC236}">
                <a16:creationId xmlns:a16="http://schemas.microsoft.com/office/drawing/2014/main" id="{D0B6CF15-C7A6-41AB-BF18-5CD9B8F0C9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412776"/>
            <a:ext cx="9144000" cy="4320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89310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Jaké pozice pracují v islámských bankách?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36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har char="•"/>
            </a:pPr>
            <a:r>
              <a:rPr lang="cs-CZ" sz="2000" dirty="0"/>
              <a:t>Islámské banky fungují podobně jako konvenční banky, ale v souladu s principy islámského práva (</a:t>
            </a:r>
            <a:r>
              <a:rPr lang="cs-CZ" sz="2000" dirty="0" err="1"/>
              <a:t>sharia</a:t>
            </a:r>
            <a:r>
              <a:rPr lang="cs-CZ" sz="2000" dirty="0"/>
              <a:t>). </a:t>
            </a:r>
          </a:p>
          <a:p>
            <a:pPr marL="342900" lvl="1" indent="-342900">
              <a:buChar char="•"/>
            </a:pPr>
            <a:endParaRPr lang="cs-CZ" sz="2000" dirty="0"/>
          </a:p>
          <a:p>
            <a:pPr marL="342900" lvl="1" indent="-342900">
              <a:buChar char="•"/>
            </a:pPr>
            <a:r>
              <a:rPr lang="cs-CZ" sz="2000" dirty="0"/>
              <a:t>V důsledku toho mají islámské banky specifické pozice a pracovní místa, která se liší od pozic v konvenčních bankách. </a:t>
            </a:r>
          </a:p>
        </p:txBody>
      </p:sp>
    </p:spTree>
    <p:extLst>
      <p:ext uri="{BB962C8B-B14F-4D97-AF65-F5344CB8AC3E}">
        <p14:creationId xmlns:p14="http://schemas.microsoft.com/office/powerpoint/2010/main" val="15347846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Jaké pozice pracují v islámských bankách?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000" dirty="0"/>
              <a:t>Některé z hlavních pozic v islámských bankách jsou:</a:t>
            </a:r>
          </a:p>
          <a:p>
            <a:pPr marL="0" lvl="1" indent="0">
              <a:buNone/>
            </a:pPr>
            <a:r>
              <a:rPr lang="cs-CZ" sz="1800" dirty="0" err="1"/>
              <a:t>Shariah</a:t>
            </a:r>
            <a:r>
              <a:rPr lang="cs-CZ" sz="1800" dirty="0"/>
              <a:t> Advisor - řídí a poskytuje odborné poradenství k </a:t>
            </a:r>
            <a:r>
              <a:rPr lang="cs-CZ" sz="1800" dirty="0" err="1"/>
              <a:t>sharia</a:t>
            </a:r>
            <a:r>
              <a:rPr lang="cs-CZ" sz="1800" dirty="0"/>
              <a:t>-kompatibilním finančním produktům a transakcím.</a:t>
            </a:r>
          </a:p>
          <a:p>
            <a:pPr marL="0" lvl="1" indent="0">
              <a:buNone/>
            </a:pPr>
            <a:r>
              <a:rPr lang="cs-CZ" sz="1800" dirty="0" err="1"/>
              <a:t>Head</a:t>
            </a:r>
            <a:r>
              <a:rPr lang="cs-CZ" sz="1800" dirty="0"/>
              <a:t> </a:t>
            </a:r>
            <a:r>
              <a:rPr lang="cs-CZ" sz="1800" dirty="0" err="1"/>
              <a:t>of</a:t>
            </a:r>
            <a:r>
              <a:rPr lang="cs-CZ" sz="1800" dirty="0"/>
              <a:t> </a:t>
            </a:r>
            <a:r>
              <a:rPr lang="cs-CZ" sz="1800" dirty="0" err="1"/>
              <a:t>Islamic</a:t>
            </a:r>
            <a:r>
              <a:rPr lang="cs-CZ" sz="1800" dirty="0"/>
              <a:t> Banking - zodpovídá za celkové řízení islámského bankovnictví, včetně strategického plánování a vývoje produktů.</a:t>
            </a:r>
          </a:p>
          <a:p>
            <a:pPr marL="0" lvl="1" indent="0">
              <a:buNone/>
            </a:pPr>
            <a:r>
              <a:rPr lang="cs-CZ" sz="1800" dirty="0" err="1"/>
              <a:t>Relationship</a:t>
            </a:r>
            <a:r>
              <a:rPr lang="cs-CZ" sz="1800" dirty="0"/>
              <a:t> Manager - spravuje a udržuje vztahy s klienty, včetně poskytování informací o produktech a službách banky.</a:t>
            </a:r>
          </a:p>
          <a:p>
            <a:pPr marL="0" lvl="1" indent="0">
              <a:buNone/>
            </a:pPr>
            <a:r>
              <a:rPr lang="cs-CZ" sz="1800" dirty="0" err="1"/>
              <a:t>Credit</a:t>
            </a:r>
            <a:r>
              <a:rPr lang="cs-CZ" sz="1800" dirty="0"/>
              <a:t> </a:t>
            </a:r>
            <a:r>
              <a:rPr lang="cs-CZ" sz="1800" dirty="0" err="1"/>
              <a:t>Analyst</a:t>
            </a:r>
            <a:r>
              <a:rPr lang="cs-CZ" sz="1800" dirty="0"/>
              <a:t> - hodnotí finanční situaci a úvěruschopnost klientů, připravuje finanční analýzy a posuzuje rizika.</a:t>
            </a:r>
          </a:p>
          <a:p>
            <a:pPr marL="0" lvl="1" indent="0">
              <a:buNone/>
            </a:pPr>
            <a:r>
              <a:rPr lang="cs-CZ" sz="1800" dirty="0" err="1"/>
              <a:t>Investment</a:t>
            </a:r>
            <a:r>
              <a:rPr lang="cs-CZ" sz="1800" dirty="0"/>
              <a:t> Manager - spravuje investiční portfolia banky a řídí investiční strategie.</a:t>
            </a:r>
          </a:p>
          <a:p>
            <a:pPr marL="0" lvl="1" indent="0">
              <a:buNone/>
            </a:pPr>
            <a:r>
              <a:rPr lang="cs-CZ" sz="1800" dirty="0"/>
              <a:t>Risk Manager - zodpovídá za řízení rizik v bankovním prostředí a pro aktivita, včetně kreditního rizika, tržního rizika, operativního rizika a likviditního rizika.</a:t>
            </a:r>
          </a:p>
          <a:p>
            <a:pPr marL="0" lvl="1" indent="0">
              <a:buNone/>
            </a:pPr>
            <a:endParaRPr lang="cs-CZ" sz="2000" dirty="0"/>
          </a:p>
        </p:txBody>
      </p:sp>
    </p:spTree>
    <p:extLst>
      <p:ext uri="{BB962C8B-B14F-4D97-AF65-F5344CB8AC3E}">
        <p14:creationId xmlns:p14="http://schemas.microsoft.com/office/powerpoint/2010/main" val="416733716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5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500"/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z="2800" dirty="0"/>
              <a:t>Závěr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38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000" dirty="0"/>
              <a:t>Islámské právo (</a:t>
            </a:r>
            <a:r>
              <a:rPr lang="cs-CZ" sz="2000" dirty="0" err="1"/>
              <a:t>sharia</a:t>
            </a:r>
            <a:r>
              <a:rPr lang="cs-CZ" sz="2000" dirty="0"/>
              <a:t>) je soubor zákonů, norem a principů, které vycházejí z náboženských a morálních předpisů islámu. </a:t>
            </a:r>
            <a:r>
              <a:rPr lang="cs-CZ" sz="2000" dirty="0" err="1"/>
              <a:t>Sharia</a:t>
            </a:r>
            <a:r>
              <a:rPr lang="cs-CZ" sz="2000" dirty="0"/>
              <a:t> je založena na zdrojích, jako jsou Korán, Hadísy (tradice proroka Muhammada), analogie a konsensus islámských právníků.</a:t>
            </a:r>
          </a:p>
          <a:p>
            <a:pPr marL="0" lvl="1" indent="0">
              <a:buNone/>
            </a:pPr>
            <a:endParaRPr lang="cs-CZ" sz="2000" dirty="0"/>
          </a:p>
          <a:p>
            <a:pPr marL="0" lvl="1" indent="0">
              <a:buNone/>
            </a:pPr>
            <a:r>
              <a:rPr lang="cs-CZ" sz="2000" dirty="0" err="1"/>
              <a:t>Sharia</a:t>
            </a:r>
            <a:r>
              <a:rPr lang="cs-CZ" sz="2000" dirty="0"/>
              <a:t> zahrnuje různé oblasti života, včetně náboženství, rodiny, práva a spravedlnosti, obchodu, finance a politiky. </a:t>
            </a:r>
            <a:r>
              <a:rPr lang="cs-CZ" sz="2000" dirty="0" err="1"/>
              <a:t>Sharia</a:t>
            </a:r>
            <a:r>
              <a:rPr lang="cs-CZ" sz="2000" dirty="0"/>
              <a:t> reguluje chování a jednání muslimů, ale může mít vliv i na nevěřící občany v islámských zemích.</a:t>
            </a:r>
          </a:p>
        </p:txBody>
      </p:sp>
    </p:spTree>
    <p:extLst>
      <p:ext uri="{BB962C8B-B14F-4D97-AF65-F5344CB8AC3E}">
        <p14:creationId xmlns:p14="http://schemas.microsoft.com/office/powerpoint/2010/main" val="814787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39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400" dirty="0"/>
              <a:t>V kontextu islámského bankovnictví je </a:t>
            </a:r>
            <a:r>
              <a:rPr lang="cs-CZ" sz="2400" dirty="0" err="1"/>
              <a:t>sharia</a:t>
            </a:r>
            <a:r>
              <a:rPr lang="cs-CZ" sz="2400" dirty="0"/>
              <a:t> důležitá, protože islámské banky musí dodržovat </a:t>
            </a:r>
            <a:r>
              <a:rPr lang="cs-CZ" sz="2400" dirty="0" err="1"/>
              <a:t>sharia</a:t>
            </a:r>
            <a:r>
              <a:rPr lang="cs-CZ" sz="2400" dirty="0"/>
              <a:t>-kompatibilní principy a praktiky při poskytování finančních produktů a služeb. </a:t>
            </a:r>
          </a:p>
          <a:p>
            <a:pPr marL="0" lvl="1" indent="0">
              <a:buNone/>
            </a:pPr>
            <a:r>
              <a:rPr lang="cs-CZ" sz="2400" dirty="0" err="1"/>
              <a:t>Sharia</a:t>
            </a:r>
            <a:r>
              <a:rPr lang="cs-CZ" sz="2400" dirty="0"/>
              <a:t>-kompatibilní finanční produkty musí být založeny na konceptech sdílení rizika a zisku, a nesmí být založeny na úroků, spekulaci, hazardu nebo investicích do neetických nebo zakázaných aktivit, jako jsou alkohol, tabák nebo zbraně.</a:t>
            </a:r>
          </a:p>
        </p:txBody>
      </p:sp>
    </p:spTree>
    <p:extLst>
      <p:ext uri="{BB962C8B-B14F-4D97-AF65-F5344CB8AC3E}">
        <p14:creationId xmlns:p14="http://schemas.microsoft.com/office/powerpoint/2010/main" val="18098107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1460DD2C-BEDB-4F37-B7AB-458658D6B815}"/>
              </a:ext>
            </a:extLst>
          </p:cNvPr>
          <p:cNvSpPr/>
          <p:nvPr/>
        </p:nvSpPr>
        <p:spPr>
          <a:xfrm>
            <a:off x="611560" y="3105835"/>
            <a:ext cx="624644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b="1"/>
              <a:t>How Islamic Bank Work (English)</a:t>
            </a:r>
          </a:p>
          <a:p>
            <a:endParaRPr lang="cs-CZ" dirty="0"/>
          </a:p>
          <a:p>
            <a:endParaRPr lang="cs-CZ" dirty="0"/>
          </a:p>
          <a:p>
            <a:r>
              <a:rPr lang="cs-CZ" dirty="0"/>
              <a:t>https://www.youtube.com/watch?v=GOCshDz6yU4</a:t>
            </a:r>
          </a:p>
        </p:txBody>
      </p:sp>
    </p:spTree>
    <p:extLst>
      <p:ext uri="{BB962C8B-B14F-4D97-AF65-F5344CB8AC3E}">
        <p14:creationId xmlns:p14="http://schemas.microsoft.com/office/powerpoint/2010/main" val="110961202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40</a:t>
            </a:fld>
            <a:endParaRPr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1" indent="0">
              <a:buNone/>
            </a:pPr>
            <a:r>
              <a:rPr lang="cs-CZ" sz="2400" dirty="0"/>
              <a:t>V souladu se </a:t>
            </a:r>
            <a:r>
              <a:rPr lang="cs-CZ" sz="2400" dirty="0" err="1"/>
              <a:t>sharia</a:t>
            </a:r>
            <a:r>
              <a:rPr lang="cs-CZ" sz="2400" dirty="0"/>
              <a:t> jsou také stanoveny postupy pro uzavírání finančních transakcí, stanovení ceny aktiv, řízení rizik a zajištění transparentnosti. </a:t>
            </a:r>
          </a:p>
          <a:p>
            <a:pPr marL="0" lvl="1" indent="0">
              <a:buNone/>
            </a:pPr>
            <a:r>
              <a:rPr lang="cs-CZ" sz="2400" dirty="0" err="1"/>
              <a:t>Sharia</a:t>
            </a:r>
            <a:r>
              <a:rPr lang="cs-CZ" sz="2400" dirty="0"/>
              <a:t> </a:t>
            </a:r>
            <a:r>
              <a:rPr lang="cs-CZ" sz="2400" dirty="0" err="1"/>
              <a:t>Advisors</a:t>
            </a:r>
            <a:r>
              <a:rPr lang="cs-CZ" sz="2400" dirty="0"/>
              <a:t>, kteří jsou v islámských bankách povinni, monitorují a schvalují každý produkt nebo transakci, aby se ujistili, že jsou v souladu se </a:t>
            </a:r>
            <a:r>
              <a:rPr lang="cs-CZ" sz="2400" dirty="0" err="1"/>
              <a:t>sharia</a:t>
            </a:r>
            <a:r>
              <a:rPr lang="cs-CZ" sz="2400" dirty="0"/>
              <a:t> a principy islámského finančnictví.</a:t>
            </a:r>
          </a:p>
          <a:p>
            <a:pPr marL="0" lvl="1" indent="0">
              <a:buNone/>
            </a:pPr>
            <a:endParaRPr lang="cs-CZ" sz="2400" dirty="0"/>
          </a:p>
          <a:p>
            <a:pPr marL="0" lvl="1" indent="0">
              <a:buNone/>
            </a:pPr>
            <a:endParaRPr lang="cs-CZ" sz="2400" dirty="0"/>
          </a:p>
          <a:p>
            <a:pPr marL="0" lvl="1" indent="0">
              <a:buNone/>
            </a:pPr>
            <a:endParaRPr lang="cs-CZ" sz="2400" dirty="0"/>
          </a:p>
          <a:p>
            <a:pPr marL="0" lvl="1" indent="0">
              <a:buNone/>
            </a:pPr>
            <a:endParaRPr lang="cs-CZ" sz="2400" dirty="0"/>
          </a:p>
          <a:p>
            <a:pPr marL="0" lvl="1" indent="0">
              <a:buNone/>
            </a:pP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34076551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5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6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81000" y="2420888"/>
            <a:ext cx="7315200" cy="3781475"/>
          </a:xfrm>
        </p:spPr>
        <p:txBody>
          <a:bodyPr/>
          <a:lstStyle/>
          <a:p>
            <a:pPr algn="ctr">
              <a:buNone/>
            </a:pPr>
            <a:r>
              <a:rPr lang="cs-CZ" sz="4000" dirty="0"/>
              <a:t>DĚKUJI ZA POZORNOST </a:t>
            </a:r>
          </a:p>
          <a:p>
            <a:pPr algn="ctr">
              <a:buNone/>
            </a:pPr>
            <a:r>
              <a:rPr lang="cs-CZ" sz="4000" dirty="0">
                <a:sym typeface="Wingdings" pitchFamily="2" charset="2"/>
              </a:rPr>
              <a:t></a:t>
            </a:r>
            <a:endParaRPr lang="cs-CZ" sz="4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D06CC3F-895D-4F50-A688-D009D447230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Příloha</a:t>
            </a:r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EE83F8BE-D647-4BC7-8610-6ADE002269E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1628800"/>
            <a:ext cx="8075240" cy="3763346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78359BE4-9C21-4337-A49D-A81634ADF0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B6A7E581-6651-4D82-8A95-077A3B8D05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310316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537F51E-6335-4658-9B46-030B8E1CB67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9" name="Zástupný symbol pro obsah 8">
            <a:extLst>
              <a:ext uri="{FF2B5EF4-FFF2-40B4-BE49-F238E27FC236}">
                <a16:creationId xmlns:a16="http://schemas.microsoft.com/office/drawing/2014/main" id="{384AA7FC-E84B-4EFC-9723-63C459B7421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2843" y="2420888"/>
            <a:ext cx="8263957" cy="268070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BFA63DA1-2CCC-40D0-8783-7CFCE4A938C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0B88D1EC-4FE6-4B4C-BC68-709307C279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83108655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150B995-DAED-44EE-8857-3DB80600F2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cs-CZ"/>
          </a:p>
        </p:txBody>
      </p:sp>
      <p:pic>
        <p:nvPicPr>
          <p:cNvPr id="7" name="Zástupný symbol pro obsah 6">
            <a:extLst>
              <a:ext uri="{FF2B5EF4-FFF2-40B4-BE49-F238E27FC236}">
                <a16:creationId xmlns:a16="http://schemas.microsoft.com/office/drawing/2014/main" id="{1BF466FD-902B-454B-B041-B0734A9DDC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558" y="1700808"/>
            <a:ext cx="8642914" cy="3791365"/>
          </a:xfrm>
        </p:spPr>
      </p:pic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07F7DE27-FF4F-4546-B6FE-06584E1839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Free template from www.brainybetty.com</a:t>
            </a:r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773C14F5-A748-44A8-8BD9-0216314923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B3BC93-1204-40E8-9005-0CB29BFE0B3E}" type="slidenum">
              <a:rPr lang="en-US" smtClean="0"/>
              <a:pPr/>
              <a:t>44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576094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48FF55C-9933-451B-9CB3-8B56A7236223}"/>
              </a:ext>
            </a:extLst>
          </p:cNvPr>
          <p:cNvSpPr/>
          <p:nvPr/>
        </p:nvSpPr>
        <p:spPr>
          <a:xfrm>
            <a:off x="827584" y="980728"/>
            <a:ext cx="7704856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3200" dirty="0"/>
              <a:t>Šaría neboli islámské právo je náboženské právo odvozené ze zásad islámu v Koránu a hadísech. Většinou se zmiňují jeho extrémní projevy, ale fakticky dává muslimovi návod, jak má žít v souladu s pravidly islámu, řeší vztah člověka k Alláhovi a taky vztahy mezi lidmi.</a:t>
            </a:r>
          </a:p>
        </p:txBody>
      </p:sp>
    </p:spTree>
    <p:extLst>
      <p:ext uri="{BB962C8B-B14F-4D97-AF65-F5344CB8AC3E}">
        <p14:creationId xmlns:p14="http://schemas.microsoft.com/office/powerpoint/2010/main" val="24339962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4C4A807A-2D9B-4973-ADA9-72D85AD37FE6}"/>
              </a:ext>
            </a:extLst>
          </p:cNvPr>
          <p:cNvSpPr/>
          <p:nvPr/>
        </p:nvSpPr>
        <p:spPr>
          <a:xfrm>
            <a:off x="1043608" y="836712"/>
            <a:ext cx="7272808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2800" dirty="0"/>
              <a:t>Šaría je náboženské islámské právo. V překladu znamená "cesta" a pro muslimy je určitým návodem, jak mají žít správný život. Jedná se o sérii pravidel, která pochází přímo od Boha. Vychází hlavně ze svaté knihy, Koránu, ale také sunny, což jsou písemnosti o životě proroka Mohameda, jeho činech a zvycích.</a:t>
            </a:r>
          </a:p>
        </p:txBody>
      </p:sp>
    </p:spTree>
    <p:extLst>
      <p:ext uri="{BB962C8B-B14F-4D97-AF65-F5344CB8AC3E}">
        <p14:creationId xmlns:p14="http://schemas.microsoft.com/office/powerpoint/2010/main" val="7694086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6CA47C34-E031-4679-B1AB-0B35D7CC169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1801" y="1433234"/>
            <a:ext cx="3348228" cy="3991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26798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10F5E606-24C2-41FD-8C5E-4779A49E51C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9208" y="1371313"/>
            <a:ext cx="3105583" cy="41153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3771142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>
            <a:extLst>
              <a:ext uri="{FF2B5EF4-FFF2-40B4-BE49-F238E27FC236}">
                <a16:creationId xmlns:a16="http://schemas.microsoft.com/office/drawing/2014/main" id="{90114522-6EE8-4EFD-A7EC-E1DE6936B3CB}"/>
              </a:ext>
            </a:extLst>
          </p:cNvPr>
          <p:cNvSpPr/>
          <p:nvPr/>
        </p:nvSpPr>
        <p:spPr>
          <a:xfrm>
            <a:off x="2286000" y="2967335"/>
            <a:ext cx="4572000" cy="175432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dirty="0"/>
              <a:t>Rozhovor s Evou Zamrazilovou o islámské bankovnictví: </a:t>
            </a:r>
          </a:p>
          <a:p>
            <a:endParaRPr lang="cs-CZ" dirty="0"/>
          </a:p>
          <a:p>
            <a:r>
              <a:rPr lang="cs-CZ" dirty="0"/>
              <a:t>https://wave.rozhlas.cz/pres-caru-proc-jsou-islamske-banky-konzervativnejsi-a-transparentnejsi-5187768</a:t>
            </a:r>
          </a:p>
        </p:txBody>
      </p:sp>
    </p:spTree>
    <p:extLst>
      <p:ext uri="{BB962C8B-B14F-4D97-AF65-F5344CB8AC3E}">
        <p14:creationId xmlns:p14="http://schemas.microsoft.com/office/powerpoint/2010/main" val="3295914467"/>
      </p:ext>
    </p:extLst>
  </p:cSld>
  <p:clrMapOvr>
    <a:masterClrMapping/>
  </p:clrMapOvr>
</p:sld>
</file>

<file path=ppt/theme/theme1.xml><?xml version="1.0" encoding="utf-8"?>
<a:theme xmlns:a="http://schemas.openxmlformats.org/drawingml/2006/main" name="02_Regulace a dohled 2019">
  <a:themeElements>
    <a:clrScheme name="Motiv sady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Motiv sady Office">
      <a:majorFont>
        <a:latin typeface="Verdan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iv sady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Motiv sady Offic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Motiv sady Offic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Motiv sady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02_Regulace a dohled 2019</Template>
  <TotalTime>17764</TotalTime>
  <Words>2076</Words>
  <Application>Microsoft Office PowerPoint</Application>
  <PresentationFormat>Předvádění na obrazovce (4:3)</PresentationFormat>
  <Paragraphs>247</Paragraphs>
  <Slides>44</Slides>
  <Notes>2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44</vt:i4>
      </vt:variant>
    </vt:vector>
  </HeadingPairs>
  <TitlesOfParts>
    <vt:vector size="49" baseType="lpstr">
      <vt:lpstr>Arial</vt:lpstr>
      <vt:lpstr>Söhne</vt:lpstr>
      <vt:lpstr>Times New Roman</vt:lpstr>
      <vt:lpstr>Verdana</vt:lpstr>
      <vt:lpstr>02_Regulace a dohled 2019</vt:lpstr>
      <vt:lpstr>Islámské bankovnictví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Islámská banka</vt:lpstr>
      <vt:lpstr>Principy islámského bankovnictví:</vt:lpstr>
      <vt:lpstr>Principy islámského bankovnictví:</vt:lpstr>
      <vt:lpstr>Trendy ve vývoji hodnoty aktiv islámských bank (mld. USD)</vt:lpstr>
      <vt:lpstr>Státy GCC</vt:lpstr>
      <vt:lpstr>Trendy ve vývoji hodnoty aktiv islámských bank (mld. USD)</vt:lpstr>
      <vt:lpstr>Tržní podíl islámských bank ve vybraných bank. sektorech</vt:lpstr>
      <vt:lpstr>Muslimové v Evropě</vt:lpstr>
      <vt:lpstr>Základní principy islámského bankovnictví</vt:lpstr>
      <vt:lpstr>Prezentace aplikace PowerPoint</vt:lpstr>
      <vt:lpstr>Produkty islámských bank (1)</vt:lpstr>
      <vt:lpstr>Produkty islámských bank (2)</vt:lpstr>
      <vt:lpstr>Produkty islámských bank (3)</vt:lpstr>
      <vt:lpstr>Hlavní rozdíly mezi mudarabou a mušarakou</vt:lpstr>
      <vt:lpstr>Produkty islámských bank (4)</vt:lpstr>
      <vt:lpstr>Produkty islámských bank (5)</vt:lpstr>
      <vt:lpstr>Produkty islámských bank (6)</vt:lpstr>
      <vt:lpstr>Vývoj objemu sukuků (mld. USD)</vt:lpstr>
      <vt:lpstr>Jurisdikce a sektory emitovaných sukuků</vt:lpstr>
      <vt:lpstr>Prezentace aplikace PowerPoint</vt:lpstr>
      <vt:lpstr>Prezentace aplikace PowerPoint</vt:lpstr>
      <vt:lpstr>Jak se počítá ROA a ROE islámských bank?</vt:lpstr>
      <vt:lpstr>Jak se počítá ROA a ROE islámských bank?</vt:lpstr>
      <vt:lpstr>ROA a ROE islámských bank</vt:lpstr>
      <vt:lpstr>ROA islámských bank dle zemí</vt:lpstr>
      <vt:lpstr>Jaké pozice pracují v islámských bankách?</vt:lpstr>
      <vt:lpstr>Jaké pozice pracují v islámských bankách?</vt:lpstr>
      <vt:lpstr>Závěr</vt:lpstr>
      <vt:lpstr>Prezentace aplikace PowerPoint</vt:lpstr>
      <vt:lpstr>Prezentace aplikace PowerPoint</vt:lpstr>
      <vt:lpstr>Prezentace aplikace PowerPoint</vt:lpstr>
      <vt:lpstr>Příloha</vt:lpstr>
      <vt:lpstr>Prezentace aplikace PowerPoint</vt:lpstr>
      <vt:lpstr>Prezentace aplikace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Regulace a dohled nad bankovním sektorem</dc:title>
  <dc:creator>vodova</dc:creator>
  <cp:lastModifiedBy>student</cp:lastModifiedBy>
  <cp:revision>64</cp:revision>
  <dcterms:created xsi:type="dcterms:W3CDTF">2019-03-12T20:26:39Z</dcterms:created>
  <dcterms:modified xsi:type="dcterms:W3CDTF">2024-05-15T09:59:50Z</dcterms:modified>
</cp:coreProperties>
</file>