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9" r:id="rId9"/>
    <p:sldId id="273" r:id="rId10"/>
    <p:sldId id="274" r:id="rId11"/>
    <p:sldId id="275" r:id="rId12"/>
    <p:sldId id="276" r:id="rId13"/>
    <p:sldId id="277" r:id="rId14"/>
    <p:sldId id="278" r:id="rId15"/>
    <p:sldId id="280" r:id="rId16"/>
    <p:sldId id="281" r:id="rId17"/>
    <p:sldId id="282" r:id="rId18"/>
    <p:sldId id="285" r:id="rId19"/>
    <p:sldId id="283" r:id="rId20"/>
    <p:sldId id="284" r:id="rId21"/>
    <p:sldId id="286" r:id="rId22"/>
    <p:sldId id="287" r:id="rId23"/>
    <p:sldId id="290" r:id="rId24"/>
    <p:sldId id="291" r:id="rId25"/>
    <p:sldId id="293" r:id="rId26"/>
    <p:sldId id="266" r:id="rId27"/>
    <p:sldId id="257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94" r:id="rId36"/>
    <p:sldId id="295" r:id="rId37"/>
    <p:sldId id="296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  <p:sldId id="320" r:id="rId5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0" autoAdjust="0"/>
    <p:restoredTop sz="94660"/>
  </p:normalViewPr>
  <p:slideViewPr>
    <p:cSldViewPr snapToGrid="0">
      <p:cViewPr varScale="1">
        <p:scale>
          <a:sx n="53" d="100"/>
          <a:sy n="53" d="100"/>
        </p:scale>
        <p:origin x="81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58E9BD-EE2C-4AE8-BEC3-E695D402C3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AE29B13-0A77-4D58-9745-E83CFE5A4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6E389E6-441C-4515-9BE6-EBF12D879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C176C34-16D5-49B2-A9DE-6695DD9A91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3B478A-88A5-4FC0-9E6F-30D774934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34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367EC-4F26-4CB7-9ED1-06EEAF78B9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430B84-4CB2-4BEC-BCC5-5DA1C350C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5A8AFA5-6CA6-4AF5-82CA-D96CA182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781E1A2-7B95-4002-84F6-EEEAD784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20EB229-63DC-4C15-A9FE-6CC616ADE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8379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E542C563-43B7-42FA-B807-BD95682B49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C1FACB4-94EC-4AF0-8050-1A2E01A08E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47E7861-CFD3-40B7-BA0A-356A71F3A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62CEAF1-6074-4770-A467-96AA1B3BFF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B3694E-F82B-49BB-8920-797187190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9498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C9D1F6-78B4-4C4B-88B8-AD77161AD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5A716D1-8961-4DFA-97D7-6A0CA6FA1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4120159-A65F-4491-9CEC-DAB2D5C05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0BB10A7-4419-4190-8625-B3763651F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0B32530-51BA-463F-A549-E1212B83C5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26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C6B7A4-A0AA-40CD-9FBE-F8425B1A1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BB8EF32-8AD3-4A3B-93AD-B89AB3FC8D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068935E-5E1C-4763-ABB3-0473A3B1D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FD88B1-7BEC-498C-9099-72C8FCFC6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94D4454-FD27-4D80-8FFD-0AA94A723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2949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94E20D-D4BA-46EA-BFAA-30C5E35E08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D4AC723-6C5F-43BD-AC1C-F55A33CE0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D781D4-8415-4FF2-AEDC-B7093D650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F03E6ED-4A5A-4AB7-8AB6-D4348EC38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3F8780E-31CD-45D6-A186-F2781675AF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7E2EF69-D649-4502-9952-899D05FB50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812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EE8FBE-B72E-433D-81CB-84DFFB3FD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42D835B-BEA8-4B83-BDA1-EF80977FC7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0A73783B-3AC7-472F-8E5E-8FB13025F3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154C3123-94FD-4DBE-BF00-7EAF63E70B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7DF54271-F810-429C-AEBB-5D0499A26B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C0A8223-03C9-4058-99F6-86B853C14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527FAE8-48E9-4C43-B0D8-F8E0CA79F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E793025-12F8-4297-A2BA-89785375E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0974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54E196-EC8D-4D16-AEE1-073A9E00EA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04BE4E7-A60E-4BA9-B3E6-342D7895F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965689B-6CC5-4799-BD05-8CE18E2F3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5F7B7D-EDD7-4E20-B5CB-C3BFBCD81B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698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E2F19AD-2E13-4197-B53D-DF339504D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B078AF9-A70D-40FB-A366-024FE58F2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EE32B45-37F9-436C-ADB8-5D2BF71E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81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8495D8-690E-434D-8B24-02646538CB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FC0EBD0-8930-4FEA-B957-A5D79526DE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523330A-0735-4928-921D-87DDE8B344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B12F804-8E46-4393-9203-4D766D4C9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ADF657D9-E065-4620-87BB-A316F81CF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CD5E635-1B9F-4FB5-9E09-533A0B8EC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924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A6B1A-0814-4FE1-9036-FD896F8F5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3BEE9DF-6162-4AFC-B945-1DBBCC1571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6926593-069C-498D-BE4F-ACE111C4E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F4062BF-0615-43FA-9E43-37AA07B9A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3EFACEF-DA36-4625-AAA2-CD7D6C012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69C0858-6467-4774-8C19-A98D7AEC9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2026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1C0698CF-B84F-4C5B-A0EC-532B34240D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6C32A35F-55EA-4F29-8428-629FBFFEE3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050C019-6E86-42C9-A543-699106F513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4335B0-3BA4-43EF-B417-71608773DFE0}" type="datetimeFigureOut">
              <a:rPr lang="cs-CZ" smtClean="0"/>
              <a:t>28.02.2024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369F6C7-AFF5-4CC8-8491-6D0D3F4C55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5644BC3-A035-4F39-9996-5C53F8E759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F3C0B-655E-4B8F-A65C-2C41273E79E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0240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39BF04-2410-41D9-ADCC-259E961FEEC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Banky a družstevní záložny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CFCB866-EDDB-4542-A1D6-3B66B6CBC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7196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31F9EF-8320-4996-AF2E-76133C0119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61E1193-F454-4338-8EF2-42A9B94219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Licence ČNB: Pro založení družstevní záložny je nutné získat licenci od České národní banky (ČNB). Proces získání licence zahrnuje podání žádosti spolu s řadou dokumentů, včetně podnikatelského plánu, informací o zakládajících členech, vedení záložny, a důkaz o splnění kapitálových požadavků.</a:t>
            </a:r>
          </a:p>
          <a:p>
            <a:endParaRPr lang="cs-CZ" dirty="0"/>
          </a:p>
          <a:p>
            <a:r>
              <a:rPr lang="cs-CZ" dirty="0"/>
              <a:t>Základní kapitál: Minimální výše základního kapitálu pro družstevní záložnu je stanovena zákonem. Tato částka se může časem měnit, proto je důležité ověřit si aktuální požadavky u ČNB. Historicky byla minimální výše základního kapitálu pro družstevní záložny nižší než pro banky, což odráží jejich zaměření na menší komunity a místní trhy.</a:t>
            </a:r>
          </a:p>
          <a:p>
            <a:r>
              <a:rPr lang="cs-CZ" dirty="0"/>
              <a:t>K dubnu 2023, minimální výše základního kapitálu pro družstevní záložnu v České republice je stanovena zákonem č. 87/1995 Sb., o spořitelních a úvěrních družstvech a o změně a doplnění některých zákonů ve znění pozdějších předpisů. Podle tohoto zákona musí družstevní záložna disponovat základním kapitálem ve výši nejméně 10 milionů Kč.</a:t>
            </a:r>
          </a:p>
          <a:p>
            <a:r>
              <a:rPr lang="cs-CZ" dirty="0"/>
              <a:t>Členství: Družstevní záložna musí být založena skupinou osob (fyzických nebo právnických), které se stanou jejími členy. Členství je otevřené osobám, které splňují podmínky stanovené ve stanovách záložny.</a:t>
            </a:r>
          </a:p>
          <a:p>
            <a:endParaRPr lang="cs-CZ" dirty="0"/>
          </a:p>
          <a:p>
            <a:r>
              <a:rPr lang="cs-CZ" dirty="0"/>
              <a:t>Vedení a správní orgány: Záložna musí mít zřízeny orgány, jako je představenstvo a dozorčí rada, jejichž členové musí splňovat požadavky na odbornost, zkušenosti a bezúhonnost. ČNB provádí posouzení způsobilosti těchto osob.</a:t>
            </a:r>
          </a:p>
        </p:txBody>
      </p:sp>
    </p:spTree>
    <p:extLst>
      <p:ext uri="{BB962C8B-B14F-4D97-AF65-F5344CB8AC3E}">
        <p14:creationId xmlns:p14="http://schemas.microsoft.com/office/powerpoint/2010/main" val="3219603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E80121-FC5B-411E-9F29-7B45B80A11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8BFBC37-DE5E-49AC-9207-A0915102D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Vnitřní předpisy: Družstevní záložna musí mít vypracované vnitřní předpisy pro řízení rizik, včetně systémů pro vnitřní kontrolu a audit, a musí dodržovat pravidla pro boj proti praní peněz a financování terorismu.</a:t>
            </a:r>
          </a:p>
          <a:p>
            <a:endParaRPr lang="cs-CZ" dirty="0"/>
          </a:p>
          <a:p>
            <a:r>
              <a:rPr lang="cs-CZ" dirty="0"/>
              <a:t>Dodržování právních a regulačních požadavků: Stejně jako banky, i družstevní záložny musí dodržovat řadu právních a regulačních požadavků, včetně kapitálových a likviditních požadavků, pravidel pro ochranu vkladů a průběžného hlášení ČNB.</a:t>
            </a:r>
          </a:p>
        </p:txBody>
      </p:sp>
    </p:spTree>
    <p:extLst>
      <p:ext uri="{BB962C8B-B14F-4D97-AF65-F5344CB8AC3E}">
        <p14:creationId xmlns:p14="http://schemas.microsoft.com/office/powerpoint/2010/main" val="10183702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16EB13-0F44-4294-AF5B-DD86A870D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Klient družstevní záložny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AE16996-94CA-4B37-B229-29A0342BBD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Klientem družstevní záložny v České republice se může stát jakákoliv fyzická nebo právnická osoba, která splňuje podmínky stanovené ve stanovách dané družstevní záložny a zároveň vyhovuje obecným pravidlům a regulacím pro vstup do družstva. </a:t>
            </a:r>
          </a:p>
        </p:txBody>
      </p:sp>
    </p:spTree>
    <p:extLst>
      <p:ext uri="{BB962C8B-B14F-4D97-AF65-F5344CB8AC3E}">
        <p14:creationId xmlns:p14="http://schemas.microsoft.com/office/powerpoint/2010/main" val="33770141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BEAB5E-94B6-4804-B5E3-4434C590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Zde jsou základní principy a podmínky členství v družstevní záložně: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19FEE7-0CCB-4F84-AFDC-5695462389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    Členství: Pro to, aby se osoba mohla stát klientem družstevní záložny, je obvykle vyžadováno členství v této záložně. To znamená, že musí akceptovat stanovy družstva a zaplatit vstupní poplatek nebo příspěvek, pokud je vyžadován. Členství v družstevní záložně znamená nejen přístup k finančním produktům a službám, ale také účast na rozhodovacím procesu a možnost ovlivňovat směřování záložny.</a:t>
            </a:r>
          </a:p>
          <a:p>
            <a:endParaRPr lang="cs-CZ" dirty="0"/>
          </a:p>
          <a:p>
            <a:r>
              <a:rPr lang="cs-CZ" dirty="0"/>
              <a:t>    Splnění podmínek stanov: Každá družstevní záložna má vlastní stanovy, které definují pravidla pro její činnost a členství. Tyto stanovy mohou stanovovat specifické požadavky na členy, jako jsou například místo bydliště, věk, nebo dokonce příslušnost k určité profesní nebo regionální skupině.</a:t>
            </a:r>
          </a:p>
        </p:txBody>
      </p:sp>
    </p:spTree>
    <p:extLst>
      <p:ext uri="{BB962C8B-B14F-4D97-AF65-F5344CB8AC3E}">
        <p14:creationId xmlns:p14="http://schemas.microsoft.com/office/powerpoint/2010/main" val="24786774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B1A634-3C80-4620-A146-F78682B70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8FA2B12-916C-4EE1-93EA-54CEAC601F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Regulační požadavky: Klienti družstevních záložen musí splňovat obecné regulační požadavky, jako je ověření totožnosti v souladu s pravidly pro boj proti praní peněz (AML) a financování terorismu (CFT). To zahrnuje poskytnutí potřebných identifikačních dokumentů a dalších informací požadovaných záložnou.</a:t>
            </a:r>
          </a:p>
          <a:p>
            <a:endParaRPr lang="cs-CZ" dirty="0"/>
          </a:p>
          <a:p>
            <a:r>
              <a:rPr lang="cs-CZ" dirty="0"/>
              <a:t>Akceptace produktů a služeb: Klienti musí souhlasit s podmínkami poskytovaných produktů a služeb, jako jsou úvěry, vkladové účty, platební služby atd., včetně souvisejících poplatků a úroků.</a:t>
            </a:r>
          </a:p>
        </p:txBody>
      </p:sp>
    </p:spTree>
    <p:extLst>
      <p:ext uri="{BB962C8B-B14F-4D97-AF65-F5344CB8AC3E}">
        <p14:creationId xmlns:p14="http://schemas.microsoft.com/office/powerpoint/2010/main" val="2943956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34CEEE-2209-4051-8FE8-7A67319A3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C115745A-0DAB-4EF8-AC8C-A8BCE862B3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0749" y="365125"/>
            <a:ext cx="7752756" cy="6127750"/>
          </a:xfrm>
        </p:spPr>
      </p:pic>
    </p:spTree>
    <p:extLst>
      <p:ext uri="{BB962C8B-B14F-4D97-AF65-F5344CB8AC3E}">
        <p14:creationId xmlns:p14="http://schemas.microsoft.com/office/powerpoint/2010/main" val="171280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005A7B-13C9-429E-A431-76A115B8F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FB5258D5-2EB1-443D-A3DA-B5E1F6535E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9299713" cy="5312803"/>
          </a:xfrm>
        </p:spPr>
      </p:pic>
    </p:spTree>
    <p:extLst>
      <p:ext uri="{BB962C8B-B14F-4D97-AF65-F5344CB8AC3E}">
        <p14:creationId xmlns:p14="http://schemas.microsoft.com/office/powerpoint/2010/main" val="482774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67F0D6-8D9B-4564-A35E-FAD74A870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 v ČR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D55D95C-65AD-4F9E-A434-A8ECF00175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Hlavním cílem České národní banky je péče o cenovou stabilitu (§2 zákona o ČNB). ČNB, podobně jako většina centrálních bank, se soustřeďuje především na stabilitu spotřebitelských cen. Měnová politika centrálních bank je ve většině zemí prováděna v rámci některého měnově politického režimu. ČNB provádí svou měnovou politiku v režimu cílování inflace. Inflace je obvykle chápána jako opakovaný růst většiny cen v dané ekonomice. V praxi je inflace v oblasti spotřebitelských cen měřena jako přírůstek tzv. indexu spotřebitelských cen. V ČR inflaci měří ČSÚ, na jehož internetových stránkách lze nalézt podrobnosti o měření inflace v ČR. Součástí cílování inflace je také její predikce, kterou ČNB publikuje ve Zprávách o měnové politice. ČNB také zjišťuje inflační očekávání domácností, nefinančních korporací a firem a finančních trhů.</a:t>
            </a:r>
          </a:p>
        </p:txBody>
      </p:sp>
    </p:spTree>
    <p:extLst>
      <p:ext uri="{BB962C8B-B14F-4D97-AF65-F5344CB8AC3E}">
        <p14:creationId xmlns:p14="http://schemas.microsoft.com/office/powerpoint/2010/main" val="35910556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6CE82C-0135-4742-AFF3-E4BC3829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to inflace a jak ji číst: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662AAD1-D3B9-4841-917F-1BBF51CB61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cs-CZ" sz="8000" dirty="0"/>
              <a:t>Inflace se obvykle chápe jako všeobecný růst cenové hladiny v čase. Jde tak o oslabení reálné hodnoty (tj. kupní síly) dané měny vůči zboží a službám, které spotřebitel kupuje – za stejnou částku si jich spotřebitel může koupit méně než v minulosti. V praxi u nás inflaci v oblasti spotřebitelských cen měří Český statistický úřad jako přírůstek tzv. indexu spotřebitelských cen (CPI).</a:t>
            </a:r>
          </a:p>
          <a:p>
            <a:endParaRPr lang="cs-CZ" sz="6200" dirty="0"/>
          </a:p>
          <a:p>
            <a:r>
              <a:rPr lang="cs-CZ" sz="8000" dirty="0"/>
              <a:t>Nejčastěji se v médiích můžeme setkat s mírou inflace, která je vyjádřena přírůstkem indexu spotřebitelských cen ke stejnému měsíci předchozího roku:</a:t>
            </a:r>
          </a:p>
          <a:p>
            <a:endParaRPr lang="cs-CZ" sz="8000" dirty="0"/>
          </a:p>
          <a:p>
            <a:r>
              <a:rPr lang="cs-CZ" sz="8000" dirty="0"/>
              <a:t>Meziroční inflace (prosinec 2023): 6,9 %</a:t>
            </a:r>
          </a:p>
          <a:p>
            <a:r>
              <a:rPr lang="cs-CZ" sz="8000" dirty="0"/>
              <a:t>Vysvětlení: V prosinci 2023 byly ceny zboží a služeb, které spotřebovává průměrná česká domácnost, o 6,9 % vyšší než ve stejném měsíci roku 2022.</a:t>
            </a:r>
          </a:p>
          <a:p>
            <a:endParaRPr lang="cs-CZ" sz="8000" dirty="0"/>
          </a:p>
          <a:p>
            <a:r>
              <a:rPr lang="cs-CZ" sz="8000" dirty="0"/>
              <a:t>Česká národní banka dohlíží na to, aby inflace byla nízká, stabilní, a tím i předvídatelná. Svůj inflační cíl má od roku 2010 nastavený ve výši 2 %. Cíl na této úrovni odpovídá praxi centrálních bank vyspělých ekonomik.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360016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BDB7A6-8B9A-40DC-BFB5-67C1D912D1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Bodový inflační cíl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C245DB3-0167-4ECE-8B5F-4DBD264E79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Počínaje rokem 2006 byl inflační cíl ustanoven jako jeden bod, a to nejprve na úrovni 3 %, tedy ve středu předchozího cílového pásma. Od roku 2010  byl cíl snížen na 2 %, neboť proces postupné transformace ekonomiky byl již z pohledu měnové politiky ukončen. Aktuální inflační cíl ČNB odpovídá praxi centrálních bank vyspělých ekonomik, a na úrovni 2 % proto zůstane až do doby vstupu České republiky do eurozóny.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336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E7212F-8AD7-455C-A384-A986EA0C0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Podmínky pro založení a provoz banky 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02FFAF1-C8CC-4B88-B80B-F83362E41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se liší v závislosti na jurisdikci, ale existuje několik obecných požadavků, které jsou běžné pro většinu zemí. </a:t>
            </a:r>
          </a:p>
        </p:txBody>
      </p:sp>
    </p:spTree>
    <p:extLst>
      <p:ext uri="{BB962C8B-B14F-4D97-AF65-F5344CB8AC3E}">
        <p14:creationId xmlns:p14="http://schemas.microsoft.com/office/powerpoint/2010/main" val="42805587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17B2B-5445-4622-838B-7BEF03C02D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přesně znamená dezinflace?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346417-BFBC-4126-8F3C-8F892290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Dezinflace je setrvale zpomalující inflace. Ceny sice nadále meziročně rostou, ale pomaleji. Pokud v průběhu několika měsíců či čtvrtletí meziroční míra inflace klesá např. z 15 % k inflačnímu cíli 2 %, hovoříme o dezinflaci. Pojem dezinflace se někdy nesprávně zaměňuje s deflací, která však znamená dlouhodobější pokles cenové hladiny, a je tedy opakem inflace.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6741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7EFBA4-424A-4E76-A772-7241F9BC1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INFLACE, DEFLACE, STAGFLACE, DEZINFLACE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53BE27-B16B-4BA4-B0B8-69606405BC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Inflace</a:t>
            </a:r>
          </a:p>
          <a:p>
            <a:r>
              <a:rPr lang="cs-CZ" dirty="0"/>
              <a:t>Inflace je ekonomický termín, který označuje obecný růst cenové úrovně zboží a služeb v ekonomice během určitého časového období. Když ceny rostou, každá jednotka měny kupuje méně zboží a služeb, což snižuje kupní sílu peněz. Inflace je často vyjádřena jako procentní změna cenového indexu, například indexu spotřebitelských cen (CPI).</a:t>
            </a:r>
          </a:p>
          <a:p>
            <a:endParaRPr lang="cs-CZ" b="1" dirty="0"/>
          </a:p>
          <a:p>
            <a:r>
              <a:rPr lang="cs-CZ" b="1" dirty="0"/>
              <a:t>Deflace</a:t>
            </a:r>
            <a:endParaRPr lang="cs-CZ" dirty="0"/>
          </a:p>
          <a:p>
            <a:r>
              <a:rPr lang="cs-CZ" dirty="0"/>
              <a:t>Deflace je opakem inflace a označuje obecný pokles cenové úrovně zboží a služeb v ekonomice. Deflace vede k tomu, že každá jednotka měny může koupit více zboží a služeb, což zvyšuje kupní sílu peněz. Deflace může být způsobena například poklesem poptávky nebo zvýšením nabídky.</a:t>
            </a:r>
          </a:p>
        </p:txBody>
      </p:sp>
    </p:spTree>
    <p:extLst>
      <p:ext uri="{BB962C8B-B14F-4D97-AF65-F5344CB8AC3E}">
        <p14:creationId xmlns:p14="http://schemas.microsoft.com/office/powerpoint/2010/main" val="37435833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DB8390-1B91-4022-83F1-4D23E231E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6317C7C-88B6-461D-9B1B-5E5070AFE8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/>
              <a:t>Stagflace</a:t>
            </a:r>
            <a:endParaRPr lang="cs-CZ" dirty="0"/>
          </a:p>
          <a:p>
            <a:r>
              <a:rPr lang="cs-CZ" dirty="0"/>
              <a:t>Stagflace je ekonomický stav, kdy se v ekonomice současně vyskytuje vysoká inflace, vysoká nezaměstnanost a stagnace nebo pokles ekonomického růstu. Tento termín byl poprvé použit v 70. letech 20. století, kdy se mnoho ekonomik potýkalo s těmito problémy. Stagflace je považována za obtížnou situaci pro ekonomickou politiku, protože tradiční nástroje pro boj proti inflaci mohou zhoršit nezaměstnanost a naopak.</a:t>
            </a:r>
          </a:p>
          <a:p>
            <a:endParaRPr lang="cs-CZ" dirty="0"/>
          </a:p>
          <a:p>
            <a:r>
              <a:rPr lang="cs-CZ" b="1" dirty="0" err="1"/>
              <a:t>Dezinfalce</a:t>
            </a:r>
            <a:endParaRPr lang="cs-CZ" dirty="0"/>
          </a:p>
          <a:p>
            <a:r>
              <a:rPr lang="cs-CZ" dirty="0" err="1"/>
              <a:t>Dezinfalce</a:t>
            </a:r>
            <a:r>
              <a:rPr lang="cs-CZ" dirty="0"/>
              <a:t> označuje proces zpomalení tempa inflace, tedy situaci, kdy míra inflace klesá, ale ceny na úrovni ekonomiky stále rostou, jen pomalejším tempem. </a:t>
            </a:r>
            <a:r>
              <a:rPr lang="cs-CZ" dirty="0" err="1"/>
              <a:t>Dezinfalce</a:t>
            </a:r>
            <a:r>
              <a:rPr lang="cs-CZ" dirty="0"/>
              <a:t> není totéž co deflace, protože při deflaci dochází k absolutnímu poklesu cenové úrovně, zatímco </a:t>
            </a:r>
            <a:r>
              <a:rPr lang="cs-CZ" dirty="0" err="1"/>
              <a:t>dezinfalce</a:t>
            </a:r>
            <a:r>
              <a:rPr lang="cs-CZ" dirty="0"/>
              <a:t> pouze zpomaluje růst cen.</a:t>
            </a:r>
          </a:p>
        </p:txBody>
      </p:sp>
    </p:spTree>
    <p:extLst>
      <p:ext uri="{BB962C8B-B14F-4D97-AF65-F5344CB8AC3E}">
        <p14:creationId xmlns:p14="http://schemas.microsoft.com/office/powerpoint/2010/main" val="17526043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C75700-E8F9-4EF3-AFA3-7F7E7B2BE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Jádrová inflace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29B489-749E-4E7E-AE74-DE8AC76CB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Jádrová inflace (někdy označovaná jako základní inflace) je ukazatel inflace, který vylučuje ceny některých </a:t>
            </a:r>
            <a:r>
              <a:rPr lang="cs-CZ" dirty="0" err="1"/>
              <a:t>volatilních</a:t>
            </a:r>
            <a:r>
              <a:rPr lang="cs-CZ" dirty="0"/>
              <a:t> položek, jako jsou potraviny a energie, aby poskytl čistější měřítko dlouhodobého trendu v cenové úrovni. Odstraňování těchto </a:t>
            </a:r>
            <a:r>
              <a:rPr lang="cs-CZ" dirty="0" err="1"/>
              <a:t>volatilních</a:t>
            </a:r>
            <a:r>
              <a:rPr lang="cs-CZ" dirty="0"/>
              <a:t> složek pomáhá analytikům a tvůrcům politik lépe pochopit podkladové inflační tlaky v ekonomice, protože ceny potravin a energií mohou být ovlivněny dočasnými faktory, jako jsou změny počasí nebo geopolitické události, které neodrážejí širší ekonomické podmínky.</a:t>
            </a:r>
          </a:p>
        </p:txBody>
      </p:sp>
    </p:spTree>
    <p:extLst>
      <p:ext uri="{BB962C8B-B14F-4D97-AF65-F5344CB8AC3E}">
        <p14:creationId xmlns:p14="http://schemas.microsoft.com/office/powerpoint/2010/main" val="25022846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AB8CAB-FDD5-4632-926C-4CFD99676B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BCF305E-F11E-4809-A499-11D5B5535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Jádrová inflace je často používána centrálními bankami jako klíčový ukazatel pro rozhodování o měnové politice, protože poskytuje stabilnější základ pro predikci budoucích inflačních trendů a pro nastavení úrokových sazeb. Pokud je jádrová inflace vysoká, může to naznačovat, že v ekonomice existují silné inflační tlaky, což by mohlo vést centrální banku k zvýšení úrokových sazeb s cílem ochladit ekonomiku a zabránit přehřátí.</a:t>
            </a:r>
          </a:p>
        </p:txBody>
      </p:sp>
    </p:spTree>
    <p:extLst>
      <p:ext uri="{BB962C8B-B14F-4D97-AF65-F5344CB8AC3E}">
        <p14:creationId xmlns:p14="http://schemas.microsoft.com/office/powerpoint/2010/main" val="9127749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A96690-9690-421D-B246-358F9FF7D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Jestřábí x holubičí politika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DD70D58-0722-4BB7-BEEC-67036109A8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měnová politika a může být v podstatě dvojí. Buď pro zvyšování úrokových sazeb (tzv. jestřábí) , nebo naopak pro snižování úrokových sazeb (</a:t>
            </a:r>
            <a:r>
              <a:rPr lang="cs-CZ" dirty="0" err="1"/>
              <a:t>tzv</a:t>
            </a:r>
            <a:r>
              <a:rPr lang="cs-CZ" dirty="0"/>
              <a:t> holubičí). Těm kdo preferuje zvyšování sazeb se říká jestřábi.</a:t>
            </a:r>
          </a:p>
          <a:p>
            <a:endParaRPr lang="cs-CZ" dirty="0"/>
          </a:p>
          <a:p>
            <a:r>
              <a:rPr lang="cs-CZ" dirty="0"/>
              <a:t>Jestřábi jsou ve finanční hantýrce centrální bankéři, kteří obezřetně hlídají inflaci, a to i za cenu vyšších úrokových sazeb a dražších peněz. Holubice se pak říká těm, co preferují rozkvět, ekonomický růst, nízkou nezaměstnanost a levné peníze.</a:t>
            </a:r>
          </a:p>
        </p:txBody>
      </p:sp>
    </p:spTree>
    <p:extLst>
      <p:ext uri="{BB962C8B-B14F-4D97-AF65-F5344CB8AC3E}">
        <p14:creationId xmlns:p14="http://schemas.microsoft.com/office/powerpoint/2010/main" val="8981602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1A22C3-9C89-403D-A047-050F7A964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Jak by se měl odpovědný klient chovat na finančním trhu?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8C0BFB6-C623-4C79-91E2-E2A03C504F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chce spořit, investovat nebo půjčovat si peníze, měl by se řídit těmito doporučeními – základním desaterem:</a:t>
            </a:r>
          </a:p>
          <a:p>
            <a:r>
              <a:rPr lang="cs-CZ" dirty="0"/>
              <a:t>Nic není zadarmo, ani finanční služby a produkty.</a:t>
            </a:r>
          </a:p>
          <a:p>
            <a:r>
              <a:rPr lang="cs-CZ" dirty="0"/>
              <a:t>Mějte jasno, co si kupujete. Porovnávejte s nabídkami konkurence.</a:t>
            </a:r>
          </a:p>
          <a:p>
            <a:r>
              <a:rPr lang="cs-CZ" dirty="0"/>
              <a:t>Víte, s kým jednáte? Poznejte kvality svého smluvního partnera.</a:t>
            </a:r>
          </a:p>
          <a:p>
            <a:r>
              <a:rPr lang="cs-CZ" dirty="0"/>
              <a:t>Vytvořte si finanční plán a nezapomeňte na finanční rezervu.</a:t>
            </a:r>
          </a:p>
          <a:p>
            <a:r>
              <a:rPr lang="cs-CZ" dirty="0"/>
              <a:t>Důkladně si přečtěte všechny dokumenty, které podepisujete.</a:t>
            </a:r>
          </a:p>
          <a:p>
            <a:r>
              <a:rPr lang="cs-CZ" dirty="0"/>
              <a:t>Pozor na nejasné smlouvy. Čím jsou delší a složitější a čím je text psaný menším písmem, tím vyšší by měla být Vaše ostražitost.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341921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061B46-BA6A-4568-A4A0-CFE0C5FE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CCB0D79-8A5A-4631-9223-BC76EC396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Příslib vysokého výnosu je většinou spojený s vysokým rizikem.</a:t>
            </a:r>
          </a:p>
          <a:p>
            <a:r>
              <a:rPr lang="cs-CZ" dirty="0"/>
              <a:t>Nenechte se vmanipulovat do investiční strategie, které nerozumíte nebo s ní nesouhlasíte.</a:t>
            </a:r>
          </a:p>
          <a:p>
            <a:r>
              <a:rPr lang="cs-CZ" dirty="0"/>
              <a:t>Životní pojistka kryje riziko nepředvídané události. Ke zhodnocení vložených peněz slouží jiné produkty.</a:t>
            </a:r>
          </a:p>
          <a:p>
            <a:r>
              <a:rPr lang="cs-CZ" dirty="0"/>
              <a:t>Chraňte svá data, jako přístupová hesla k účtu či PIN k platební kartě.</a:t>
            </a:r>
          </a:p>
        </p:txBody>
      </p:sp>
    </p:spTree>
    <p:extLst>
      <p:ext uri="{BB962C8B-B14F-4D97-AF65-F5344CB8AC3E}">
        <p14:creationId xmlns:p14="http://schemas.microsoft.com/office/powerpoint/2010/main" val="2919983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20C7D-4FDF-4E66-A588-A0C7209651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Jak jsou pojištěny vklady u bank a družstevních záložen v ČR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8ACBCA-F922-4E33-AF2E-63437B2A37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Jaké vklady jsou pojištěny</a:t>
            </a:r>
          </a:p>
          <a:p>
            <a:r>
              <a:rPr lang="cs-CZ" dirty="0"/>
              <a:t>V ČR jsou pojištěny všechny neanonymní vklady fyzických a právnických osob vedené v českých korunách i v cizí měně. Jde zejména o kreditní zůstatky na účtech (běžné účty, termínované vklady atd.) či vkladních knížkách nebo potvrzených vkladovým certifikátem, vkladním listem či jiným obdobným dokumentem.</a:t>
            </a:r>
          </a:p>
          <a:p>
            <a:r>
              <a:rPr lang="cs-CZ" dirty="0"/>
              <a:t>Pojištěny nejsou např. pohledávky z vkladů bank, družstevních záložen a dalších finančních institucí uvedených v zákoně o bankách, pohledávky státu a dále též pohledávky z vkladů územních samosprávných celků s daňovými příjmy přesahujícími 500 000 EUR, vklady ve formě podřízeného dluhu a pohledávky osoby odsouzené pro úmyslně spáchaný trestný čin legalizace výnosů z trestné činnosti, nebyly-li zajištěny ve prospěch oběti trestné činnosti.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2595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2A35FF4-EBAC-43A7-9AB0-867BC207E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2B7858E-A3FA-4FAB-AA7B-AF12D1AABD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pohledávky ze směnek a jiných cenných papírů se pojištění pohledávek z vkladů nevztahuje.</a:t>
            </a:r>
          </a:p>
          <a:p>
            <a:r>
              <a:rPr lang="cs-CZ" dirty="0"/>
              <a:t>Fond pojištění vkladů chrání vklady u všech bank a družstevních záložen ČR a pokud by v ČR působila zahraniční banka ze státu mimo Evropský hospodářský prostor („EHP“), tak i vklady u ní. Vklady u zahraničních bank z členských států Evropské unie, resp. EHP jsou pojištěny stejným způsobem jako vklady v ČR, ale vždy u příslušného fondu ve státě sídla zahraniční banky.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66527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E96FDB-4B19-4CE4-857C-53C334184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4C8E9D7-7AE7-4417-975D-82EEAD921A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Tyto požadavky mohou zahrnovat:</a:t>
            </a:r>
          </a:p>
          <a:p>
            <a:r>
              <a:rPr lang="cs-CZ" b="1" dirty="0"/>
              <a:t>Kapitálové požadavky:</a:t>
            </a:r>
            <a:r>
              <a:rPr lang="cs-CZ" dirty="0"/>
              <a:t> Pro založení banky je obvykle vyžadován značný počáteční kapitál. Tento kapitál slouží jako záruka pro vkladatele a k pokrytí počátečních ztrát, které banka může utrpět.</a:t>
            </a:r>
          </a:p>
          <a:p>
            <a:r>
              <a:rPr lang="cs-CZ" b="1" dirty="0"/>
              <a:t>Regulační schválení:</a:t>
            </a:r>
            <a:r>
              <a:rPr lang="cs-CZ" dirty="0"/>
              <a:t> Zájemci o založení banky musí získat povolení od příslušného regulačního orgánu, kterým je v mnoha zemích centrální banka nebo speciální bankovní regulační úřad. Tento proces zahrnuje předložení podrobného podnikatelského plánu, dokladů o kapitálu, informací o vedení banky a dalších relevantních dokumentů.</a:t>
            </a:r>
          </a:p>
          <a:p>
            <a:r>
              <a:rPr lang="cs-CZ" b="1" dirty="0"/>
              <a:t>Právní forma:</a:t>
            </a:r>
            <a:r>
              <a:rPr lang="cs-CZ" dirty="0"/>
              <a:t> Banka musí být založena jako právnická osoba v souladu s právními předpisy země, ve které má sídlo. To může zahrnovat založení jako akciová společnost nebo jinou formu korporace.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77271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2F6B6-6042-4BE0-BB1B-4C81CF57E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je výše náhrady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97AA58-C7C0-4714-B215-2C3AEA5DDA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Výše náhrady se vypočítá z celkového objemu pojištěných pohledávek z vkladů jednotlivého vkladatele u dotčené banky nebo družstevní záložny a poskytuje se ve výši 100 % tohoto objemu, maximálně však do výše ekvivalentu 100 000 EUR pro jednoho vkladatele u jedné banky nebo družstevní záložny.</a:t>
            </a:r>
          </a:p>
        </p:txBody>
      </p:sp>
    </p:spTree>
    <p:extLst>
      <p:ext uri="{BB962C8B-B14F-4D97-AF65-F5344CB8AC3E}">
        <p14:creationId xmlns:p14="http://schemas.microsoft.com/office/powerpoint/2010/main" val="1814455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773D2-398F-458E-9459-54045DA0C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E60A6C1-0C59-47B9-963A-D79D1D6BA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bankách zakotvuje od 1. 1. 2016 možnost výplaty zvýšené náhrady za pojištěné pohledávky z vkladů fyzických osob ve výši až 200 000 EUR pro jednu oprávněnou osobu u jedné banky nebo družstevní záložny, pokud jde např. o vklady plynoucí z dědictví, vypořádání společného jmění manželů při rozvodu manželství, prodeje nemovitosti určené k bydlení, odstupného, odbytného nebo odchodného vyplaceného při skončení pracovního nebo služebního poměru, jednorázového vyrovnání z penzijního připojištění se státním příspěvkem nebo doplňkového penzijního spoření nebo pojistného plnění pro případ úrazu, nemoci, invalidity nebo smrti. K takovému vkladu musí dojít během tří měsíců před rozhodným dnem.</a:t>
            </a:r>
          </a:p>
        </p:txBody>
      </p:sp>
    </p:spTree>
    <p:extLst>
      <p:ext uri="{BB962C8B-B14F-4D97-AF65-F5344CB8AC3E}">
        <p14:creationId xmlns:p14="http://schemas.microsoft.com/office/powerpoint/2010/main" val="6538852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294D1F5-59F8-497D-B015-9CDA0881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98B0BE1-67AB-40F1-9AF8-0E4DC5E7D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Maximální výše náhrady a podmínky pojištění pohledávek z vkladů jsou pro klienty bank a členy a klienty družstevních záložen stejné.</a:t>
            </a:r>
          </a:p>
        </p:txBody>
      </p:sp>
    </p:spTree>
    <p:extLst>
      <p:ext uri="{BB962C8B-B14F-4D97-AF65-F5344CB8AC3E}">
        <p14:creationId xmlns:p14="http://schemas.microsoft.com/office/powerpoint/2010/main" val="18036327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21BDC-EDCD-426A-8473-13148EC25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Kdo a kdy náhradu vyplatí</a:t>
            </a:r>
            <a:br>
              <a:rPr lang="pt-BR" b="1" dirty="0"/>
            </a:b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E4AC1BC-036A-48F4-A8E5-18E060023D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Výplatu náhrad za pohledávky z pojištěných vkladů provádí Garanční systém finančního trhu („Garanční systém“), který také spravuje Fondu pojištění vkladů a který zajištěním výplaty pověří zpravidla některou banku s rozsáhlou pobočkovou sítí.</a:t>
            </a:r>
          </a:p>
          <a:p>
            <a:r>
              <a:rPr lang="cs-CZ" dirty="0"/>
              <a:t>Garanční systém je obecně povinen zahájit nejpozději do 7 pracovních dnů</a:t>
            </a:r>
            <a:r>
              <a:rPr lang="cs-CZ" baseline="30000" dirty="0"/>
              <a:t>1</a:t>
            </a:r>
            <a:r>
              <a:rPr lang="cs-CZ" dirty="0"/>
              <a:t> od rozhodného dne, kdy</a:t>
            </a:r>
          </a:p>
          <a:p>
            <a:r>
              <a:rPr lang="cs-CZ" dirty="0">
                <a:effectLst/>
              </a:rPr>
              <a:t>Garanční systém obdržel písemné oznámení České národní banky o neschopnosti banky nebo družstevní záložny dostát závazkům vůči oprávněným osobám za zákonných a smluvních podmínek,</a:t>
            </a:r>
          </a:p>
          <a:p>
            <a:r>
              <a:rPr lang="cs-CZ" dirty="0">
                <a:effectLst/>
              </a:rPr>
              <a:t>soud nebo zahraniční soud vydal rozhodnutí o úpadku nebo jiné rozhodnutí z důvodů přímo souvisejících s finanční situací banky nebo družstevní záložny, jehož důsledkem je pozastavení práva vkladatelů nakládat s vklady, na které se vztahuje pojištění.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75690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18E981-B15F-4E0B-8A1B-5475C4F2A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Co a jak ČNB v dohledu nad družstevními záložnami posuzuje a kontroluje?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5FAD91E-938A-46E4-A025-E9D2CA6E73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ČNB vykonává v rámci dohledu nad finančním trhem i dohled nad sektorem družstevních záložen a stanovuje pravidla, která chrání jeho stabilitu. Od roku 2006, kdy Česká národní banka převzala dohled nad družstevními záložnami od Úřadu pro dohled nad družstevními záložnami, se v družstevních záložnách uskutečnilo celkem 7 dohledových šetření na místě a 33 kontrol na místě. Většina z nich konstatovala závažné nedostatky v řídicím a kontrolním systému dané záložny a vedla k realizaci nápravných opatření. Několika družstevním záložnám musela ČNB kvůli přetrvávajícím závažným nedostatkům v jejich podnikání i odejmout povolení působit jako družstevní záložna. </a:t>
            </a:r>
          </a:p>
        </p:txBody>
      </p:sp>
    </p:spTree>
    <p:extLst>
      <p:ext uri="{BB962C8B-B14F-4D97-AF65-F5344CB8AC3E}">
        <p14:creationId xmlns:p14="http://schemas.microsoft.com/office/powerpoint/2010/main" val="8748410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5C7AA6-CCD1-46C0-89C7-5001755B5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Výběr klíčových pojmů s jednoduchými definicemi: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AF2F5FE-349B-4F72-BDA8-761F11933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Inflace - Růst cenové úrovně zboží a služeb v ekonomice, což vede k poklesu kupní síly peněz.</a:t>
            </a:r>
          </a:p>
          <a:p>
            <a:endParaRPr lang="cs-CZ" dirty="0"/>
          </a:p>
          <a:p>
            <a:r>
              <a:rPr lang="cs-CZ" dirty="0"/>
              <a:t>Deflace - Pokles cenové úrovně zboží a služeb, což zvyšuje kupní sílu peněz.</a:t>
            </a:r>
          </a:p>
          <a:p>
            <a:endParaRPr lang="cs-CZ" dirty="0"/>
          </a:p>
          <a:p>
            <a:r>
              <a:rPr lang="cs-CZ" dirty="0"/>
              <a:t>HDP (Hrubý domácí produkt) - Celková tržní hodnota všech finálních zboží a služeb vyrobených v zemi během určitého časového období. Slouží jako ukazatel velikosti a zdraví ekonomiky.</a:t>
            </a:r>
          </a:p>
          <a:p>
            <a:endParaRPr lang="cs-CZ" dirty="0"/>
          </a:p>
          <a:p>
            <a:r>
              <a:rPr lang="cs-CZ" dirty="0"/>
              <a:t>Nezaměstnanost - Míra pracovní síly, která je schopna a ochotna pracovat, ale nemůže najít zaměstnání.</a:t>
            </a:r>
          </a:p>
          <a:p>
            <a:endParaRPr lang="cs-CZ" dirty="0"/>
          </a:p>
          <a:p>
            <a:r>
              <a:rPr lang="cs-CZ" dirty="0"/>
              <a:t>Monetární politika - Akce centrální banky nebo jiného regulačního orgánu k ovlivnění množství peněz a úrokových sazeb s cílem ovlivnit ekonomiku.</a:t>
            </a:r>
          </a:p>
        </p:txBody>
      </p:sp>
    </p:spTree>
    <p:extLst>
      <p:ext uri="{BB962C8B-B14F-4D97-AF65-F5344CB8AC3E}">
        <p14:creationId xmlns:p14="http://schemas.microsoft.com/office/powerpoint/2010/main" val="117592894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4D3818-C1D6-483B-9C6F-35539D40C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83A9AA-2819-44C4-B52B-A6A019189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/>
              <a:t>Fiskální politika - Vládní politika týkající se výdajů a zdanění, která má za cíl ovlivnit ekonomiku.</a:t>
            </a:r>
          </a:p>
          <a:p>
            <a:endParaRPr lang="cs-CZ" dirty="0"/>
          </a:p>
          <a:p>
            <a:r>
              <a:rPr lang="cs-CZ" dirty="0"/>
              <a:t>Jádrová inflace - Měření inflace, které vylučuje ceny </a:t>
            </a:r>
            <a:r>
              <a:rPr lang="cs-CZ" dirty="0" err="1"/>
              <a:t>volatilních</a:t>
            </a:r>
            <a:r>
              <a:rPr lang="cs-CZ" dirty="0"/>
              <a:t> položek, jako jsou potraviny a energie, aby poskytlo stabilnější pohled na inflační trend.</a:t>
            </a:r>
          </a:p>
          <a:p>
            <a:endParaRPr lang="cs-CZ" dirty="0"/>
          </a:p>
          <a:p>
            <a:r>
              <a:rPr lang="cs-CZ" dirty="0"/>
              <a:t>Poptávka - Množství zboží a služeb, které spotřebitelé jsou ochotni a schopni koupit za určitých cenových úrovní.</a:t>
            </a:r>
          </a:p>
          <a:p>
            <a:endParaRPr lang="cs-CZ" dirty="0"/>
          </a:p>
          <a:p>
            <a:r>
              <a:rPr lang="cs-CZ" dirty="0"/>
              <a:t>Nabídka - Množství zboží a služeb, které výrobci jsou ochotni a schopni poskytnout na trhu za určitých cenových úrovní.</a:t>
            </a:r>
          </a:p>
          <a:p>
            <a:endParaRPr lang="cs-CZ" dirty="0"/>
          </a:p>
          <a:p>
            <a:r>
              <a:rPr lang="cs-CZ" dirty="0"/>
              <a:t>Rovnovážná cena - Cena, při které se množství nabízeného zboží rovná množství poptávaného zboží.</a:t>
            </a:r>
          </a:p>
          <a:p>
            <a:endParaRPr lang="cs-CZ" dirty="0"/>
          </a:p>
          <a:p>
            <a:r>
              <a:rPr lang="cs-CZ" dirty="0"/>
              <a:t>Kapitál - Zdroje používané pro výrobu dalších zboží a služeb, včetně strojů, zařízení a budov.</a:t>
            </a:r>
          </a:p>
        </p:txBody>
      </p:sp>
    </p:spTree>
    <p:extLst>
      <p:ext uri="{BB962C8B-B14F-4D97-AF65-F5344CB8AC3E}">
        <p14:creationId xmlns:p14="http://schemas.microsoft.com/office/powerpoint/2010/main" val="38518300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8659BB-25C3-4488-B96F-6F9C98353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94FAB7-DDCE-4DB5-BAA4-049330E91E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Investice - Výdaje na kapitálové zboží, které mohou být použity pro další výrobu.</a:t>
            </a:r>
          </a:p>
          <a:p>
            <a:endParaRPr lang="cs-CZ" dirty="0"/>
          </a:p>
          <a:p>
            <a:r>
              <a:rPr lang="cs-CZ" dirty="0"/>
              <a:t>Stagflace - Situace, kdy v ekonomice současně dochází k vysoké inflaci, vysoké nezaměstnanosti a stagnaci ekonomického růstu.</a:t>
            </a:r>
          </a:p>
          <a:p>
            <a:endParaRPr lang="cs-CZ" dirty="0"/>
          </a:p>
          <a:p>
            <a:r>
              <a:rPr lang="cs-CZ" dirty="0"/>
              <a:t>Dezinflace - Proces zpomalování tempa inflace.</a:t>
            </a:r>
          </a:p>
          <a:p>
            <a:endParaRPr lang="cs-CZ" dirty="0"/>
          </a:p>
          <a:p>
            <a:r>
              <a:rPr lang="cs-CZ" dirty="0"/>
              <a:t>Úroková sazba - Cena, kterou banky účtují za půjčky, nebo odměna za uložení peněz.</a:t>
            </a:r>
          </a:p>
        </p:txBody>
      </p:sp>
    </p:spTree>
    <p:extLst>
      <p:ext uri="{BB962C8B-B14F-4D97-AF65-F5344CB8AC3E}">
        <p14:creationId xmlns:p14="http://schemas.microsoft.com/office/powerpoint/2010/main" val="31039528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6A8BAD-DD40-465B-B05E-1B195A38EF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Pojmy spojené se spořením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6E65A9-CA39-4398-8F04-3BAEA3F2D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Spořicí účet - Bankovní účet, který nabízí držiteli možnost uložit peníze a získat na nich úrok. Spořicí účty obvykle umožňují snadný přístup k penězům, ale nabízejí nižší úrokové sazby než termínované vklady.</a:t>
            </a:r>
          </a:p>
          <a:p>
            <a:endParaRPr lang="cs-CZ" dirty="0"/>
          </a:p>
          <a:p>
            <a:r>
              <a:rPr lang="cs-CZ" dirty="0"/>
              <a:t>Termínovaný vklad - Bankovní vklad s pevnou dobu trvání a obvykle vyšší úrokovou sazbou než spořicí účet. Peníze uložené na termínovaném vkladu jsou "zamčené" na dohodnutou dobu, a pokud jsou vybrány předčasně, může to vést k penalizaci.</a:t>
            </a:r>
          </a:p>
          <a:p>
            <a:endParaRPr lang="cs-CZ" dirty="0"/>
          </a:p>
          <a:p>
            <a:r>
              <a:rPr lang="cs-CZ" dirty="0"/>
              <a:t>Úroková sazba - Procento z vkladu, které banka platí vkladateli za uložení peněz na spořicím účtu nebo termínovaném vkladu.</a:t>
            </a:r>
          </a:p>
          <a:p>
            <a:endParaRPr lang="cs-CZ" dirty="0"/>
          </a:p>
          <a:p>
            <a:r>
              <a:rPr lang="cs-CZ" dirty="0"/>
              <a:t>Kapitalizace úroků - Proces přičítání úroků k hlavní částce vkladu, což umožňuje, aby úroky samy generovaly další úroky.</a:t>
            </a:r>
          </a:p>
        </p:txBody>
      </p:sp>
    </p:spTree>
    <p:extLst>
      <p:ext uri="{BB962C8B-B14F-4D97-AF65-F5344CB8AC3E}">
        <p14:creationId xmlns:p14="http://schemas.microsoft.com/office/powerpoint/2010/main" val="293204246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417BED-7671-467A-A213-0BC0BE8A1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171C931-7A5D-469B-95D5-8506F5444E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Likvidita - Míra, s jakou lze aktivum rychle převést na hotovost bez ztráty hodnoty. Spořicí účty mají obvykle vyšší likviditu než termínované vklady.</a:t>
            </a:r>
          </a:p>
          <a:p>
            <a:endParaRPr lang="cs-CZ" dirty="0"/>
          </a:p>
          <a:p>
            <a:r>
              <a:rPr lang="cs-CZ" dirty="0"/>
              <a:t>Daň z úroků - Daň, kterou je nutné zaplatit z úroků vydělaných na spořicím účtu nebo termínovaném vkladu, v závislosti na daňových předpisech v dané zemi.</a:t>
            </a:r>
          </a:p>
          <a:p>
            <a:endParaRPr lang="cs-CZ" dirty="0"/>
          </a:p>
          <a:p>
            <a:r>
              <a:rPr lang="cs-CZ" dirty="0"/>
              <a:t>Automatické obnovení - Praxe u termínovaných vkladů, kdy po uplynutí doby splatnosti je vklad automaticky obnoven na další období za aktuálních tržních podmínek, pokud vkladatel neprovede jiné instrukce.</a:t>
            </a:r>
          </a:p>
          <a:p>
            <a:endParaRPr lang="cs-CZ" dirty="0"/>
          </a:p>
          <a:p>
            <a:r>
              <a:rPr lang="cs-CZ" dirty="0"/>
              <a:t>Zajištěný vklad - Vklad, který je chráněn státním pojišťovacím systémem nebo jiným záručním systémem, což znamená, že v případě bankrotu banky jsou vklady do určité výše chráněny a vkladatelé dostanou své peníze zpět.</a:t>
            </a:r>
          </a:p>
        </p:txBody>
      </p:sp>
    </p:spTree>
    <p:extLst>
      <p:ext uri="{BB962C8B-B14F-4D97-AF65-F5344CB8AC3E}">
        <p14:creationId xmlns:p14="http://schemas.microsoft.com/office/powerpoint/2010/main" val="3806439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89920F-1EDE-4FC8-B782-F886EBC94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99957B1-317C-4C89-B042-D368965836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Management a správa: Banka musí mít kvalifikovaný management a správní radu s dostatečnými zkušenostmi a odborností v bankovnictví a finančnictví. Regulační orgány často vyžadují, aby členové vedení a správní rady prošli prověrkou způsobilosti a integrity.</a:t>
            </a:r>
          </a:p>
          <a:p>
            <a:endParaRPr lang="cs-CZ" dirty="0"/>
          </a:p>
          <a:p>
            <a:r>
              <a:rPr lang="cs-CZ" dirty="0"/>
              <a:t>Vnitřní kontroly a řízení rizik: Banka musí mít zavedené systémy pro řízení rizik, vnitřní kontroly a dodržování předpisů. To zahrnuje systémy pro prevenci praní špinavých peněz (AML) a financování terorismu (CFT).</a:t>
            </a:r>
          </a:p>
          <a:p>
            <a:endParaRPr lang="cs-CZ" dirty="0"/>
          </a:p>
          <a:p>
            <a:r>
              <a:rPr lang="cs-CZ" dirty="0"/>
              <a:t>Technologická infrastruktura: V dnešní době je pro banky nezbytné mít silnou technologickou infrastrukturu pro zpracování transakcí, ochranu dat a poskytování online bankovních služeb.</a:t>
            </a:r>
          </a:p>
          <a:p>
            <a:endParaRPr lang="cs-CZ" dirty="0"/>
          </a:p>
          <a:p>
            <a:r>
              <a:rPr lang="cs-CZ" dirty="0"/>
              <a:t>Dodržování právních a regulačních požadavků: Banky musí dodržovat řadu právních a regulačních požadavků, včetně kapitálových požadavků, požadavků na likviditu, pravidel pro ochranu vkladů a dalších.</a:t>
            </a:r>
          </a:p>
        </p:txBody>
      </p:sp>
    </p:spTree>
    <p:extLst>
      <p:ext uri="{BB962C8B-B14F-4D97-AF65-F5344CB8AC3E}">
        <p14:creationId xmlns:p14="http://schemas.microsoft.com/office/powerpoint/2010/main" val="25924491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41BA92-99E2-4049-A354-416EDB87F4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C199D8F-26A9-4234-B69B-4B8CEE95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Penalizace za předčasné vybrání - Poplatek nebo snížení úrokové sazby, které se uplatní, pokud vkladatel vybere peníze z termínovaného vkladu před uplynutím dohodnuté doby.</a:t>
            </a:r>
          </a:p>
          <a:p>
            <a:endParaRPr lang="cs-CZ" dirty="0"/>
          </a:p>
          <a:p>
            <a:r>
              <a:rPr lang="cs-CZ" dirty="0"/>
              <a:t>FSCS (</a:t>
            </a:r>
            <a:r>
              <a:rPr lang="cs-CZ" dirty="0" err="1"/>
              <a:t>Financial</a:t>
            </a:r>
            <a:r>
              <a:rPr lang="cs-CZ" dirty="0"/>
              <a:t>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Compensation</a:t>
            </a:r>
            <a:r>
              <a:rPr lang="cs-CZ" dirty="0"/>
              <a:t> </a:t>
            </a:r>
            <a:r>
              <a:rPr lang="cs-CZ" dirty="0" err="1"/>
              <a:t>Scheme</a:t>
            </a:r>
            <a:r>
              <a:rPr lang="cs-CZ" dirty="0"/>
              <a:t>) - Pojištění vkladů, které chrání peníze vkladatelů v případě, že by banka, spořitelna nebo kreditní unie zkrachovala. Limit ochrany se liší v závislosti na zemi a specifických regulačních podmínkách.</a:t>
            </a:r>
          </a:p>
          <a:p>
            <a:endParaRPr lang="cs-CZ" dirty="0"/>
          </a:p>
          <a:p>
            <a:r>
              <a:rPr lang="cs-CZ" dirty="0" err="1"/>
              <a:t>Rollover</a:t>
            </a:r>
            <a:r>
              <a:rPr lang="cs-CZ" dirty="0"/>
              <a:t> / Převod - Proces automatického obnovení termínovaného vkladu na konci jeho doby trvání, obvykle za nových podmínek a úrokových sazeb.</a:t>
            </a:r>
          </a:p>
          <a:p>
            <a:endParaRPr lang="cs-CZ" dirty="0"/>
          </a:p>
          <a:p>
            <a:r>
              <a:rPr lang="cs-CZ" dirty="0" err="1"/>
              <a:t>Liquidity</a:t>
            </a:r>
            <a:r>
              <a:rPr lang="cs-CZ" dirty="0"/>
              <a:t> / Likvidita - Míra, do jaké míry je možné rychle a bez významných ztrát převést vklad na hotovost.</a:t>
            </a:r>
          </a:p>
        </p:txBody>
      </p:sp>
    </p:spTree>
    <p:extLst>
      <p:ext uri="{BB962C8B-B14F-4D97-AF65-F5344CB8AC3E}">
        <p14:creationId xmlns:p14="http://schemas.microsoft.com/office/powerpoint/2010/main" val="212334049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D93125-CA1E-4E2C-A2E9-53E64B1C4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4F4B713-85B6-4030-A61B-3A13CFEA5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Daň z úroků - Daň, kterou vkladatelé musí zaplatit z úroků získaných z jejich spořicích účtů nebo termínovaných vkladů, v závislosti na daňových předpisech v jejich zemi.</a:t>
            </a:r>
          </a:p>
          <a:p>
            <a:endParaRPr lang="cs-CZ" dirty="0"/>
          </a:p>
          <a:p>
            <a:r>
              <a:rPr lang="cs-CZ" dirty="0"/>
              <a:t>AER (</a:t>
            </a:r>
            <a:r>
              <a:rPr lang="cs-CZ" dirty="0" err="1"/>
              <a:t>Annual</a:t>
            </a:r>
            <a:r>
              <a:rPr lang="cs-CZ" dirty="0"/>
              <a:t> </a:t>
            </a:r>
            <a:r>
              <a:rPr lang="cs-CZ" dirty="0" err="1"/>
              <a:t>Equivalent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) - Roční ekvivalentní sazba, která ukazuje, jaký úrok by vkladatel získal, pokud by byl vklad uložen na celý rok a úroky byly kapitalizovány.</a:t>
            </a:r>
          </a:p>
          <a:p>
            <a:endParaRPr lang="cs-CZ" dirty="0"/>
          </a:p>
          <a:p>
            <a:r>
              <a:rPr lang="cs-CZ" dirty="0" err="1"/>
              <a:t>Nominal</a:t>
            </a:r>
            <a:r>
              <a:rPr lang="cs-CZ" dirty="0"/>
              <a:t> </a:t>
            </a:r>
            <a:r>
              <a:rPr lang="cs-CZ" dirty="0" err="1"/>
              <a:t>Interest</a:t>
            </a:r>
            <a:r>
              <a:rPr lang="cs-CZ" dirty="0"/>
              <a:t> </a:t>
            </a:r>
            <a:r>
              <a:rPr lang="cs-CZ" dirty="0" err="1"/>
              <a:t>Rate</a:t>
            </a:r>
            <a:r>
              <a:rPr lang="cs-CZ" dirty="0"/>
              <a:t> / Nominální úroková sazba - Úroková sazba vkladu bez zohlednění inflace nebo kapitalizace úroků.</a:t>
            </a:r>
          </a:p>
          <a:p>
            <a:endParaRPr lang="cs-CZ" dirty="0"/>
          </a:p>
          <a:p>
            <a:r>
              <a:rPr lang="cs-CZ" dirty="0"/>
              <a:t>Reálná úroková sazba - Úroková sazba po odečtení míry inflace, která lépe odráží skutečnou kupní sílu získaných úroků.</a:t>
            </a:r>
          </a:p>
        </p:txBody>
      </p:sp>
    </p:spTree>
    <p:extLst>
      <p:ext uri="{BB962C8B-B14F-4D97-AF65-F5344CB8AC3E}">
        <p14:creationId xmlns:p14="http://schemas.microsoft.com/office/powerpoint/2010/main" val="19335762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97388E-3464-4B61-BEFA-0AAD3A1340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Orientace v investicích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232E36F-14C4-46D2-ADB8-9822EFDBB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Investování - Proces vynakládání peněz s očekáváním zisku. Investice mohou zahrnovat akcie, dluhopisy, nemovitosti a další finanční aktiva.</a:t>
            </a:r>
          </a:p>
          <a:p>
            <a:endParaRPr lang="cs-CZ" dirty="0"/>
          </a:p>
          <a:p>
            <a:r>
              <a:rPr lang="cs-CZ" dirty="0"/>
              <a:t>Akcie - Podíl vlastnictví v společnosti, který dává držiteli právo na část jejích zisků a aktiva.</a:t>
            </a:r>
          </a:p>
          <a:p>
            <a:endParaRPr lang="cs-CZ" dirty="0"/>
          </a:p>
          <a:p>
            <a:r>
              <a:rPr lang="cs-CZ" dirty="0"/>
              <a:t>Dluhopisy - Dluhové cenné papíry, které představují půjčku od investora emitentovi (např. vládě nebo korporaci) s pevnou úrokovou sazbou a dobou splatnosti.</a:t>
            </a:r>
          </a:p>
          <a:p>
            <a:endParaRPr lang="cs-CZ" dirty="0"/>
          </a:p>
          <a:p>
            <a:r>
              <a:rPr lang="cs-CZ" dirty="0"/>
              <a:t>Vzájemné fondy / Podílové fondy - Investiční fondy, které shromažďují peníze od mnoha investorů k investování do diverzifikovaného portfolia akcií, dluhopisů nebo jiných cenných papírů.</a:t>
            </a:r>
          </a:p>
        </p:txBody>
      </p:sp>
    </p:spTree>
    <p:extLst>
      <p:ext uri="{BB962C8B-B14F-4D97-AF65-F5344CB8AC3E}">
        <p14:creationId xmlns:p14="http://schemas.microsoft.com/office/powerpoint/2010/main" val="231623846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AC56BA-BD8C-4F68-B621-F1CACE95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1DCCBC-542C-4534-B456-9C6A64F452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ETF (Exchange-</a:t>
            </a:r>
            <a:r>
              <a:rPr lang="cs-CZ" dirty="0" err="1"/>
              <a:t>Traded</a:t>
            </a:r>
            <a:r>
              <a:rPr lang="cs-CZ" dirty="0"/>
              <a:t> </a:t>
            </a:r>
            <a:r>
              <a:rPr lang="cs-CZ" dirty="0" err="1"/>
              <a:t>Fund</a:t>
            </a:r>
            <a:r>
              <a:rPr lang="cs-CZ" dirty="0"/>
              <a:t>) - Fond obchodovaný na burze, který sleduje index, komoditu, dluhopisy nebo koš aktiv, ale může být obchodován jako akcie na burze.</a:t>
            </a:r>
          </a:p>
          <a:p>
            <a:endParaRPr lang="cs-CZ" dirty="0"/>
          </a:p>
          <a:p>
            <a:r>
              <a:rPr lang="cs-CZ" dirty="0"/>
              <a:t>Investiční dotazník - Nástroj používaný finančními poradci nebo investičními platformami k posouzení investičních cílů, tolerance k riziku a časového horizontu investora s cílem doporučit vhodnou investiční strategii.</a:t>
            </a:r>
          </a:p>
          <a:p>
            <a:endParaRPr lang="cs-CZ" dirty="0"/>
          </a:p>
          <a:p>
            <a:r>
              <a:rPr lang="cs-CZ" dirty="0"/>
              <a:t>Investiční profil - Souhrn charakteristik investora, včetně jeho finančních cílů, tolerance k riziku, investičního horizontu a dalších faktorů, které ovlivňují jeho investiční rozhodnutí.</a:t>
            </a:r>
          </a:p>
        </p:txBody>
      </p:sp>
    </p:spTree>
    <p:extLst>
      <p:ext uri="{BB962C8B-B14F-4D97-AF65-F5344CB8AC3E}">
        <p14:creationId xmlns:p14="http://schemas.microsoft.com/office/powerpoint/2010/main" val="219377167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669FC5-BD19-4974-8EFF-E80340E51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158C82-FDDD-4E90-B0EE-7C6D839E4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Riziko - Možnost, že investice nepřinese očekávaný výnos nebo že dojde ke ztrátě investovaných prostředků.</a:t>
            </a:r>
          </a:p>
          <a:p>
            <a:endParaRPr lang="cs-CZ" dirty="0"/>
          </a:p>
          <a:p>
            <a:r>
              <a:rPr lang="cs-CZ" dirty="0"/>
              <a:t>Diverzifikace - Investiční strategie, která rozkládá investice mezi různé finanční nástroje, odvětví, trhy atd., aby se snížilo riziko.</a:t>
            </a:r>
          </a:p>
          <a:p>
            <a:endParaRPr lang="cs-CZ" dirty="0"/>
          </a:p>
          <a:p>
            <a:r>
              <a:rPr lang="cs-CZ" dirty="0"/>
              <a:t>Výnos - Peněžní zisk z investice, který může pocházet z úroků, dividend nebo kapitálových zisků.</a:t>
            </a:r>
          </a:p>
          <a:p>
            <a:endParaRPr lang="cs-CZ" dirty="0"/>
          </a:p>
          <a:p>
            <a:r>
              <a:rPr lang="cs-CZ" dirty="0"/>
              <a:t>Kapitálový zisk - Zisk, který vznikne, když prodejní cena investice převyšuje její nákupní cenu.</a:t>
            </a:r>
          </a:p>
        </p:txBody>
      </p:sp>
    </p:spTree>
    <p:extLst>
      <p:ext uri="{BB962C8B-B14F-4D97-AF65-F5344CB8AC3E}">
        <p14:creationId xmlns:p14="http://schemas.microsoft.com/office/powerpoint/2010/main" val="14932962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66C1EF-CAF5-4AAA-A728-22567A22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78F4FC-873E-4525-9AF6-153AD5FE36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Dividenda - Část zisku společnosti vyplacená jejím akcionářům, obvykle ve formě peněžních prostředků.</a:t>
            </a:r>
          </a:p>
          <a:p>
            <a:endParaRPr lang="cs-CZ" dirty="0"/>
          </a:p>
          <a:p>
            <a:r>
              <a:rPr lang="cs-CZ" dirty="0"/>
              <a:t>Portfolio - Soubor investic vlastněných jednotlivcem nebo institucí.</a:t>
            </a:r>
          </a:p>
          <a:p>
            <a:endParaRPr lang="cs-CZ" dirty="0"/>
          </a:p>
          <a:p>
            <a:r>
              <a:rPr lang="cs-CZ" dirty="0"/>
              <a:t>Likvidita - Míra, do jaké míry lze investici rychle prodat bez významného ovlivnění její ceny.</a:t>
            </a:r>
          </a:p>
          <a:p>
            <a:endParaRPr lang="cs-CZ" dirty="0"/>
          </a:p>
          <a:p>
            <a:r>
              <a:rPr lang="cs-CZ" dirty="0"/>
              <a:t>Horizont - Doba, po kterou investor plánuje držet svou investici před jejím prodejem nebo jiným vyrovnáním.</a:t>
            </a:r>
          </a:p>
        </p:txBody>
      </p:sp>
    </p:spTree>
    <p:extLst>
      <p:ext uri="{BB962C8B-B14F-4D97-AF65-F5344CB8AC3E}">
        <p14:creationId xmlns:p14="http://schemas.microsoft.com/office/powerpoint/2010/main" val="38859508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A8E9E-1973-42D4-8DFC-9036EB606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Kryptoměny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4F0E755-7B0E-4B77-B92F-29C5B1934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Kryptoměna</a:t>
            </a:r>
            <a:r>
              <a:rPr lang="cs-CZ" dirty="0"/>
              <a:t> - Digitální nebo virtuální měna, která používá kryptografii pro zabezpečení transakcí a kontrolu vytváření nových jednotek. </a:t>
            </a:r>
            <a:r>
              <a:rPr lang="cs-CZ" dirty="0" err="1"/>
              <a:t>Kryptoměny</a:t>
            </a:r>
            <a:r>
              <a:rPr lang="cs-CZ" dirty="0"/>
              <a:t> fungují na decentralizované síti pomocí technologie </a:t>
            </a:r>
            <a:r>
              <a:rPr lang="cs-CZ" dirty="0" err="1"/>
              <a:t>blockchain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 err="1"/>
              <a:t>Bitcoin</a:t>
            </a:r>
            <a:r>
              <a:rPr lang="cs-CZ" dirty="0"/>
              <a:t> - První a nejznámější </a:t>
            </a:r>
            <a:r>
              <a:rPr lang="cs-CZ" dirty="0" err="1"/>
              <a:t>kryptoměna</a:t>
            </a:r>
            <a:r>
              <a:rPr lang="cs-CZ" dirty="0"/>
              <a:t>, založená v roce 2009 osobou nebo skupinou osob používající pseudonym </a:t>
            </a:r>
            <a:r>
              <a:rPr lang="cs-CZ" dirty="0" err="1"/>
              <a:t>Satoshi</a:t>
            </a:r>
            <a:r>
              <a:rPr lang="cs-CZ" dirty="0"/>
              <a:t> </a:t>
            </a:r>
            <a:r>
              <a:rPr lang="cs-CZ" dirty="0" err="1"/>
              <a:t>Nakamoto</a:t>
            </a:r>
            <a:r>
              <a:rPr lang="cs-CZ" dirty="0"/>
              <a:t>. </a:t>
            </a:r>
            <a:r>
              <a:rPr lang="cs-CZ" dirty="0" err="1"/>
              <a:t>Bitcoin</a:t>
            </a:r>
            <a:r>
              <a:rPr lang="cs-CZ" dirty="0"/>
              <a:t> slouží jako digitální platidlo a jako investiční </a:t>
            </a:r>
            <a:r>
              <a:rPr lang="cs-CZ" dirty="0" err="1"/>
              <a:t>aktivo</a:t>
            </a:r>
            <a:r>
              <a:rPr lang="cs-CZ" dirty="0"/>
              <a:t>.</a:t>
            </a:r>
          </a:p>
          <a:p>
            <a:endParaRPr lang="cs-CZ" dirty="0"/>
          </a:p>
          <a:p>
            <a:r>
              <a:rPr lang="cs-CZ" dirty="0"/>
              <a:t>Nákup </a:t>
            </a:r>
            <a:r>
              <a:rPr lang="cs-CZ" dirty="0" err="1"/>
              <a:t>kryptoměny</a:t>
            </a:r>
            <a:r>
              <a:rPr lang="cs-CZ" dirty="0"/>
              <a:t> - </a:t>
            </a:r>
            <a:r>
              <a:rPr lang="cs-CZ" dirty="0" err="1"/>
              <a:t>Kryptoměny</a:t>
            </a:r>
            <a:r>
              <a:rPr lang="cs-CZ" dirty="0"/>
              <a:t> lze koupit na </a:t>
            </a:r>
            <a:r>
              <a:rPr lang="cs-CZ" dirty="0" err="1"/>
              <a:t>kryptoměnových</a:t>
            </a:r>
            <a:r>
              <a:rPr lang="cs-CZ" dirty="0"/>
              <a:t> burzách, přes specializované směnárny nebo od jiných uživatelů. K nákupu je obvykle potřeba mít internetovou peněženku a způsob platby, jako je bankovní převod nebo platební karta.</a:t>
            </a:r>
          </a:p>
        </p:txBody>
      </p:sp>
    </p:spTree>
    <p:extLst>
      <p:ext uri="{BB962C8B-B14F-4D97-AF65-F5344CB8AC3E}">
        <p14:creationId xmlns:p14="http://schemas.microsoft.com/office/powerpoint/2010/main" val="174100748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ADEA4F-BEBB-49E4-8B94-36A9FB158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0293D8C-2122-475E-8A31-0099BF7EA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/>
              <a:t>Těžaři (</a:t>
            </a:r>
            <a:r>
              <a:rPr lang="cs-CZ" dirty="0" err="1"/>
              <a:t>Miners</a:t>
            </a:r>
            <a:r>
              <a:rPr lang="cs-CZ" dirty="0"/>
              <a:t>) - Jednotlivci nebo společnosti, které používají výpočetní výkon k ověřování a zaznamenávání transakcí na </a:t>
            </a:r>
            <a:r>
              <a:rPr lang="cs-CZ" dirty="0" err="1"/>
              <a:t>blockchain</a:t>
            </a:r>
            <a:r>
              <a:rPr lang="cs-CZ" dirty="0"/>
              <a:t>. Za svou práci jsou odměňováni nově vytvořenými jednotkami </a:t>
            </a:r>
            <a:r>
              <a:rPr lang="cs-CZ" dirty="0" err="1"/>
              <a:t>kryptoměny</a:t>
            </a:r>
            <a:r>
              <a:rPr lang="cs-CZ" dirty="0"/>
              <a:t> a transakčními poplatky.</a:t>
            </a:r>
          </a:p>
          <a:p>
            <a:endParaRPr lang="cs-CZ" dirty="0"/>
          </a:p>
          <a:p>
            <a:r>
              <a:rPr lang="cs-CZ" dirty="0"/>
              <a:t>Využití </a:t>
            </a:r>
            <a:r>
              <a:rPr lang="cs-CZ" dirty="0" err="1"/>
              <a:t>kryptoměn</a:t>
            </a:r>
            <a:r>
              <a:rPr lang="cs-CZ" dirty="0"/>
              <a:t> - </a:t>
            </a:r>
            <a:r>
              <a:rPr lang="cs-CZ" dirty="0" err="1"/>
              <a:t>Kryptoměny</a:t>
            </a:r>
            <a:r>
              <a:rPr lang="cs-CZ" dirty="0"/>
              <a:t> lze využít pro digitální platby, jako investiční aktiva, pro převody peněz přes hranice s nižšími poplatky než tradiční bankovní systémy, a v některých případech i pro nákup zboží a služeb u obchodníků, kteří je akceptují.</a:t>
            </a:r>
          </a:p>
          <a:p>
            <a:endParaRPr lang="cs-CZ" dirty="0"/>
          </a:p>
          <a:p>
            <a:r>
              <a:rPr lang="cs-CZ" dirty="0"/>
              <a:t>Zdaňování zisku z obchodování s </a:t>
            </a:r>
            <a:r>
              <a:rPr lang="cs-CZ" dirty="0" err="1"/>
              <a:t>kryptoměnami</a:t>
            </a:r>
            <a:r>
              <a:rPr lang="cs-CZ" dirty="0"/>
              <a:t> - V mnoha zemích jsou zisky z obchodování s </a:t>
            </a:r>
            <a:r>
              <a:rPr lang="cs-CZ" dirty="0" err="1"/>
              <a:t>kryptoměnami</a:t>
            </a:r>
            <a:r>
              <a:rPr lang="cs-CZ" dirty="0"/>
              <a:t> považovány za kapitálové zisky a podléhají zdanění. Daňové povinnosti se mohou lišit v závislosti na jurisdikci a na tom, jak dlouho byla </a:t>
            </a:r>
            <a:r>
              <a:rPr lang="cs-CZ" dirty="0" err="1"/>
              <a:t>kryptoměna</a:t>
            </a:r>
            <a:r>
              <a:rPr lang="cs-CZ" dirty="0"/>
              <a:t> držena před jejím prodejem.</a:t>
            </a:r>
          </a:p>
        </p:txBody>
      </p:sp>
    </p:spTree>
    <p:extLst>
      <p:ext uri="{BB962C8B-B14F-4D97-AF65-F5344CB8AC3E}">
        <p14:creationId xmlns:p14="http://schemas.microsoft.com/office/powerpoint/2010/main" val="277606023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203AFB-257B-40B8-852A-DD609AC0A8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AD18A83-CDEB-44F7-AD40-6A5DC6879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err="1"/>
              <a:t>Blockchain</a:t>
            </a:r>
            <a:r>
              <a:rPr lang="cs-CZ" dirty="0"/>
              <a:t> - Decentralizovaná databáze, která uchovává záznamy o všech transakcích provedených s konkrétní </a:t>
            </a:r>
            <a:r>
              <a:rPr lang="cs-CZ" dirty="0" err="1"/>
              <a:t>kryptoměnou</a:t>
            </a:r>
            <a:r>
              <a:rPr lang="cs-CZ" dirty="0"/>
              <a:t>. Každý blok obsahuje několik transakcí a je spojen s předchozími bloky, čímž vytváří řetězec (</a:t>
            </a:r>
            <a:r>
              <a:rPr lang="cs-CZ" dirty="0" err="1"/>
              <a:t>chain</a:t>
            </a:r>
            <a:r>
              <a:rPr lang="cs-CZ" dirty="0"/>
              <a:t>).</a:t>
            </a:r>
          </a:p>
          <a:p>
            <a:endParaRPr lang="cs-CZ" dirty="0"/>
          </a:p>
          <a:p>
            <a:r>
              <a:rPr lang="cs-CZ" dirty="0" err="1"/>
              <a:t>Wallet</a:t>
            </a:r>
            <a:r>
              <a:rPr lang="cs-CZ" dirty="0"/>
              <a:t> (Peněženka) - Digitální nástroj, který umožňuje uživatelům ukládat a spravovat jejich </a:t>
            </a:r>
            <a:r>
              <a:rPr lang="cs-CZ" dirty="0" err="1"/>
              <a:t>kryptoměnové</a:t>
            </a:r>
            <a:r>
              <a:rPr lang="cs-CZ" dirty="0"/>
              <a:t> adresy. Peněženky mohou být softwarové (online, mobilní, desktopové) nebo hardwarové (fyzické zařízení).</a:t>
            </a:r>
          </a:p>
          <a:p>
            <a:endParaRPr lang="cs-CZ" dirty="0"/>
          </a:p>
          <a:p>
            <a:r>
              <a:rPr lang="cs-CZ" dirty="0" err="1"/>
              <a:t>Altcoin</a:t>
            </a:r>
            <a:r>
              <a:rPr lang="cs-CZ" dirty="0"/>
              <a:t> - Obecný termín pro </a:t>
            </a:r>
            <a:r>
              <a:rPr lang="cs-CZ" dirty="0" err="1"/>
              <a:t>kryptoměny</a:t>
            </a:r>
            <a:r>
              <a:rPr lang="cs-CZ" dirty="0"/>
              <a:t> jiné než </a:t>
            </a:r>
            <a:r>
              <a:rPr lang="cs-CZ" dirty="0" err="1"/>
              <a:t>Bitcoin</a:t>
            </a:r>
            <a:r>
              <a:rPr lang="cs-CZ" dirty="0"/>
              <a:t>. Zahrnuje širokou škálu </a:t>
            </a:r>
            <a:r>
              <a:rPr lang="cs-CZ" dirty="0" err="1"/>
              <a:t>kryptoměn</a:t>
            </a:r>
            <a:r>
              <a:rPr lang="cs-CZ" dirty="0"/>
              <a:t> s různými vlastnostmi a účely.</a:t>
            </a:r>
          </a:p>
        </p:txBody>
      </p:sp>
    </p:spTree>
    <p:extLst>
      <p:ext uri="{BB962C8B-B14F-4D97-AF65-F5344CB8AC3E}">
        <p14:creationId xmlns:p14="http://schemas.microsoft.com/office/powerpoint/2010/main" val="394999691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04C962-E140-4F18-9C24-33D9665AA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2019DF-CED8-4A5E-BC48-C8925AFE4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ICO (</a:t>
            </a:r>
            <a:r>
              <a:rPr lang="cs-CZ" dirty="0" err="1"/>
              <a:t>Initial</a:t>
            </a:r>
            <a:r>
              <a:rPr lang="cs-CZ" dirty="0"/>
              <a:t> </a:t>
            </a:r>
            <a:r>
              <a:rPr lang="cs-CZ" dirty="0" err="1"/>
              <a:t>Coin</a:t>
            </a:r>
            <a:r>
              <a:rPr lang="cs-CZ" dirty="0"/>
              <a:t> </a:t>
            </a:r>
            <a:r>
              <a:rPr lang="cs-CZ" dirty="0" err="1"/>
              <a:t>Offering</a:t>
            </a:r>
            <a:r>
              <a:rPr lang="cs-CZ" dirty="0"/>
              <a:t>) - Způsob získávání kapitálu, při kterém nové projekty prodávají své </a:t>
            </a:r>
            <a:r>
              <a:rPr lang="cs-CZ" dirty="0" err="1"/>
              <a:t>kryptoměnové</a:t>
            </a:r>
            <a:r>
              <a:rPr lang="cs-CZ" dirty="0"/>
              <a:t> tokeny veřejnosti, obvykle s cílem financovat vývoj produktu nebo služby.</a:t>
            </a:r>
          </a:p>
          <a:p>
            <a:endParaRPr lang="cs-CZ" dirty="0"/>
          </a:p>
          <a:p>
            <a:r>
              <a:rPr lang="cs-CZ" dirty="0" err="1"/>
              <a:t>DeFi</a:t>
            </a:r>
            <a:r>
              <a:rPr lang="cs-CZ" dirty="0"/>
              <a:t> (</a:t>
            </a:r>
            <a:r>
              <a:rPr lang="cs-CZ" dirty="0" err="1"/>
              <a:t>Decentralized</a:t>
            </a:r>
            <a:r>
              <a:rPr lang="cs-CZ" dirty="0"/>
              <a:t> Finance) - Finanční služby postavené na </a:t>
            </a:r>
            <a:r>
              <a:rPr lang="cs-CZ" dirty="0" err="1"/>
              <a:t>blockchainové</a:t>
            </a:r>
            <a:r>
              <a:rPr lang="cs-CZ" dirty="0"/>
              <a:t> technologii, které umožňují uživatelům provádět transakce, půjčovat si peníze, obchodovat a využívat další finanční služby bez zprostředkovatelů, jako jsou banky nebo jiné finanční instituce.</a:t>
            </a:r>
          </a:p>
        </p:txBody>
      </p:sp>
    </p:spTree>
    <p:extLst>
      <p:ext uri="{BB962C8B-B14F-4D97-AF65-F5344CB8AC3E}">
        <p14:creationId xmlns:p14="http://schemas.microsoft.com/office/powerpoint/2010/main" val="1421573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03988B-4527-4542-A629-FB11FC1253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Česká republika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8D68D46-F765-4DB9-B632-F7A0A17461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České republice jsou podmínky pro založení a provoz banky regulovány zejména zákonem o bankách a dalšími předpisy, které vydává Česká národní banka (ČNB) jako hlavní regulační orgán pro finanční trh. Zde jsou některé z klíčových požadavků a podmínek:</a:t>
            </a:r>
          </a:p>
          <a:p>
            <a:r>
              <a:rPr lang="cs-CZ" b="1" dirty="0"/>
              <a:t>Licence ČNB:</a:t>
            </a:r>
            <a:r>
              <a:rPr lang="cs-CZ" dirty="0"/>
              <a:t> Pro založení banky v ČR je nutné získat bankovní licenci od České národní banky. Proces získání licence zahrnuje podání žádosti doplněné o podrobný podnikatelský plán, informace o akcionářích, vedení banky, jejich odborné kvalifikace a zkušenosti, a důkaz o dostatečném kapitálu.</a:t>
            </a:r>
          </a:p>
          <a:p>
            <a:r>
              <a:rPr lang="cs-CZ" b="1" dirty="0"/>
              <a:t>Základní kapitál:</a:t>
            </a:r>
            <a:r>
              <a:rPr lang="cs-CZ" dirty="0"/>
              <a:t> Minimální výše základního kapitálu pro založení banky v ČR je stanovena na 500 milionů Kč. Tento kapitál musí být k dispozici ve formě peněz a musí být vložen na zvláštní účet u ČNB.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396731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DDAF59-8E18-49EE-87A4-D989E43B02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8624CDF-E4A6-4C6F-8595-B0D904224C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000" b="1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4378731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CA5638-9651-442A-9478-B67A26FD7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C1BB0B-79E0-4703-9121-B940A3EA2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Management a správní rada: Členové představenstva, dozorčí rady a klíčoví manažeři banky musí splňovat požadavky na odbornou kvalifikaci, zkušenosti a bezúhonnost. ČNB provádí posouzení způsobilosti a integrity těchto osob.</a:t>
            </a:r>
          </a:p>
          <a:p>
            <a:endParaRPr lang="cs-CZ" dirty="0"/>
          </a:p>
          <a:p>
            <a:r>
              <a:rPr lang="cs-CZ" dirty="0"/>
              <a:t>Vnitřní předpisy a řízení rizik: Banka musí mít vypracované vnitřní předpisy pro řízení rizik, včetně kreditního rizika, tržního rizika, likvidity, operacionálního rizika a dalších. Dále musí mít zavedené efektivní vnitřní kontrolní mechanismy a systémy pro boj proti praní peněz a financování terorismu.</a:t>
            </a:r>
          </a:p>
          <a:p>
            <a:endParaRPr lang="cs-CZ" dirty="0"/>
          </a:p>
          <a:p>
            <a:r>
              <a:rPr lang="cs-CZ" dirty="0"/>
              <a:t>Technologická infrastruktura: Banka musí disponovat odpovídající technologickou infrastrukturou pro bezpečné a efektivní poskytování bankovních služeb.</a:t>
            </a:r>
          </a:p>
        </p:txBody>
      </p:sp>
    </p:spTree>
    <p:extLst>
      <p:ext uri="{BB962C8B-B14F-4D97-AF65-F5344CB8AC3E}">
        <p14:creationId xmlns:p14="http://schemas.microsoft.com/office/powerpoint/2010/main" val="20222402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80BDA2-49F9-42EC-B472-4522132B4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FA654D-73B1-4E70-8603-B592A5713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Dodržování regulačních a právních požadavků:</a:t>
            </a:r>
            <a:r>
              <a:rPr lang="cs-CZ" dirty="0"/>
              <a:t> Banka musí být v souladu s veškerými relevantními právními a regulačními požadavky, včetně pravidel pro ochranu vkladů, kapitálových požadavků a pravidel pro průběžné hlášení a dohled.</a:t>
            </a:r>
          </a:p>
          <a:p>
            <a:r>
              <a:rPr lang="cs-CZ" dirty="0"/>
              <a:t>Získání bankovní licence je komplexní a náročný proces, který vyžaduje důkladnou přípravu a porozumění regulačnímu prostředí.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4513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0B5738-8590-4E59-AF64-AD32E73A6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00610AE-D052-48C1-B02D-FC6BC777F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prosinci 2023 bylo v České republice 46 aktivně působících bank a poboček zahraničních bank, jak je uvedeno ve zdrojových datech bankovní statistiky České národní banky (ČNB)</a:t>
            </a:r>
          </a:p>
        </p:txBody>
      </p:sp>
    </p:spTree>
    <p:extLst>
      <p:ext uri="{BB962C8B-B14F-4D97-AF65-F5344CB8AC3E}">
        <p14:creationId xmlns:p14="http://schemas.microsoft.com/office/powerpoint/2010/main" val="13383305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D2A1E3-0487-4609-AD57-9690FBA7AF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Družstevní záložny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0A0968A-6A56-4104-9C43-8FF60D690D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založení družstevní záložny v České republice platí specifické podmínky, které jsou definovány v zákoně o družstevních záložnách a dalších příslušných právních předpisech. Družstevní záložny jsou finanční instituce, které poskytují podobné služby jako banky, ale liší se svou strukturou a zaměřením, přičemž klíčovým principem je vzájemná pomoc jejich členů. </a:t>
            </a:r>
          </a:p>
        </p:txBody>
      </p:sp>
    </p:spTree>
    <p:extLst>
      <p:ext uri="{BB962C8B-B14F-4D97-AF65-F5344CB8AC3E}">
        <p14:creationId xmlns:p14="http://schemas.microsoft.com/office/powerpoint/2010/main" val="319522992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1420</TotalTime>
  <Words>4393</Words>
  <Application>Microsoft Office PowerPoint</Application>
  <PresentationFormat>Širokoúhlá obrazovka</PresentationFormat>
  <Paragraphs>215</Paragraphs>
  <Slides>50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50</vt:i4>
      </vt:variant>
    </vt:vector>
  </HeadingPairs>
  <TitlesOfParts>
    <vt:vector size="54" baseType="lpstr">
      <vt:lpstr>Arial</vt:lpstr>
      <vt:lpstr>Calibri</vt:lpstr>
      <vt:lpstr>Calibri Light</vt:lpstr>
      <vt:lpstr>Motiv Office</vt:lpstr>
      <vt:lpstr>Banky a družstevní záložny</vt:lpstr>
      <vt:lpstr>Podmínky pro založení a provoz banky </vt:lpstr>
      <vt:lpstr>Prezentace aplikace PowerPoint</vt:lpstr>
      <vt:lpstr>Prezentace aplikace PowerPoint</vt:lpstr>
      <vt:lpstr>Česká republika</vt:lpstr>
      <vt:lpstr>Prezentace aplikace PowerPoint</vt:lpstr>
      <vt:lpstr>Prezentace aplikace PowerPoint</vt:lpstr>
      <vt:lpstr>Prezentace aplikace PowerPoint</vt:lpstr>
      <vt:lpstr>Družstevní záložny</vt:lpstr>
      <vt:lpstr>Prezentace aplikace PowerPoint</vt:lpstr>
      <vt:lpstr>Prezentace aplikace PowerPoint</vt:lpstr>
      <vt:lpstr>Klient družstevní záložny </vt:lpstr>
      <vt:lpstr>Zde jsou základní principy a podmínky členství v družstevní záložně: </vt:lpstr>
      <vt:lpstr>Prezentace aplikace PowerPoint</vt:lpstr>
      <vt:lpstr>Prezentace aplikace PowerPoint</vt:lpstr>
      <vt:lpstr>Prezentace aplikace PowerPoint</vt:lpstr>
      <vt:lpstr>Inflace v ČR</vt:lpstr>
      <vt:lpstr>Co je to inflace a jak ji číst: </vt:lpstr>
      <vt:lpstr>Bodový inflační cíl </vt:lpstr>
      <vt:lpstr>Co přesně znamená dezinflace? </vt:lpstr>
      <vt:lpstr>INFLACE, DEFLACE, STAGFLACE, DEZINFLACE</vt:lpstr>
      <vt:lpstr>Prezentace aplikace PowerPoint</vt:lpstr>
      <vt:lpstr>Jádrová inflace</vt:lpstr>
      <vt:lpstr>Prezentace aplikace PowerPoint</vt:lpstr>
      <vt:lpstr>Jestřábí x holubičí politika</vt:lpstr>
      <vt:lpstr>Jak by se měl odpovědný klient chovat na finančním trhu?</vt:lpstr>
      <vt:lpstr>Prezentace aplikace PowerPoint</vt:lpstr>
      <vt:lpstr>Jak jsou pojištěny vklady u bank a družstevních záložen v ČR </vt:lpstr>
      <vt:lpstr>Prezentace aplikace PowerPoint</vt:lpstr>
      <vt:lpstr>Jaká je výše náhrady </vt:lpstr>
      <vt:lpstr>Prezentace aplikace PowerPoint</vt:lpstr>
      <vt:lpstr>Prezentace aplikace PowerPoint</vt:lpstr>
      <vt:lpstr>Kdo a kdy náhradu vyplatí </vt:lpstr>
      <vt:lpstr>Co a jak ČNB v dohledu nad družstevními záložnami posuzuje a kontroluje?</vt:lpstr>
      <vt:lpstr>Výběr klíčových pojmů s jednoduchými definicemi:</vt:lpstr>
      <vt:lpstr>Prezentace aplikace PowerPoint</vt:lpstr>
      <vt:lpstr>Prezentace aplikace PowerPoint</vt:lpstr>
      <vt:lpstr>Pojmy spojené se spořením</vt:lpstr>
      <vt:lpstr>Prezentace aplikace PowerPoint</vt:lpstr>
      <vt:lpstr>Prezentace aplikace PowerPoint</vt:lpstr>
      <vt:lpstr>Prezentace aplikace PowerPoint</vt:lpstr>
      <vt:lpstr>Orientace v investicích</vt:lpstr>
      <vt:lpstr>Prezentace aplikace PowerPoint</vt:lpstr>
      <vt:lpstr>Prezentace aplikace PowerPoint</vt:lpstr>
      <vt:lpstr>Prezentace aplikace PowerPoint</vt:lpstr>
      <vt:lpstr>Kryptoměny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Banky a družstevní záložny</dc:title>
  <dc:creator>Ing. Roman Hlawiczka, Ph.D.</dc:creator>
  <cp:lastModifiedBy>Ing. Roman Hlawiczka, Ph.D.</cp:lastModifiedBy>
  <cp:revision>16</cp:revision>
  <dcterms:created xsi:type="dcterms:W3CDTF">2024-02-14T08:05:00Z</dcterms:created>
  <dcterms:modified xsi:type="dcterms:W3CDTF">2024-02-28T06:23:28Z</dcterms:modified>
</cp:coreProperties>
</file>