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4"/>
  </p:notesMasterIdLst>
  <p:handoutMasterIdLst>
    <p:handoutMasterId r:id="rId65"/>
  </p:handoutMasterIdLst>
  <p:sldIdLst>
    <p:sldId id="256" r:id="rId2"/>
    <p:sldId id="353" r:id="rId3"/>
    <p:sldId id="343" r:id="rId4"/>
    <p:sldId id="354" r:id="rId5"/>
    <p:sldId id="355" r:id="rId6"/>
    <p:sldId id="358" r:id="rId7"/>
    <p:sldId id="344" r:id="rId8"/>
    <p:sldId id="356" r:id="rId9"/>
    <p:sldId id="345" r:id="rId10"/>
    <p:sldId id="346" r:id="rId11"/>
    <p:sldId id="347" r:id="rId12"/>
    <p:sldId id="348" r:id="rId13"/>
    <p:sldId id="349" r:id="rId14"/>
    <p:sldId id="350" r:id="rId15"/>
    <p:sldId id="359" r:id="rId16"/>
    <p:sldId id="360" r:id="rId17"/>
    <p:sldId id="361" r:id="rId18"/>
    <p:sldId id="362" r:id="rId19"/>
    <p:sldId id="363" r:id="rId20"/>
    <p:sldId id="364" r:id="rId21"/>
    <p:sldId id="365" r:id="rId22"/>
    <p:sldId id="366" r:id="rId23"/>
    <p:sldId id="367" r:id="rId24"/>
    <p:sldId id="368" r:id="rId25"/>
    <p:sldId id="319" r:id="rId26"/>
    <p:sldId id="369" r:id="rId27"/>
    <p:sldId id="357" r:id="rId28"/>
    <p:sldId id="370" r:id="rId29"/>
    <p:sldId id="371" r:id="rId30"/>
    <p:sldId id="372" r:id="rId31"/>
    <p:sldId id="373" r:id="rId32"/>
    <p:sldId id="320" r:id="rId33"/>
    <p:sldId id="321" r:id="rId34"/>
    <p:sldId id="327" r:id="rId35"/>
    <p:sldId id="328" r:id="rId36"/>
    <p:sldId id="329" r:id="rId37"/>
    <p:sldId id="322" r:id="rId38"/>
    <p:sldId id="323" r:id="rId39"/>
    <p:sldId id="324" r:id="rId40"/>
    <p:sldId id="351" r:id="rId41"/>
    <p:sldId id="352" r:id="rId42"/>
    <p:sldId id="325" r:id="rId43"/>
    <p:sldId id="331" r:id="rId44"/>
    <p:sldId id="326" r:id="rId45"/>
    <p:sldId id="266" r:id="rId46"/>
    <p:sldId id="272" r:id="rId47"/>
    <p:sldId id="273" r:id="rId48"/>
    <p:sldId id="267" r:id="rId49"/>
    <p:sldId id="268" r:id="rId50"/>
    <p:sldId id="334" r:id="rId51"/>
    <p:sldId id="332" r:id="rId52"/>
    <p:sldId id="333" r:id="rId53"/>
    <p:sldId id="335" r:id="rId54"/>
    <p:sldId id="340" r:id="rId55"/>
    <p:sldId id="336" r:id="rId56"/>
    <p:sldId id="341" r:id="rId57"/>
    <p:sldId id="337" r:id="rId58"/>
    <p:sldId id="338" r:id="rId59"/>
    <p:sldId id="339" r:id="rId60"/>
    <p:sldId id="342" r:id="rId61"/>
    <p:sldId id="294" r:id="rId62"/>
    <p:sldId id="295" r:id="rId63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60"/>
  </p:normalViewPr>
  <p:slideViewPr>
    <p:cSldViewPr>
      <p:cViewPr varScale="1">
        <p:scale>
          <a:sx n="60" d="100"/>
          <a:sy n="60" d="100"/>
        </p:scale>
        <p:origin x="1032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presProps" Target="presProp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69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7839C0-F4CD-4C01-A69C-3E3C42B15C8A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2EB2BD-C1B8-4CD9-B3CB-7AACE26BDBB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42043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20.02.2024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148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7051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123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&amp; Content - Templateswise.com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67744" y="206375"/>
            <a:ext cx="6419056" cy="85725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2267744" y="1200150"/>
            <a:ext cx="6419056" cy="3394075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Lorem ipsum dolor sit amet, consectetur adipisicing elit, sed do eiusmod tempor incididunt ut labore et dolore magna aliqua.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8751E-F467-4588-879A-183D7ACEEDCB}" type="datetime1">
              <a:rPr lang="en-US" smtClean="0"/>
              <a:t>2/20/2024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EF502-4A31-4CC4-97CA-057348DFF0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23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inancnivzdelavani.cz/cba/ja-ve-svete-financi/rodinne-finance/jak-sestavit-rodinny-rozpocet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b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Finanční poradenství, finanční plánování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3579862"/>
            <a:ext cx="2960111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Roman Hlawiczka, Ph.D.</a:t>
            </a:r>
          </a:p>
          <a:p>
            <a:pPr algn="r"/>
            <a:r>
              <a:rPr lang="pl-PL" altLang="cs-CZ" sz="15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1E5BC4-4D3B-4093-B910-98B629924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se stát finančním poradcem?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4FA8554-C627-4E54-8089-61A97855DB4E}"/>
              </a:ext>
            </a:extLst>
          </p:cNvPr>
          <p:cNvSpPr txBox="1"/>
          <p:nvPr/>
        </p:nvSpPr>
        <p:spPr>
          <a:xfrm>
            <a:off x="323528" y="1131590"/>
            <a:ext cx="653447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 Finančním poradcem se může stát kdokoliv, kdo má živnostenský list a nabízí svoje poradenské služby.</a:t>
            </a:r>
          </a:p>
          <a:p>
            <a:endParaRPr lang="cs-CZ" dirty="0"/>
          </a:p>
          <a:p>
            <a:r>
              <a:rPr lang="cs-CZ" dirty="0"/>
              <a:t>Každý finanční poradce by měl:</a:t>
            </a:r>
          </a:p>
          <a:p>
            <a:pPr marL="285750" indent="-285750">
              <a:buFontTx/>
              <a:buChar char="-"/>
            </a:pPr>
            <a:r>
              <a:rPr lang="cs-CZ" dirty="0"/>
              <a:t>mít dobré vystupování, </a:t>
            </a:r>
          </a:p>
          <a:p>
            <a:pPr marL="285750" indent="-285750">
              <a:buFontTx/>
              <a:buChar char="-"/>
            </a:pPr>
            <a:r>
              <a:rPr lang="cs-CZ" dirty="0"/>
              <a:t>umět komunikovat s lidmi, </a:t>
            </a:r>
          </a:p>
          <a:p>
            <a:pPr marL="285750" indent="-285750">
              <a:buFontTx/>
              <a:buChar char="-"/>
            </a:pPr>
            <a:r>
              <a:rPr lang="cs-CZ" dirty="0"/>
              <a:t>nebýt výbušný a mít trpělivost, </a:t>
            </a:r>
          </a:p>
          <a:p>
            <a:pPr marL="285750" indent="-285750">
              <a:buFontTx/>
              <a:buChar char="-"/>
            </a:pPr>
            <a:r>
              <a:rPr lang="cs-CZ" dirty="0"/>
              <a:t>dokázat lidem nabídnout svoje služby (což je někdy to nejtěžší),</a:t>
            </a:r>
          </a:p>
          <a:p>
            <a:pPr marL="285750" indent="-285750">
              <a:buFontTx/>
              <a:buChar char="-"/>
            </a:pPr>
            <a:r>
              <a:rPr lang="cs-CZ" dirty="0"/>
              <a:t>měl by být časově flexibilní, motivovaný k učení se novým věcem, sledovat dění ve světě financí a samozřejmě – měl by rozumět tomu, co dělá a měl by za to umět přijmout zodpovědnost.</a:t>
            </a:r>
          </a:p>
        </p:txBody>
      </p:sp>
    </p:spTree>
    <p:extLst>
      <p:ext uri="{BB962C8B-B14F-4D97-AF65-F5344CB8AC3E}">
        <p14:creationId xmlns:p14="http://schemas.microsoft.com/office/powerpoint/2010/main" val="16512106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62B2EA-DD87-45B7-991C-217D2328F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768752" cy="507703"/>
          </a:xfrm>
        </p:spPr>
        <p:txBody>
          <a:bodyPr/>
          <a:lstStyle/>
          <a:p>
            <a:r>
              <a:rPr lang="cs-CZ" dirty="0"/>
              <a:t>Jak být přesvědčivým, a to nejen poradcem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469A23E-146D-40BF-AF02-26D666A8C4B3}"/>
              </a:ext>
            </a:extLst>
          </p:cNvPr>
          <p:cNvSpPr txBox="1"/>
          <p:nvPr/>
        </p:nvSpPr>
        <p:spPr>
          <a:xfrm>
            <a:off x="251520" y="915566"/>
            <a:ext cx="660648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Co přesvědčiví lidé využívají:</a:t>
            </a:r>
          </a:p>
          <a:p>
            <a:endParaRPr lang="cs-CZ" dirty="0"/>
          </a:p>
          <a:p>
            <a:r>
              <a:rPr lang="cs-CZ" b="1" dirty="0"/>
              <a:t>Znají své publikum</a:t>
            </a:r>
            <a:r>
              <a:rPr lang="cs-CZ" dirty="0"/>
              <a:t> - hovořit jeho jazykem</a:t>
            </a:r>
          </a:p>
          <a:p>
            <a:r>
              <a:rPr lang="cs-CZ" b="1" dirty="0"/>
              <a:t>Představují se - </a:t>
            </a:r>
            <a:r>
              <a:rPr lang="cs-CZ" dirty="0"/>
              <a:t>lidé mnohem snadněji přijmou, co se jim snažíte říct, když mají představu o tom, kdo vlastně jste.</a:t>
            </a:r>
          </a:p>
          <a:p>
            <a:r>
              <a:rPr lang="cs-CZ" b="1" dirty="0"/>
              <a:t>Na nikoho netlačí - </a:t>
            </a:r>
            <a:r>
              <a:rPr lang="cs-CZ" dirty="0"/>
              <a:t>přesvědčiví lidé své myšlenky představují asertivně a sebevědomě, aniž by byli agresivní a na lidi tlačili. </a:t>
            </a:r>
          </a:p>
          <a:p>
            <a:r>
              <a:rPr lang="cs-CZ" b="1" dirty="0"/>
              <a:t>Nejsou to žádné šedé myšky - </a:t>
            </a:r>
            <a:r>
              <a:rPr lang="pl-PL" dirty="0"/>
              <a:t>své nápady prezentujte jako jasná prohlášení.</a:t>
            </a:r>
          </a:p>
          <a:p>
            <a:r>
              <a:rPr lang="cs-CZ" b="1" dirty="0"/>
              <a:t>Mají pozitivní řeč těla - h</a:t>
            </a:r>
            <a:r>
              <a:rPr lang="cs-CZ" dirty="0"/>
              <a:t>lídat si svá gesta, výrazy i tón hlasu a snažit se, aby byly pozitivní. Nadšený tón, nepřekřížené ruce, udržování očního kontaktu a naklánění se k tomu, kdo zrovna mluví, jsou všechno prvky pozitivní řeči</a:t>
            </a:r>
          </a:p>
        </p:txBody>
      </p:sp>
    </p:spTree>
    <p:extLst>
      <p:ext uri="{BB962C8B-B14F-4D97-AF65-F5344CB8AC3E}">
        <p14:creationId xmlns:p14="http://schemas.microsoft.com/office/powerpoint/2010/main" val="32830492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62B2EA-DD87-45B7-991C-217D2328F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768752" cy="507703"/>
          </a:xfrm>
        </p:spPr>
        <p:txBody>
          <a:bodyPr/>
          <a:lstStyle/>
          <a:p>
            <a:r>
              <a:rPr lang="cs-CZ" dirty="0"/>
              <a:t>Jak být přesvědčivým, a to nejen poradcem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469A23E-146D-40BF-AF02-26D666A8C4B3}"/>
              </a:ext>
            </a:extLst>
          </p:cNvPr>
          <p:cNvSpPr txBox="1"/>
          <p:nvPr/>
        </p:nvSpPr>
        <p:spPr>
          <a:xfrm>
            <a:off x="251520" y="915566"/>
            <a:ext cx="660648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Co přesvědčiví lidé využívají:</a:t>
            </a:r>
          </a:p>
          <a:p>
            <a:endParaRPr lang="cs-CZ" dirty="0"/>
          </a:p>
          <a:p>
            <a:r>
              <a:rPr lang="cs-CZ" b="1" dirty="0"/>
              <a:t>Mluví jasně a výstižně </a:t>
            </a:r>
            <a:r>
              <a:rPr lang="cs-CZ" dirty="0"/>
              <a:t>- dobrou strategií je znát své téma tak dobře, že byste ho dovedli vysvětlit i malému dítěti.</a:t>
            </a:r>
          </a:p>
          <a:p>
            <a:r>
              <a:rPr lang="cs-CZ" b="1" dirty="0"/>
              <a:t>Na nic si nehrají - </a:t>
            </a:r>
            <a:r>
              <a:rPr lang="cs-CZ" dirty="0"/>
              <a:t>být upřímný a na nic si nehrát je pro přesvědčivé působení zcela zásadní. Přetvářku nemá nikdo rád.</a:t>
            </a:r>
          </a:p>
          <a:p>
            <a:r>
              <a:rPr lang="cs-CZ" b="1" dirty="0"/>
              <a:t>Uznávají váš pohled na věc - </a:t>
            </a:r>
            <a:r>
              <a:rPr lang="cs-CZ" dirty="0"/>
              <a:t>Uznat cizí pohled na věc je nesmírně mocnou taktikou. Přiznejte, že váš argument není dokonalý.  </a:t>
            </a:r>
          </a:p>
          <a:p>
            <a:r>
              <a:rPr lang="cs-CZ" b="1" dirty="0"/>
              <a:t>Malují obrazy - </a:t>
            </a:r>
            <a:r>
              <a:rPr lang="cs-CZ" dirty="0"/>
              <a:t>lidé se mnohem snadněji nechají přesvědčit něčím, co je doprovázeno vizuálními vjemy, které danou věc oživují. Když obrazy nejsou k dispozici nebo se nehodí, začnou vyprávět barvité příběhy, které jejich myšlenkám vdechnou život. </a:t>
            </a:r>
            <a:endParaRPr lang="pl-PL" dirty="0"/>
          </a:p>
          <a:p>
            <a:r>
              <a:rPr lang="cs-CZ" b="1" dirty="0"/>
              <a:t>Zanechávají silný první dojem - </a:t>
            </a:r>
            <a:r>
              <a:rPr lang="cs-CZ" dirty="0"/>
              <a:t>během prvních sedmi sekund</a:t>
            </a:r>
          </a:p>
        </p:txBody>
      </p:sp>
    </p:spTree>
    <p:extLst>
      <p:ext uri="{BB962C8B-B14F-4D97-AF65-F5344CB8AC3E}">
        <p14:creationId xmlns:p14="http://schemas.microsoft.com/office/powerpoint/2010/main" val="2546207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62B2EA-DD87-45B7-991C-217D2328F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768752" cy="507703"/>
          </a:xfrm>
        </p:spPr>
        <p:txBody>
          <a:bodyPr/>
          <a:lstStyle/>
          <a:p>
            <a:r>
              <a:rPr lang="cs-CZ" dirty="0"/>
              <a:t>Jak být přesvědčivým, a to nejen poradcem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469A23E-146D-40BF-AF02-26D666A8C4B3}"/>
              </a:ext>
            </a:extLst>
          </p:cNvPr>
          <p:cNvSpPr txBox="1"/>
          <p:nvPr/>
        </p:nvSpPr>
        <p:spPr>
          <a:xfrm>
            <a:off x="251520" y="915566"/>
            <a:ext cx="660648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Co přesvědčiví lidé využívají:</a:t>
            </a:r>
          </a:p>
          <a:p>
            <a:endParaRPr lang="cs-CZ" dirty="0"/>
          </a:p>
          <a:p>
            <a:r>
              <a:rPr lang="cs-CZ" b="1" dirty="0"/>
              <a:t>Vědí, kdy ustoupit </a:t>
            </a:r>
            <a:r>
              <a:rPr lang="cs-CZ" dirty="0"/>
              <a:t>- když se lidi snažíte dotlačit k tomu, aby s vámi souhlasili okamžitě, spíše se budou držet svého původního postoje. </a:t>
            </a:r>
            <a:r>
              <a:rPr lang="cs-CZ" b="1" dirty="0"/>
              <a:t>Umějí potěšit - </a:t>
            </a:r>
            <a:r>
              <a:rPr lang="cs-CZ" dirty="0"/>
              <a:t>Přesvědčiví lidé nikdy nevyhrají bitvu, jen aby nakonec prohráli válku. Vědí kdy a jak si stát za svým, a přece neustále podstupují oběti, aby dosáhli svého. </a:t>
            </a:r>
          </a:p>
          <a:p>
            <a:r>
              <a:rPr lang="cs-CZ" b="1" dirty="0"/>
              <a:t>Usmívají se - </a:t>
            </a:r>
            <a:r>
              <a:rPr lang="cs-CZ" dirty="0"/>
              <a:t>lidé přirozeně (a nevědomky) zrcadlí řeč těla toho, s kým mluví. Chcete-li, aby vás lidé měli rádi a věřili vám, pak se na ně během konverzace usmívejte. Oni vám budou úsměv nevědomky oplácet a budou se díky tomu cítit lépe. Přesvědčiví lidé se usmívají často, protože jsou upřímně nadšení pro své myšlenky a jejich úsměvy jsou nakažlivé.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244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A4D742-0971-4C75-BA08-07A97FBA63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Shrnutí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7E6B0343-BFEF-40B9-8E7D-30FF8828B5CB}"/>
              </a:ext>
            </a:extLst>
          </p:cNvPr>
          <p:cNvSpPr txBox="1"/>
          <p:nvPr/>
        </p:nvSpPr>
        <p:spPr>
          <a:xfrm>
            <a:off x="467544" y="987574"/>
            <a:ext cx="639045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Přesvědčiví lidé dovedou mistrně číst v ostatních a adekvátně na ně reagovat. Velice se spoléhají na emoční inteligenci, sociální schopnosti a sebeuvědomění, díky kterým získávají lidi na svou stranu.</a:t>
            </a:r>
          </a:p>
        </p:txBody>
      </p:sp>
    </p:spTree>
    <p:extLst>
      <p:ext uri="{BB962C8B-B14F-4D97-AF65-F5344CB8AC3E}">
        <p14:creationId xmlns:p14="http://schemas.microsoft.com/office/powerpoint/2010/main" val="3173221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B71899-A2A6-4856-8F53-09A6A0F8A7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8640960" cy="507703"/>
          </a:xfrm>
        </p:spPr>
        <p:txBody>
          <a:bodyPr/>
          <a:lstStyle/>
          <a:p>
            <a:r>
              <a:rPr lang="cs-CZ" b="1" dirty="0"/>
              <a:t>Jak poznáme důvěryhodného finančního poradce?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237F1B0-2DE5-423B-854E-773E12F8788F}"/>
              </a:ext>
            </a:extLst>
          </p:cNvPr>
          <p:cNvSpPr/>
          <p:nvPr/>
        </p:nvSpPr>
        <p:spPr>
          <a:xfrm>
            <a:off x="539552" y="1556088"/>
            <a:ext cx="734481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Rozpoznání důvěryhodného finančního poradce je klíčové pro zajištění, že vaše finanční rozhodnutí jsou v nejlepším zájmu vaší rodiny a vašich osobních cílů. </a:t>
            </a:r>
          </a:p>
          <a:p>
            <a:endParaRPr lang="cs-CZ" dirty="0"/>
          </a:p>
          <a:p>
            <a:r>
              <a:rPr lang="cs-CZ" dirty="0"/>
              <a:t>Důvěryhodný finanční poradce se na prvním místě zaměří na pochopení vaší finanční situace a cílů, nikoli na okamžitý prodej produktů.</a:t>
            </a:r>
          </a:p>
        </p:txBody>
      </p:sp>
    </p:spTree>
    <p:extLst>
      <p:ext uri="{BB962C8B-B14F-4D97-AF65-F5344CB8AC3E}">
        <p14:creationId xmlns:p14="http://schemas.microsoft.com/office/powerpoint/2010/main" val="22393318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9C07484-56A0-4B36-9058-1AB81A6C9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9217024" cy="507703"/>
          </a:xfrm>
        </p:spPr>
        <p:txBody>
          <a:bodyPr/>
          <a:lstStyle/>
          <a:p>
            <a:r>
              <a:rPr lang="cs-CZ" dirty="0"/>
              <a:t>Zde jsou znaky, podle kterých poznáte, že máte co do činění s důvěryhodným finančním poradcem: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222D1D91-BC8A-4200-A301-E3B37289A6AF}"/>
              </a:ext>
            </a:extLst>
          </p:cNvPr>
          <p:cNvSpPr/>
          <p:nvPr/>
        </p:nvSpPr>
        <p:spPr>
          <a:xfrm>
            <a:off x="251520" y="1203598"/>
            <a:ext cx="82089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u="sng" dirty="0"/>
              <a:t>Zájem o vaši finanční situaci</a:t>
            </a:r>
            <a:r>
              <a:rPr lang="cs-CZ" dirty="0"/>
              <a:t>: Důvěryhodný poradce se nejprve snaží pochopit, jak fungujete finančně jako rodina, jaký máte přístup k hospodaření s rozpočtem a co je pro vás v životě prioritou.</a:t>
            </a:r>
          </a:p>
          <a:p>
            <a:endParaRPr lang="cs-CZ" dirty="0"/>
          </a:p>
          <a:p>
            <a:r>
              <a:rPr lang="cs-CZ" u="sng" dirty="0"/>
              <a:t>Zjišťování vašich cílů</a:t>
            </a:r>
            <a:r>
              <a:rPr lang="cs-CZ" dirty="0"/>
              <a:t>: Klade důraz na to, abyste společně identifikovali vaše finanční cíle a ambice, a zajímá se o to, co jste již pro jejich dosažení podnikli.</a:t>
            </a:r>
          </a:p>
          <a:p>
            <a:endParaRPr lang="cs-CZ" dirty="0"/>
          </a:p>
          <a:p>
            <a:r>
              <a:rPr lang="cs-CZ" u="sng" dirty="0"/>
              <a:t>Návrh řešení na míru: </a:t>
            </a:r>
            <a:r>
              <a:rPr lang="cs-CZ" dirty="0"/>
              <a:t>Po důkladném pochopení vaší situace a cílů vám poradce navrhne řešení, která jsou přizpůsobena právě vám, a podrobně vám vysvětlí, jak jednotlivé finanční produkty fungují.</a:t>
            </a:r>
          </a:p>
        </p:txBody>
      </p:sp>
    </p:spTree>
    <p:extLst>
      <p:ext uri="{BB962C8B-B14F-4D97-AF65-F5344CB8AC3E}">
        <p14:creationId xmlns:p14="http://schemas.microsoft.com/office/powerpoint/2010/main" val="32482874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3654A3-4630-4C36-A020-BE2808C993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773015C-21C7-4CBC-8DC3-F790F52B1CC7}"/>
              </a:ext>
            </a:extLst>
          </p:cNvPr>
          <p:cNvSpPr/>
          <p:nvPr/>
        </p:nvSpPr>
        <p:spPr>
          <a:xfrm>
            <a:off x="395536" y="1203598"/>
            <a:ext cx="835292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u="sng" dirty="0"/>
              <a:t>Transparentnost výhod a nevýhod: </a:t>
            </a:r>
            <a:r>
              <a:rPr lang="cs-CZ" dirty="0"/>
              <a:t>Otevřeně vám sdělí nejen přínosy, ale i potenciální nevýhody a rizika spojená s doporučenými produkty, jako je například dlouhodobý závazek u stavebního spoření nebo rizika spojená s investicemi.</a:t>
            </a:r>
          </a:p>
          <a:p>
            <a:endParaRPr lang="cs-CZ" dirty="0"/>
          </a:p>
          <a:p>
            <a:r>
              <a:rPr lang="cs-CZ" u="sng" dirty="0"/>
              <a:t>Jasné porozumění při podpisu smlouvy: </a:t>
            </a:r>
            <a:r>
              <a:rPr lang="cs-CZ" dirty="0"/>
              <a:t>Před podpisem jakékoliv smlouvy byste měli mít jasno o tom, proč si produkt sjednáváte, jaké máte důvody pro jeho výběr a jakým způsobem vám pomůže dosáhnout vašich finančních cílů.</a:t>
            </a:r>
          </a:p>
          <a:p>
            <a:endParaRPr lang="cs-CZ" dirty="0"/>
          </a:p>
          <a:p>
            <a:r>
              <a:rPr lang="cs-CZ" u="sng" dirty="0"/>
              <a:t>Vyvarování se tlaku na rychlý prodej</a:t>
            </a:r>
            <a:r>
              <a:rPr lang="cs-CZ" dirty="0"/>
              <a:t>: Důvěryhodný poradce respektuje váš čas a rozhodovací proces a nikdy na vás nebude vyvíjet tlak k rychlému rozhodnutí nebo koupě produktu, který neodpovídá vašim potřebám.</a:t>
            </a:r>
          </a:p>
        </p:txBody>
      </p:sp>
    </p:spTree>
    <p:extLst>
      <p:ext uri="{BB962C8B-B14F-4D97-AF65-F5344CB8AC3E}">
        <p14:creationId xmlns:p14="http://schemas.microsoft.com/office/powerpoint/2010/main" val="4579490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EC21CB-2340-4BF2-9E57-B2E67ADA4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3058D2BE-FF23-4FDC-8E05-BBFFFA3DEE48}"/>
              </a:ext>
            </a:extLst>
          </p:cNvPr>
          <p:cNvSpPr/>
          <p:nvPr/>
        </p:nvSpPr>
        <p:spPr>
          <a:xfrm>
            <a:off x="683568" y="1694587"/>
            <a:ext cx="770485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Vyhýbejte se poradcům, kteří produkt vychvalují, aniž by se detailně seznámili s vaší situací a potřebami. Důvěryhodný finanční poradce by měl být vaším partnerem v rozhodovacím procesu, nikoli jen prodejcem produktů.</a:t>
            </a:r>
          </a:p>
        </p:txBody>
      </p:sp>
    </p:spTree>
    <p:extLst>
      <p:ext uri="{BB962C8B-B14F-4D97-AF65-F5344CB8AC3E}">
        <p14:creationId xmlns:p14="http://schemas.microsoft.com/office/powerpoint/2010/main" val="25884632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58708D-C66F-46A7-92CD-09CEA3BF7D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8280920" cy="507703"/>
          </a:xfrm>
        </p:spPr>
        <p:txBody>
          <a:bodyPr/>
          <a:lstStyle/>
          <a:p>
            <a:r>
              <a:rPr lang="cs-CZ" b="1" dirty="0"/>
              <a:t>Co můžeme očekávat, když se svěříme do péče finančnímu poradci?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FAE4194F-7330-402D-B555-E9877C78E6A4}"/>
              </a:ext>
            </a:extLst>
          </p:cNvPr>
          <p:cNvSpPr/>
          <p:nvPr/>
        </p:nvSpPr>
        <p:spPr>
          <a:xfrm>
            <a:off x="395536" y="1417588"/>
            <a:ext cx="74168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Ve vašem finančním poradci byste měli mít nejen odborníka na finanční produkty, ale také důvěryhodného partnera, který je vám k dispozici pro řešení jak naléhavých, tak i méně urgentních situací. Tento přístup zajišťuje, že vaše finanční plánování je flexibilní a přizpůsobivé jak vašim osobním změnám, tak i vývoji na trhu.</a:t>
            </a:r>
          </a:p>
        </p:txBody>
      </p:sp>
    </p:spTree>
    <p:extLst>
      <p:ext uri="{BB962C8B-B14F-4D97-AF65-F5344CB8AC3E}">
        <p14:creationId xmlns:p14="http://schemas.microsoft.com/office/powerpoint/2010/main" val="31259569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910E4C4-0BE3-4564-86B1-A9C1B2EF3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Co je Finanční poradenství?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4F1AFD4E-6FFD-4C87-90D9-0A955E6FC12D}"/>
              </a:ext>
            </a:extLst>
          </p:cNvPr>
          <p:cNvSpPr/>
          <p:nvPr/>
        </p:nvSpPr>
        <p:spPr>
          <a:xfrm>
            <a:off x="755576" y="1694587"/>
            <a:ext cx="705678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Finanční poradenství je služba, která pomáhá jednotlivcům i organizacím lépe spravovat jejich finanční zdroje. Zahrnuje širokou škálu aktivit - od finančního plánování, investování, správy osobních financí, až po důchodové plánování a pojištění.</a:t>
            </a:r>
          </a:p>
        </p:txBody>
      </p:sp>
    </p:spTree>
    <p:extLst>
      <p:ext uri="{BB962C8B-B14F-4D97-AF65-F5344CB8AC3E}">
        <p14:creationId xmlns:p14="http://schemas.microsoft.com/office/powerpoint/2010/main" val="32049811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12B640-1093-41A8-8CAC-3A2F22F497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408712" cy="507703"/>
          </a:xfrm>
        </p:spPr>
        <p:txBody>
          <a:bodyPr/>
          <a:lstStyle/>
          <a:p>
            <a:r>
              <a:rPr lang="it-IT" b="1" dirty="0"/>
              <a:t>Rádce na telefonu pro různé situace</a:t>
            </a:r>
            <a:br>
              <a:rPr lang="it-IT" b="1" dirty="0"/>
            </a:b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8E7EEF7-A6BE-41A6-A824-AA57E23C7537}"/>
              </a:ext>
            </a:extLst>
          </p:cNvPr>
          <p:cNvSpPr/>
          <p:nvPr/>
        </p:nvSpPr>
        <p:spPr>
          <a:xfrm>
            <a:off x="449288" y="725091"/>
            <a:ext cx="721905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Nehody a nepředvídané události:</a:t>
            </a:r>
            <a:r>
              <a:rPr lang="cs-CZ" dirty="0"/>
              <a:t> V případě nehody na silnici nebo jiné nepředvídané události je klíčové mít možnost okamžitě kontaktovat svého finančního poradce, který vám pomůže řešit situaci a poradí s případnými nároky na pojištění.</a:t>
            </a:r>
          </a:p>
          <a:p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Velké životní milníky:</a:t>
            </a:r>
            <a:r>
              <a:rPr lang="cs-CZ" dirty="0"/>
              <a:t> Narození dítěte, změna zaměstnání, koupě domu, nebo odchod do důchodu jsou významné události, které mají velký dopad na vaše finanční potřeby a cíle. Vašemu finančnímu poradci byste měli moci tyto změny konzultovat, aby vám pomohl přizpůsobit finanční plán novým okolnostem.</a:t>
            </a:r>
          </a:p>
        </p:txBody>
      </p:sp>
    </p:spTree>
    <p:extLst>
      <p:ext uri="{BB962C8B-B14F-4D97-AF65-F5344CB8AC3E}">
        <p14:creationId xmlns:p14="http://schemas.microsoft.com/office/powerpoint/2010/main" val="13656588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C56F31-D95A-4490-97F4-C343E4FCA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Pravidelná revize smluv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B7F8047D-C72C-447E-9A13-4FF2A8FC6B7D}"/>
              </a:ext>
            </a:extLst>
          </p:cNvPr>
          <p:cNvSpPr/>
          <p:nvPr/>
        </p:nvSpPr>
        <p:spPr>
          <a:xfrm>
            <a:off x="395536" y="863590"/>
            <a:ext cx="74168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Aktualizace finančního plánu:</a:t>
            </a:r>
            <a:r>
              <a:rPr lang="cs-CZ" dirty="0"/>
              <a:t> Vzhledem k tomu, že se vaše osobní situace a finanční trh mohou rychle měnit, je důležité pravidelně, nejlépe jednou ročně, projít s vaším poradcem všechny smlouvy a finanční plány. Tento proces zajišťuje, že vaše finanční strategie zůstává aktuální a efektivní.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Přizpůsobení změnám:</a:t>
            </a:r>
            <a:r>
              <a:rPr lang="cs-CZ" dirty="0"/>
              <a:t> Revize vám umožní identifikovat příležitosti pro optimalizaci vašich investic, úpravu pojištění, nebo změny ve spoření vzhledem k aktuálním tržním podmínkám a vaší osobní situaci.</a:t>
            </a:r>
          </a:p>
        </p:txBody>
      </p:sp>
    </p:spTree>
    <p:extLst>
      <p:ext uri="{BB962C8B-B14F-4D97-AF65-F5344CB8AC3E}">
        <p14:creationId xmlns:p14="http://schemas.microsoft.com/office/powerpoint/2010/main" val="31648695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69B337-ACED-4432-9161-09CA1F023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Kolik  bere finanční poradce?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04897888-D75B-48D0-8024-488DC1CE7C4F}"/>
              </a:ext>
            </a:extLst>
          </p:cNvPr>
          <p:cNvSpPr/>
          <p:nvPr/>
        </p:nvSpPr>
        <p:spPr>
          <a:xfrm>
            <a:off x="251520" y="1694587"/>
            <a:ext cx="82809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Většina pracovníků, kteří pracují jako Finanční a investiční poradci , má v roce 2024 plat 27 447 Kč až 45 112 Kč měsíčně. </a:t>
            </a:r>
          </a:p>
          <a:p>
            <a:endParaRPr lang="cs-CZ" dirty="0"/>
          </a:p>
          <a:p>
            <a:r>
              <a:rPr lang="cs-CZ" dirty="0"/>
              <a:t>Měsíční mzda pracovníků, kteří pracují jako Finanční a investiční poradci na nejnižší úrovni, je od 27 447 Kč do 44 077 Kč.</a:t>
            </a:r>
          </a:p>
        </p:txBody>
      </p:sp>
    </p:spTree>
    <p:extLst>
      <p:ext uri="{BB962C8B-B14F-4D97-AF65-F5344CB8AC3E}">
        <p14:creationId xmlns:p14="http://schemas.microsoft.com/office/powerpoint/2010/main" val="202119190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E6EB11-1278-48F0-B439-906825E65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408712" cy="507703"/>
          </a:xfrm>
        </p:spPr>
        <p:txBody>
          <a:bodyPr/>
          <a:lstStyle/>
          <a:p>
            <a:r>
              <a:rPr lang="pt-BR" dirty="0"/>
              <a:t>Na čem vydělává finanční poradce?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4FAE40E-F1F3-494E-910D-F08F2B412DCB}"/>
              </a:ext>
            </a:extLst>
          </p:cNvPr>
          <p:cNvSpPr/>
          <p:nvPr/>
        </p:nvSpPr>
        <p:spPr>
          <a:xfrm>
            <a:off x="449288" y="1556088"/>
            <a:ext cx="84431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Nejčastěji se ale setkáte s provizním systémem. Finanční poradce tak získává provize (procento) z částky, kterou mu nový klient zaplatil. Dalším způsobem může být dohodnutý podíl z výnosu. Poradce tak získá opět určité procento z částky, kterou jeho klient vydělá poté, co mu poradce sestavil finanční portfolio.</a:t>
            </a:r>
          </a:p>
        </p:txBody>
      </p:sp>
    </p:spTree>
    <p:extLst>
      <p:ext uri="{BB962C8B-B14F-4D97-AF65-F5344CB8AC3E}">
        <p14:creationId xmlns:p14="http://schemas.microsoft.com/office/powerpoint/2010/main" val="6777751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160ADC-B930-40BE-8989-E3E93313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Kdo platí finančního poradce?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48770CA-A70E-4C88-B7A9-25EE2F86195A}"/>
              </a:ext>
            </a:extLst>
          </p:cNvPr>
          <p:cNvSpPr/>
          <p:nvPr/>
        </p:nvSpPr>
        <p:spPr>
          <a:xfrm>
            <a:off x="467544" y="1694587"/>
            <a:ext cx="78488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Pro klienta se služby tváří, že jsou “zadarmo”. Skutečnost je ale taková, že finanční poradci jsou placení provizí z produktů, které jste s nimi sjednali. Tyto provize vyplácí finanční instituce z poplatků, které jste jim na produktech zaplatili.</a:t>
            </a:r>
          </a:p>
        </p:txBody>
      </p:sp>
    </p:spTree>
    <p:extLst>
      <p:ext uri="{BB962C8B-B14F-4D97-AF65-F5344CB8AC3E}">
        <p14:creationId xmlns:p14="http://schemas.microsoft.com/office/powerpoint/2010/main" val="21647948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FE0371-E93C-4339-BAB5-B40F8AC5A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pojmy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EA2DB-D010-4B03-99E1-F4AD4D2FF65C}"/>
              </a:ext>
            </a:extLst>
          </p:cNvPr>
          <p:cNvSpPr txBox="1">
            <a:spLocks/>
          </p:cNvSpPr>
          <p:nvPr/>
        </p:nvSpPr>
        <p:spPr>
          <a:xfrm>
            <a:off x="467544" y="1131590"/>
            <a:ext cx="6840656" cy="367910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buClr>
                <a:srgbClr val="307871"/>
              </a:buClr>
            </a:pPr>
            <a:r>
              <a:rPr lang="cs-CZ" sz="2000"/>
              <a:t>Finanční plánování  (rozpočtování) </a:t>
            </a:r>
          </a:p>
          <a:p>
            <a:pPr marL="666750" lvl="2" indent="-266700">
              <a:buClr>
                <a:srgbClr val="307871"/>
              </a:buClr>
            </a:pPr>
            <a:r>
              <a:rPr lang="cs-CZ" sz="1600"/>
              <a:t>Jeden z nástrojů finančního řízení.</a:t>
            </a:r>
          </a:p>
          <a:p>
            <a:pPr marL="266700" indent="-266700">
              <a:buClr>
                <a:srgbClr val="307871"/>
              </a:buClr>
            </a:pPr>
            <a:r>
              <a:rPr lang="cs-CZ" sz="2000"/>
              <a:t>Plánování </a:t>
            </a:r>
          </a:p>
          <a:p>
            <a:pPr marL="666750" lvl="2" indent="-266700">
              <a:buClr>
                <a:srgbClr val="307871"/>
              </a:buClr>
            </a:pPr>
            <a:r>
              <a:rPr lang="cs-CZ" sz="1600"/>
              <a:t>rozhodovací proces zajišťující volbu cílů a stanovení úkolů a prostředků potřebných k jejich dosažení.</a:t>
            </a:r>
          </a:p>
          <a:p>
            <a:pPr marL="266700" indent="-266700">
              <a:buClr>
                <a:srgbClr val="307871"/>
              </a:buClr>
            </a:pPr>
            <a:r>
              <a:rPr lang="cs-CZ" sz="2000"/>
              <a:t>Finanční plán </a:t>
            </a:r>
          </a:p>
          <a:p>
            <a:pPr marL="666750" lvl="2" indent="-266700">
              <a:buClr>
                <a:srgbClr val="307871"/>
              </a:buClr>
            </a:pPr>
            <a:r>
              <a:rPr lang="cs-CZ" sz="1600"/>
              <a:t>Výsledek plánovacích činností. Obsahuje plánové informace, formulující a konkretizující úkoly a určující prostředky a nástroje k dosažení zvolených cílů.</a:t>
            </a:r>
          </a:p>
          <a:p>
            <a:pPr marL="266700" indent="-266700">
              <a:buClr>
                <a:srgbClr val="307871"/>
              </a:buClr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634901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47BD90-5C09-4183-B72D-869F21A640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048672" cy="507703"/>
          </a:xfrm>
        </p:spPr>
        <p:txBody>
          <a:bodyPr/>
          <a:lstStyle/>
          <a:p>
            <a:r>
              <a:rPr lang="pl-PL" dirty="0"/>
              <a:t>Kolik je v Evropě finančních poradců?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63DEC28D-7680-4BC5-987B-84B54B06A9D9}"/>
              </a:ext>
            </a:extLst>
          </p:cNvPr>
          <p:cNvSpPr/>
          <p:nvPr/>
        </p:nvSpPr>
        <p:spPr>
          <a:xfrm>
            <a:off x="683568" y="1556088"/>
            <a:ext cx="7200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Evropskou komunitu finančních poradců a zprostředkovatelů tvoří přibližně 500 000 fyzických osob, které vykonávají tuto profesi jako hlavní zaměstnání (reprezentují přibližně 26 000 právnických osob včetně 45 sítí), přibližně 295 000 členů národních profesních sdružení.</a:t>
            </a:r>
          </a:p>
        </p:txBody>
      </p:sp>
    </p:spTree>
    <p:extLst>
      <p:ext uri="{BB962C8B-B14F-4D97-AF65-F5344CB8AC3E}">
        <p14:creationId xmlns:p14="http://schemas.microsoft.com/office/powerpoint/2010/main" val="2513950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F5BC76-BFD9-47B6-B605-8F5FB57C5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Kolik je v ČR finančních poradců?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697E241D-E7C1-4581-BCB8-D19C7DF3B788}"/>
              </a:ext>
            </a:extLst>
          </p:cNvPr>
          <p:cNvSpPr/>
          <p:nvPr/>
        </p:nvSpPr>
        <p:spPr>
          <a:xfrm>
            <a:off x="755576" y="1833086"/>
            <a:ext cx="79208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400" dirty="0"/>
              <a:t>Kolik je v ČR finančních poradců?</a:t>
            </a:r>
          </a:p>
          <a:p>
            <a:r>
              <a:rPr lang="cs-CZ" sz="2400" dirty="0"/>
              <a:t>Počet finančních poradců ve firmách podnikajících ve finančním poradenství se mezi roky 2014 a 2019 snížil z 27 144 na </a:t>
            </a:r>
            <a:r>
              <a:rPr lang="cs-CZ" sz="2400" b="1" dirty="0"/>
              <a:t>9292</a:t>
            </a:r>
            <a:r>
              <a:rPr lang="cs-CZ" sz="2400" dirty="0"/>
              <a:t>, tedy o 66 procent.</a:t>
            </a:r>
          </a:p>
        </p:txBody>
      </p:sp>
    </p:spTree>
    <p:extLst>
      <p:ext uri="{BB962C8B-B14F-4D97-AF65-F5344CB8AC3E}">
        <p14:creationId xmlns:p14="http://schemas.microsoft.com/office/powerpoint/2010/main" val="3944940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D7A892-2F0A-4CDB-A977-92C6471743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/>
              <a:t>Příklady společností působících v ČR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DEE2DED2-EA6F-441B-ABF8-C96885284E24}"/>
              </a:ext>
            </a:extLst>
          </p:cNvPr>
          <p:cNvSpPr/>
          <p:nvPr/>
        </p:nvSpPr>
        <p:spPr>
          <a:xfrm>
            <a:off x="251520" y="915566"/>
            <a:ext cx="66064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/>
              <a:t>Partners</a:t>
            </a:r>
            <a:r>
              <a:rPr lang="cs-CZ" dirty="0"/>
              <a:t> 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Services</a:t>
            </a:r>
            <a:r>
              <a:rPr lang="cs-CZ" dirty="0"/>
              <a:t>, a.s. - Jedna z největších finančně poradenských společností v ČR, která nabízí širokou škálu služeb, včetně investičního poradenství, správy majetku, pojištění a hypoték.</a:t>
            </a:r>
          </a:p>
          <a:p>
            <a:endParaRPr lang="cs-CZ" dirty="0"/>
          </a:p>
          <a:p>
            <a:r>
              <a:rPr lang="cs-CZ" dirty="0"/>
              <a:t>OVB </a:t>
            </a:r>
            <a:r>
              <a:rPr lang="cs-CZ" dirty="0" err="1"/>
              <a:t>Allfinanz</a:t>
            </a:r>
            <a:r>
              <a:rPr lang="cs-CZ" dirty="0"/>
              <a:t>, a.s. - Mezinárodní finančně poradenská společnost působící v ČR, která poskytuje komplexní finanční poradenství pro jednotlivce i firmy.</a:t>
            </a:r>
          </a:p>
          <a:p>
            <a:endParaRPr lang="cs-CZ" dirty="0"/>
          </a:p>
          <a:p>
            <a:r>
              <a:rPr lang="cs-CZ" dirty="0" err="1"/>
              <a:t>Fincentrum</a:t>
            </a:r>
            <a:r>
              <a:rPr lang="cs-CZ" dirty="0"/>
              <a:t> &amp; </a:t>
            </a:r>
            <a:r>
              <a:rPr lang="cs-CZ" dirty="0" err="1"/>
              <a:t>Swiss</a:t>
            </a:r>
            <a:r>
              <a:rPr lang="cs-CZ" dirty="0"/>
              <a:t> </a:t>
            </a:r>
            <a:r>
              <a:rPr lang="cs-CZ" dirty="0" err="1"/>
              <a:t>Life</a:t>
            </a:r>
            <a:r>
              <a:rPr lang="cs-CZ" dirty="0"/>
              <a:t> </a:t>
            </a:r>
            <a:r>
              <a:rPr lang="cs-CZ" dirty="0" err="1"/>
              <a:t>Select</a:t>
            </a:r>
            <a:r>
              <a:rPr lang="cs-CZ" dirty="0"/>
              <a:t> - Společnost nabízí individuální finanční plánování, investiční poradenství a další finanční služby.</a:t>
            </a:r>
          </a:p>
          <a:p>
            <a:endParaRPr lang="cs-CZ" dirty="0"/>
          </a:p>
          <a:p>
            <a:r>
              <a:rPr lang="cs-CZ" dirty="0" err="1"/>
              <a:t>Generali</a:t>
            </a:r>
            <a:r>
              <a:rPr lang="cs-CZ" dirty="0"/>
              <a:t> </a:t>
            </a:r>
            <a:r>
              <a:rPr lang="cs-CZ" dirty="0" err="1"/>
              <a:t>Investments</a:t>
            </a:r>
            <a:r>
              <a:rPr lang="cs-CZ" dirty="0"/>
              <a:t> CEE, investiční společnost, a.s. - Tato společnost se zaměřuje na investiční poradenství a správu portfolií pro soukromé i institucionální klienty.</a:t>
            </a:r>
          </a:p>
        </p:txBody>
      </p:sp>
    </p:spTree>
    <p:extLst>
      <p:ext uri="{BB962C8B-B14F-4D97-AF65-F5344CB8AC3E}">
        <p14:creationId xmlns:p14="http://schemas.microsoft.com/office/powerpoint/2010/main" val="421460002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74ECD1-FB89-44F1-9B80-F756B613A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E690FE4D-0CD6-4EA7-810F-BF9DD92F2951}"/>
              </a:ext>
            </a:extLst>
          </p:cNvPr>
          <p:cNvSpPr/>
          <p:nvPr/>
        </p:nvSpPr>
        <p:spPr>
          <a:xfrm>
            <a:off x="467544" y="987574"/>
            <a:ext cx="867645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Česká spořitelna - Finanční poradenství, a.s. - Dceřiná společnost jedné z největších bank v ČR, která poskytuje finanční poradenství, plánování a služby související s investicemi, pojištěním a úvěry.</a:t>
            </a:r>
          </a:p>
          <a:p>
            <a:endParaRPr lang="cs-CZ" dirty="0"/>
          </a:p>
          <a:p>
            <a:r>
              <a:rPr lang="cs-CZ" dirty="0"/>
              <a:t>Broker Trust, a.s. - Společnost poskytující širokou škálu finančních služeb, včetně pojištění, hypoték, investic a penzijního spoření.</a:t>
            </a:r>
          </a:p>
          <a:p>
            <a:endParaRPr lang="cs-CZ" dirty="0"/>
          </a:p>
          <a:p>
            <a:r>
              <a:rPr lang="cs-CZ" dirty="0"/>
              <a:t>FinGO.cz - Online platforma pro finanční poradenství, která nabízí porovnání a sjednání finančních produktů od různých poskytovatelů.</a:t>
            </a:r>
          </a:p>
        </p:txBody>
      </p:sp>
    </p:spTree>
    <p:extLst>
      <p:ext uri="{BB962C8B-B14F-4D97-AF65-F5344CB8AC3E}">
        <p14:creationId xmlns:p14="http://schemas.microsoft.com/office/powerpoint/2010/main" val="4006456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FE0371-E93C-4339-BAB5-B40F8AC5A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Finanční poradenství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EA2DB-D010-4B03-99E1-F4AD4D2FF65C}"/>
              </a:ext>
            </a:extLst>
          </p:cNvPr>
          <p:cNvSpPr txBox="1">
            <a:spLocks/>
          </p:cNvSpPr>
          <p:nvPr/>
        </p:nvSpPr>
        <p:spPr>
          <a:xfrm>
            <a:off x="467544" y="1131590"/>
            <a:ext cx="6840656" cy="367910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C344C19-B873-4A83-8E15-A549F6486647}"/>
              </a:ext>
            </a:extLst>
          </p:cNvPr>
          <p:cNvSpPr txBox="1"/>
          <p:nvPr/>
        </p:nvSpPr>
        <p:spPr>
          <a:xfrm>
            <a:off x="323528" y="725091"/>
            <a:ext cx="7056784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Smyslem finančního poradenství je </a:t>
            </a:r>
            <a:r>
              <a:rPr lang="cs-CZ" b="1" dirty="0"/>
              <a:t>rozbor finanční situace klienta a návrh řešení odpovídající jeho potřebám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Kvalitní finanční poradenství se neobejde bez pečlivé analýzy, nemělo by jít pouze o prodej finančních produktů. </a:t>
            </a:r>
          </a:p>
          <a:p>
            <a:endParaRPr lang="cs-CZ" dirty="0"/>
          </a:p>
          <a:p>
            <a:r>
              <a:rPr lang="cs-CZ" dirty="0"/>
              <a:t>Při výběru finančního poradce shánějte dostatek informací – reference klientů, zjistěte jaké má vzdělání a certifikace. Finančního poradce si můžete proklepnout také v registru České národní banky.</a:t>
            </a:r>
          </a:p>
          <a:p>
            <a:endParaRPr lang="cs-CZ" dirty="0"/>
          </a:p>
          <a:p>
            <a:r>
              <a:rPr lang="cs-CZ" dirty="0"/>
              <a:t>https://financni-subjekty.penize.cz/</a:t>
            </a:r>
          </a:p>
        </p:txBody>
      </p:sp>
    </p:spTree>
    <p:extLst>
      <p:ext uri="{BB962C8B-B14F-4D97-AF65-F5344CB8AC3E}">
        <p14:creationId xmlns:p14="http://schemas.microsoft.com/office/powerpoint/2010/main" val="1031829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3EC7B4-9DD3-44F3-AF6D-8BE24DA22A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8208912" cy="507703"/>
          </a:xfrm>
        </p:spPr>
        <p:txBody>
          <a:bodyPr/>
          <a:lstStyle/>
          <a:p>
            <a:r>
              <a:rPr lang="cs-CZ" dirty="0"/>
              <a:t>Příklady největších celosvětových společností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4700967-AF48-482F-9246-A799B387BBE7}"/>
              </a:ext>
            </a:extLst>
          </p:cNvPr>
          <p:cNvSpPr/>
          <p:nvPr/>
        </p:nvSpPr>
        <p:spPr>
          <a:xfrm>
            <a:off x="467544" y="915566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/>
              <a:t>Goldman</a:t>
            </a:r>
            <a:r>
              <a:rPr lang="cs-CZ" dirty="0"/>
              <a:t> </a:t>
            </a:r>
            <a:r>
              <a:rPr lang="cs-CZ" dirty="0" err="1"/>
              <a:t>Sachs</a:t>
            </a:r>
            <a:r>
              <a:rPr lang="cs-CZ" dirty="0"/>
              <a:t> - Americká investiční banka a finanční služby společnost, která nabízí širokou škálu finančních služeb, včetně investičního bankovnictví, správy majetku, a finančního poradenství.</a:t>
            </a:r>
          </a:p>
          <a:p>
            <a:endParaRPr lang="cs-CZ" dirty="0"/>
          </a:p>
          <a:p>
            <a:r>
              <a:rPr lang="cs-CZ" dirty="0"/>
              <a:t>Morgan </a:t>
            </a:r>
            <a:r>
              <a:rPr lang="cs-CZ" dirty="0" err="1"/>
              <a:t>Stanley</a:t>
            </a:r>
            <a:r>
              <a:rPr lang="cs-CZ" dirty="0"/>
              <a:t> - Další přední americká investiční banka, která poskytuje rozmanité finanční služby, včetně správy majetku, investičního poradenství a korporátních financí.</a:t>
            </a:r>
          </a:p>
          <a:p>
            <a:endParaRPr lang="cs-CZ" dirty="0"/>
          </a:p>
          <a:p>
            <a:r>
              <a:rPr lang="cs-CZ" dirty="0"/>
              <a:t>J.P. Morgan Chase &amp; Co. - Jedna z největších a nejznámějších finančních institucí na světě, nabízející služby v oblasti investičního bankovnictví, správy majetku, soukromého bankovnictví a finančního poradenství.</a:t>
            </a:r>
          </a:p>
          <a:p>
            <a:endParaRPr lang="cs-CZ" dirty="0"/>
          </a:p>
          <a:p>
            <a:r>
              <a:rPr lang="cs-CZ" dirty="0" err="1"/>
              <a:t>Fidelity</a:t>
            </a:r>
            <a:r>
              <a:rPr lang="cs-CZ" dirty="0"/>
              <a:t> </a:t>
            </a:r>
            <a:r>
              <a:rPr lang="cs-CZ" dirty="0" err="1"/>
              <a:t>Investments</a:t>
            </a:r>
            <a:r>
              <a:rPr lang="cs-CZ" dirty="0"/>
              <a:t> - Jedna z největších finančních služeb společností na světě, známá svými službami v oblasti správy majetku, důchodového spoření a poskytování investičních fondů.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15317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2EA792-3498-4A84-84DF-EC449416C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3F0DBF06-4201-4E33-AFA8-5D3136C41E31}"/>
              </a:ext>
            </a:extLst>
          </p:cNvPr>
          <p:cNvSpPr/>
          <p:nvPr/>
        </p:nvSpPr>
        <p:spPr>
          <a:xfrm>
            <a:off x="467544" y="987573"/>
            <a:ext cx="89289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Blackstone</a:t>
            </a:r>
            <a:r>
              <a:rPr lang="cs-CZ" dirty="0"/>
              <a:t> Group - Americká investiční společnost, která se specializuje na soukromý kapitál, realitní investice, </a:t>
            </a:r>
            <a:r>
              <a:rPr lang="cs-CZ" dirty="0" err="1"/>
              <a:t>hedge</a:t>
            </a:r>
            <a:r>
              <a:rPr lang="cs-CZ" dirty="0"/>
              <a:t> fondy a správu majetku.</a:t>
            </a:r>
          </a:p>
          <a:p>
            <a:r>
              <a:rPr lang="cs-CZ" dirty="0"/>
              <a:t>Charles </a:t>
            </a:r>
            <a:r>
              <a:rPr lang="cs-CZ" dirty="0" err="1"/>
              <a:t>Schwab</a:t>
            </a:r>
            <a:r>
              <a:rPr lang="cs-CZ" dirty="0"/>
              <a:t> </a:t>
            </a:r>
            <a:r>
              <a:rPr lang="cs-CZ" dirty="0" err="1"/>
              <a:t>Corporation</a:t>
            </a:r>
            <a:r>
              <a:rPr lang="cs-CZ" dirty="0"/>
              <a:t> - Americká banka a makléřská firma, která nabízí služby v oblasti správy majetku, online obchodování, a finančního poradenství.</a:t>
            </a:r>
          </a:p>
          <a:p>
            <a:endParaRPr lang="cs-CZ" dirty="0"/>
          </a:p>
          <a:p>
            <a:r>
              <a:rPr lang="cs-CZ" dirty="0" err="1"/>
              <a:t>Vanguard</a:t>
            </a:r>
            <a:r>
              <a:rPr lang="cs-CZ" dirty="0"/>
              <a:t> Group - Americká investiční společnost, která je známá především díky svým nízkonákladovým indexovým fondům a ETF, a také poskytuje služby v oblasti správy majetku a finančního poradenství.</a:t>
            </a:r>
          </a:p>
          <a:p>
            <a:endParaRPr lang="cs-CZ" dirty="0"/>
          </a:p>
          <a:p>
            <a:r>
              <a:rPr lang="cs-CZ" dirty="0" err="1"/>
              <a:t>Deutsche</a:t>
            </a:r>
            <a:r>
              <a:rPr lang="cs-CZ" dirty="0"/>
              <a:t> Bank </a:t>
            </a:r>
            <a:r>
              <a:rPr lang="cs-CZ" dirty="0" err="1"/>
              <a:t>Wealth</a:t>
            </a:r>
            <a:r>
              <a:rPr lang="cs-CZ" dirty="0"/>
              <a:t> Management - Divize německé </a:t>
            </a:r>
            <a:r>
              <a:rPr lang="cs-CZ" dirty="0" err="1"/>
              <a:t>Deutsche</a:t>
            </a:r>
            <a:r>
              <a:rPr lang="cs-CZ" dirty="0"/>
              <a:t> Bank, která poskytuje služby v oblasti správy majetku, soukromého bankovnictví a finančního poradenství pro bohaté jednotlivce a rodiny po celém světě.</a:t>
            </a:r>
          </a:p>
        </p:txBody>
      </p:sp>
    </p:spTree>
    <p:extLst>
      <p:ext uri="{BB962C8B-B14F-4D97-AF65-F5344CB8AC3E}">
        <p14:creationId xmlns:p14="http://schemas.microsoft.com/office/powerpoint/2010/main" val="93146070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F918CD-C042-4EDC-AF76-0D16F636D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Proces finančního plánování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94DFBD2-AE2A-4CAB-AB78-25F024591430}"/>
              </a:ext>
            </a:extLst>
          </p:cNvPr>
          <p:cNvSpPr txBox="1">
            <a:spLocks/>
          </p:cNvSpPr>
          <p:nvPr/>
        </p:nvSpPr>
        <p:spPr>
          <a:xfrm>
            <a:off x="395536" y="843558"/>
            <a:ext cx="8424936" cy="429994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800"/>
              <a:t>1. </a:t>
            </a:r>
            <a:r>
              <a:rPr lang="cs-CZ" sz="1800" b="1"/>
              <a:t>Analýza finančních a investičních možností </a:t>
            </a:r>
          </a:p>
          <a:p>
            <a:pPr lvl="1" algn="just"/>
            <a:r>
              <a:rPr lang="cs-CZ" sz="1600"/>
              <a:t>Zmapování situace z hlediska majetku, příjmů - jak současných, tak budoucích, dále závazků a peněžních toků. Základem tohoto kroku je poskytnout obraz o finančních možnostech rodiny či jednotlivce.</a:t>
            </a:r>
          </a:p>
          <a:p>
            <a:pPr algn="just"/>
            <a:r>
              <a:rPr lang="cs-CZ" sz="1800"/>
              <a:t>2. </a:t>
            </a:r>
            <a:r>
              <a:rPr lang="cs-CZ" sz="1800" b="1"/>
              <a:t>Promítnutí budoucích důsledků současného rozhodnutí – rizik</a:t>
            </a:r>
          </a:p>
          <a:p>
            <a:pPr lvl="1" algn="just"/>
            <a:r>
              <a:rPr lang="cs-CZ" sz="1600"/>
              <a:t>Určení všech rizik, která by mohla ohrozit finanční stabilitu rodiny a tím znemožnit finanční realizaci vytýčených cílů (ztráta zaměstnání, dlouhodobá nemoc, prudké zvýšení cen, rozvod apod.).</a:t>
            </a:r>
          </a:p>
          <a:p>
            <a:pPr algn="just"/>
            <a:r>
              <a:rPr lang="cs-CZ" sz="1800"/>
              <a:t>3. </a:t>
            </a:r>
            <a:r>
              <a:rPr lang="cs-CZ" sz="1800" b="1"/>
              <a:t>Určení cílů a zvolení určitých alternativ, které jsou včleněny do konečného finančního plánu</a:t>
            </a:r>
          </a:p>
          <a:p>
            <a:pPr lvl="1" algn="just"/>
            <a:r>
              <a:rPr lang="cs-CZ" sz="1600"/>
              <a:t>Na začátku je nutné si vytvořit konkrétní představu o všech cílech, určit priority podle důležitosti a stanovit dobu, která by byla optimální pro dosažení těchto cílů. Dále zvolíme konkrétní postup pro řešení stanovených cílů, kde zhodnotíme schůdnost a proveditelnost tohoto řešení.</a:t>
            </a:r>
          </a:p>
          <a:p>
            <a:pPr algn="just"/>
            <a:r>
              <a:rPr lang="cs-CZ" sz="1800"/>
              <a:t>4. </a:t>
            </a:r>
            <a:r>
              <a:rPr lang="cs-CZ" sz="1800" b="1"/>
              <a:t>Měření výsledné výnosnosti finančního plánu v porovnání s cíli stanovenými plánem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0343376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5740E6-B767-49AD-A6E5-1834FECF5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371BE-3CB2-425A-8E2F-9AE972D9C0B6}"/>
              </a:ext>
            </a:extLst>
          </p:cNvPr>
          <p:cNvSpPr txBox="1">
            <a:spLocks/>
          </p:cNvSpPr>
          <p:nvPr/>
        </p:nvSpPr>
        <p:spPr>
          <a:xfrm>
            <a:off x="395536" y="1995686"/>
            <a:ext cx="8424936" cy="122413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 algn="ctr">
              <a:lnSpc>
                <a:spcPct val="80000"/>
              </a:lnSpc>
              <a:buClr>
                <a:srgbClr val="307871"/>
              </a:buClr>
            </a:pPr>
            <a:r>
              <a:rPr lang="cs-CZ" sz="2800" dirty="0"/>
              <a:t>??? Co je to finanční nezávislost???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56694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99FBBE-56AA-4862-8E08-3F62BFA9E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Finanční nezávislost</a:t>
            </a: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364D579D-43F1-43ED-8625-CE544996114A}"/>
              </a:ext>
            </a:extLst>
          </p:cNvPr>
          <p:cNvSpPr txBox="1"/>
          <p:nvPr/>
        </p:nvSpPr>
        <p:spPr>
          <a:xfrm>
            <a:off x="539552" y="1059582"/>
            <a:ext cx="655272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/>
              <a:t>Finanční nezávislost</a:t>
            </a:r>
            <a:r>
              <a:rPr lang="cs-CZ" dirty="0"/>
              <a:t> je snem mnoha lidí. Její dosažení ale není nemožné. Stačí nad svými penězi správně přemýšlet a naučit se s nimi hospodařit tak, abychom neutráceli zbytečně a naše peníze nám mohly přinášet peníze další.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EF8B4318-FEC4-4FC1-9207-87E6E1653085}"/>
              </a:ext>
            </a:extLst>
          </p:cNvPr>
          <p:cNvSpPr txBox="1"/>
          <p:nvPr/>
        </p:nvSpPr>
        <p:spPr>
          <a:xfrm>
            <a:off x="539552" y="2355726"/>
            <a:ext cx="6318448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Za finančně nezávislé se nejčastěji označují lidé, kteří dosáhli stavu, ve kterém už nemusí aktivně pracovat na tom, aby se uživili a pokryli své finanční náklady. Dosáhli toho buď tak, že </a:t>
            </a:r>
            <a:r>
              <a:rPr lang="cs-CZ" b="1" dirty="0"/>
              <a:t>vydělali velké množství peněz</a:t>
            </a:r>
            <a:r>
              <a:rPr lang="cs-CZ" dirty="0"/>
              <a:t>, nebo si dokázali </a:t>
            </a:r>
            <a:r>
              <a:rPr lang="cs-CZ" b="1" dirty="0"/>
              <a:t>vytvořit pravidelné příjmy</a:t>
            </a:r>
            <a:r>
              <a:rPr lang="cs-CZ" dirty="0"/>
              <a:t>, které jim s podstatně menším množstvím práce zajišťují životní komfort, který si zvolili.</a:t>
            </a:r>
          </a:p>
        </p:txBody>
      </p:sp>
    </p:spTree>
    <p:extLst>
      <p:ext uri="{BB962C8B-B14F-4D97-AF65-F5344CB8AC3E}">
        <p14:creationId xmlns:p14="http://schemas.microsoft.com/office/powerpoint/2010/main" val="22107281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F68D94-A07A-4B1E-9251-B63356C55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Pasivní příjem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BA858A19-A30C-4F2B-A162-C4F33216052A}"/>
              </a:ext>
            </a:extLst>
          </p:cNvPr>
          <p:cNvSpPr txBox="1"/>
          <p:nvPr/>
        </p:nvSpPr>
        <p:spPr>
          <a:xfrm>
            <a:off x="827584" y="1203598"/>
            <a:ext cx="684076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V této souvislosti se často objevuje pojem pasivní příjem. Za ten je považován takový příjem, který je pravidelný a pro který je nutné vyvíjet pouze malé množství práce. Pramenit může například z investic do akcií, nemovitostí apod.</a:t>
            </a:r>
          </a:p>
        </p:txBody>
      </p:sp>
    </p:spTree>
    <p:extLst>
      <p:ext uri="{BB962C8B-B14F-4D97-AF65-F5344CB8AC3E}">
        <p14:creationId xmlns:p14="http://schemas.microsoft.com/office/powerpoint/2010/main" val="2190254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1624E8-E94E-46BE-8EF2-8848F9776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Jak se stát finančně nezávislým</a:t>
            </a:r>
            <a:br>
              <a:rPr lang="nb-NO" b="1" dirty="0"/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42C110FC-1966-462B-9B8E-C9F12C59BEA8}"/>
              </a:ext>
            </a:extLst>
          </p:cNvPr>
          <p:cNvSpPr txBox="1"/>
          <p:nvPr/>
        </p:nvSpPr>
        <p:spPr>
          <a:xfrm>
            <a:off x="539552" y="987574"/>
            <a:ext cx="684076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Ze začátku stačí, když se naučí hospodařit se svými penězi a nakládat s nimi vědomě. Často totiž utrácíme peníze za věci, o kterých ani nevíme.</a:t>
            </a:r>
          </a:p>
          <a:p>
            <a:endParaRPr lang="cs-CZ" dirty="0"/>
          </a:p>
          <a:p>
            <a:pPr marL="285750" indent="-285750">
              <a:buFontTx/>
              <a:buChar char="-"/>
            </a:pPr>
            <a:r>
              <a:rPr lang="cs-CZ" dirty="0"/>
              <a:t>Tušíte třeba, kolik jste utratili za minulý měsíc při nákupu potravin?</a:t>
            </a:r>
          </a:p>
          <a:p>
            <a:pPr marL="285750" indent="-285750">
              <a:buFontTx/>
              <a:buChar char="-"/>
            </a:pPr>
            <a:r>
              <a:rPr lang="cs-CZ" dirty="0"/>
              <a:t>Nebo kolik vás stojí oblečení, které nosíte? </a:t>
            </a:r>
          </a:p>
          <a:p>
            <a:pPr marL="285750" indent="-285750">
              <a:buFontTx/>
              <a:buChar char="-"/>
            </a:pPr>
            <a:r>
              <a:rPr lang="cs-CZ" dirty="0"/>
              <a:t>A kolik peněz jste vložili do nového telefonu či aplikací, které na něm používáte?</a:t>
            </a:r>
          </a:p>
        </p:txBody>
      </p:sp>
    </p:spTree>
    <p:extLst>
      <p:ext uri="{BB962C8B-B14F-4D97-AF65-F5344CB8AC3E}">
        <p14:creationId xmlns:p14="http://schemas.microsoft.com/office/powerpoint/2010/main" val="31431725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C7E773-917E-4A99-8109-54D499AF2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plánování – 3B cíle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8FD98653-056A-42D9-AB57-47C35FEFCA7F}"/>
              </a:ext>
            </a:extLst>
          </p:cNvPr>
          <p:cNvSpPr txBox="1">
            <a:spLocks/>
          </p:cNvSpPr>
          <p:nvPr/>
        </p:nvSpPr>
        <p:spPr>
          <a:xfrm>
            <a:off x="251520" y="843558"/>
            <a:ext cx="8640960" cy="4299941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400" b="1"/>
              <a:t>1. Plán BEZPEČÍ</a:t>
            </a:r>
          </a:p>
          <a:p>
            <a:pPr algn="just"/>
            <a:r>
              <a:rPr lang="cs-CZ" sz="2400"/>
              <a:t>Cílem je vybudovat systém... </a:t>
            </a:r>
          </a:p>
          <a:p>
            <a:pPr algn="just"/>
            <a:r>
              <a:rPr lang="cs-CZ" sz="2400"/>
              <a:t>Pozn.: Životní rezervy jsou částí úspor určené pro pokrytí výdajů v případě neočekávaných událostí a s tím spojeného výpadku příjmů.</a:t>
            </a:r>
          </a:p>
          <a:p>
            <a:pPr algn="just"/>
            <a:r>
              <a:rPr lang="cs-CZ" sz="2400"/>
              <a:t> </a:t>
            </a:r>
          </a:p>
          <a:p>
            <a:pPr algn="just"/>
            <a:r>
              <a:rPr lang="cs-CZ" sz="2400" b="1"/>
              <a:t>2. Plán BEZSTAROSTNOST</a:t>
            </a:r>
          </a:p>
          <a:p>
            <a:pPr algn="just"/>
            <a:r>
              <a:rPr lang="cs-CZ" sz="2400"/>
              <a:t>Cílem je dosáhnout finanční nezávislosti</a:t>
            </a:r>
          </a:p>
          <a:p>
            <a:pPr algn="just"/>
            <a:r>
              <a:rPr lang="cs-CZ" sz="2400"/>
              <a:t>Pozn.: Finanční nezávislost je stav, kdy běžné výdaje domácností (výdaje nezbytné + část zbytných výdajů) jsou pokryty ... příjmy (tj. příjmy z kapitálového nebo jiného majetku).</a:t>
            </a:r>
          </a:p>
          <a:p>
            <a:pPr algn="just"/>
            <a:r>
              <a:rPr lang="cs-CZ" sz="2400"/>
              <a:t> </a:t>
            </a:r>
          </a:p>
          <a:p>
            <a:pPr algn="just"/>
            <a:r>
              <a:rPr lang="cs-CZ" sz="2400" b="1"/>
              <a:t>3. Plán BOHATSTVÍ</a:t>
            </a:r>
          </a:p>
          <a:p>
            <a:pPr algn="just"/>
            <a:r>
              <a:rPr lang="cs-CZ" sz="2400"/>
              <a:t>Cílem je dosažení finanční svobody</a:t>
            </a:r>
          </a:p>
          <a:p>
            <a:pPr algn="just"/>
            <a:r>
              <a:rPr lang="cs-CZ" sz="2400"/>
              <a:t>Pozn.: Finanční svoboda je vyšší stupeň finanční nezávislosti. Finanční svoboda umožňuje člověku pokrýt ... (včetně nejrůznějších cílů, snů a přání).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01027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12F57D-595D-4B13-9605-2A63E786D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480720" cy="507703"/>
          </a:xfrm>
        </p:spPr>
        <p:txBody>
          <a:bodyPr/>
          <a:lstStyle/>
          <a:p>
            <a:r>
              <a:rPr lang="cs-CZ" dirty="0"/>
              <a:t>Optimalizace ve finančním plánování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F67BE-B9D1-46B6-A345-225B54E1B0F7}"/>
              </a:ext>
            </a:extLst>
          </p:cNvPr>
          <p:cNvSpPr txBox="1">
            <a:spLocks/>
          </p:cNvSpPr>
          <p:nvPr/>
        </p:nvSpPr>
        <p:spPr>
          <a:xfrm>
            <a:off x="251520" y="843558"/>
            <a:ext cx="8640960" cy="410445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buClr>
                <a:srgbClr val="307871"/>
              </a:buClr>
            </a:pPr>
            <a:r>
              <a:rPr lang="cs-CZ" sz="2400"/>
              <a:t>dostatečné finanční rezervy</a:t>
            </a:r>
          </a:p>
          <a:p>
            <a:pPr marL="266700" indent="-266700">
              <a:buClr>
                <a:srgbClr val="307871"/>
              </a:buClr>
            </a:pPr>
            <a:r>
              <a:rPr lang="cs-CZ" sz="2400"/>
              <a:t>akumulace a rozmnožení finančních prostředků</a:t>
            </a:r>
          </a:p>
          <a:p>
            <a:pPr marL="266700" indent="-266700">
              <a:buClr>
                <a:srgbClr val="307871"/>
              </a:buClr>
            </a:pPr>
            <a:r>
              <a:rPr lang="cs-CZ" sz="2400"/>
              <a:t>efektivní portfolio s ohledem na likviditu, výnos a riziko</a:t>
            </a:r>
          </a:p>
          <a:p>
            <a:pPr marL="266700" indent="-266700">
              <a:buClr>
                <a:srgbClr val="307871"/>
              </a:buClr>
            </a:pPr>
            <a:r>
              <a:rPr lang="cs-CZ" sz="2400"/>
              <a:t>daňová stránka výsledného řešení </a:t>
            </a:r>
          </a:p>
          <a:p>
            <a:pPr marL="266700" indent="-266700">
              <a:buClr>
                <a:srgbClr val="307871"/>
              </a:buClr>
            </a:pPr>
            <a:r>
              <a:rPr lang="cs-CZ" sz="2400"/>
              <a:t>maximální využití státních dotací a podpor</a:t>
            </a:r>
          </a:p>
          <a:p>
            <a:pPr marL="266700" indent="-266700">
              <a:buClr>
                <a:srgbClr val="307871"/>
              </a:buClr>
            </a:pPr>
            <a:r>
              <a:rPr lang="cs-CZ" sz="2400"/>
              <a:t>délka období, po kterou chceme investovat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87653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D46F0D-9334-492D-B014-B66D90EDB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336704" cy="507703"/>
          </a:xfrm>
        </p:spPr>
        <p:txBody>
          <a:bodyPr/>
          <a:lstStyle/>
          <a:p>
            <a:r>
              <a:rPr lang="cs-CZ" dirty="0"/>
              <a:t>Finanční plánování vs. životní cykly rodiny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7F2B6FC1-297E-49E7-A8DF-3B1EA61D963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210493"/>
            <a:ext cx="2232248" cy="3933007"/>
          </a:xfrm>
          <a:prstGeom prst="rect">
            <a:avLst/>
          </a:prstGeom>
        </p:spPr>
      </p:pic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8E0A3849-428F-4F3C-AF8C-51EEC11802BA}"/>
              </a:ext>
            </a:extLst>
          </p:cNvPr>
          <p:cNvSpPr txBox="1">
            <a:spLocks/>
          </p:cNvSpPr>
          <p:nvPr/>
        </p:nvSpPr>
        <p:spPr>
          <a:xfrm>
            <a:off x="3203848" y="1663005"/>
            <a:ext cx="5256584" cy="327454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1800" b="1"/>
              <a:t>=&gt; Fáze akumulační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800"/>
              <a:t>nastartování pracovní kariéry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800"/>
              <a:t>příjmy přibližně pokrývají životní náklady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1800"/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800" b="1"/>
              <a:t>=&gt; Fáze konsolidační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800"/>
              <a:t> kumulují se …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cs-CZ" sz="1800"/>
          </a:p>
          <a:p>
            <a:pPr marL="0" indent="0">
              <a:buFont typeface="Arial" panose="020B0604020202020204" pitchFamily="34" charset="0"/>
              <a:buNone/>
            </a:pPr>
            <a:r>
              <a:rPr lang="cs-CZ" sz="1800" b="1"/>
              <a:t>=&gt; Fáze spotřební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sz="1800"/>
              <a:t>spotřebovávají se úspory a rozdávají dary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15942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681534-A6D6-4CFF-9A94-852598B01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Formy Finančního poradenství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C391C075-CE46-4B4B-9626-AF161058ABD4}"/>
              </a:ext>
            </a:extLst>
          </p:cNvPr>
          <p:cNvSpPr/>
          <p:nvPr/>
        </p:nvSpPr>
        <p:spPr>
          <a:xfrm>
            <a:off x="899592" y="1833086"/>
            <a:ext cx="76328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 Placené poradenství: Nezávislé poradenství, za které klient platí pevnou sazbu.</a:t>
            </a:r>
          </a:p>
          <a:p>
            <a:endParaRPr lang="cs-CZ" dirty="0"/>
          </a:p>
          <a:p>
            <a:r>
              <a:rPr lang="cs-CZ" dirty="0"/>
              <a:t> Provizní poradenství: Poradenství, při kterém poradce obdrží provizi za produkty, které klient zakoupí na jeho doporučení.</a:t>
            </a:r>
          </a:p>
        </p:txBody>
      </p:sp>
    </p:spTree>
    <p:extLst>
      <p:ext uri="{BB962C8B-B14F-4D97-AF65-F5344CB8AC3E}">
        <p14:creationId xmlns:p14="http://schemas.microsoft.com/office/powerpoint/2010/main" val="8135231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5895C8-0F32-42B8-B40C-D5739183A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488832" cy="507703"/>
          </a:xfrm>
        </p:spPr>
        <p:txBody>
          <a:bodyPr/>
          <a:lstStyle/>
          <a:p>
            <a:r>
              <a:rPr lang="cs-CZ" b="1" dirty="0"/>
              <a:t>Jak si sestavit rodinný finanční plán ve třech krocích</a:t>
            </a:r>
            <a:br>
              <a:rPr lang="cs-CZ" b="1" dirty="0"/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809DB727-B0A4-4015-B569-09B97AC5E04A}"/>
              </a:ext>
            </a:extLst>
          </p:cNvPr>
          <p:cNvSpPr txBox="1"/>
          <p:nvPr/>
        </p:nvSpPr>
        <p:spPr>
          <a:xfrm>
            <a:off x="467544" y="1059581"/>
            <a:ext cx="639045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/>
              <a:t>Nejprve musíme udělat tři kroky, které nás nic nestojí:</a:t>
            </a: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poznat svoji finanční situaci </a:t>
            </a:r>
            <a:r>
              <a:rPr lang="cs-CZ" dirty="0"/>
              <a:t>– musíme si umět spočítat si, kolik peněz odkud dostáváme a kolik na co vydáváme, to znamená sestavit si </a:t>
            </a:r>
            <a:r>
              <a:rPr lang="cs-CZ" dirty="0">
                <a:hlinkClick r:id="rId2"/>
              </a:rPr>
              <a:t>rozpočet</a:t>
            </a:r>
            <a:r>
              <a:rPr lang="cs-CZ" dirty="0"/>
              <a:t> – pokud nevíme, jak na to, můžeme postupovat podle návodu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stanovit si cíle</a:t>
            </a:r>
            <a:r>
              <a:rPr lang="cs-CZ" dirty="0"/>
              <a:t> – pokud bychom zůstali v rovině snu, tak je dost dobře možné, že se nám v reálném životě nikdy nesplní, když ale svoje přání proměníme v cíl, tak už k němu můžeme směřovat své úsilí a vydat se na cestu;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najít způsob, jak finance získat –</a:t>
            </a:r>
            <a:r>
              <a:rPr lang="cs-CZ" dirty="0"/>
              <a:t> vždy je nějaká možnost, jak získat víc a utrácet méně, to znamená revidovat svůj rozpočet a zakomponovat do něj svůj cíl</a:t>
            </a:r>
          </a:p>
        </p:txBody>
      </p:sp>
    </p:spTree>
    <p:extLst>
      <p:ext uri="{BB962C8B-B14F-4D97-AF65-F5344CB8AC3E}">
        <p14:creationId xmlns:p14="http://schemas.microsoft.com/office/powerpoint/2010/main" val="43623212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CDF479-5D51-45F7-B907-AE8C2234B4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547F80F-C345-46DA-8820-65F54352F87C}"/>
              </a:ext>
            </a:extLst>
          </p:cNvPr>
          <p:cNvSpPr txBox="1"/>
          <p:nvPr/>
        </p:nvSpPr>
        <p:spPr>
          <a:xfrm>
            <a:off x="539552" y="843558"/>
            <a:ext cx="69847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Abychom se ke splnění svého plánu dostali, musí následovat ještě další dva, které jsou pro nás mnohdy náročnější: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30CA3294-AEED-4A69-A29C-BAE32B5BA4B1}"/>
              </a:ext>
            </a:extLst>
          </p:cNvPr>
          <p:cNvSpPr txBox="1"/>
          <p:nvPr/>
        </p:nvSpPr>
        <p:spPr>
          <a:xfrm>
            <a:off x="611560" y="1417588"/>
            <a:ext cx="624644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dirty="0"/>
              <a:t> -   plán realizovat – připravit si jednotlivé kroky, uzavřít potřebné smlouvy, nastavit si limity, zkrátka postupovat podle plánu v každodenním životě;</a:t>
            </a:r>
          </a:p>
          <a:p>
            <a:r>
              <a:rPr lang="cs-CZ" dirty="0"/>
              <a:t> -   plán pravidelně, nejlépe jednou ročně, kontrolovat, prozkoumat další možnosti a případně znovu revidovat.</a:t>
            </a:r>
          </a:p>
        </p:txBody>
      </p:sp>
    </p:spTree>
    <p:extLst>
      <p:ext uri="{BB962C8B-B14F-4D97-AF65-F5344CB8AC3E}">
        <p14:creationId xmlns:p14="http://schemas.microsoft.com/office/powerpoint/2010/main" val="413960133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E3D4CB-4DE2-4365-8EF4-C6BD79A5D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BCACF6-C63D-473B-B00F-339686BAE5A5}"/>
              </a:ext>
            </a:extLst>
          </p:cNvPr>
          <p:cNvSpPr txBox="1">
            <a:spLocks/>
          </p:cNvSpPr>
          <p:nvPr/>
        </p:nvSpPr>
        <p:spPr>
          <a:xfrm>
            <a:off x="467544" y="843558"/>
            <a:ext cx="8424936" cy="4104456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1200"/>
              </a:spcBef>
            </a:pPr>
            <a:endParaRPr lang="cs-CZ" sz="2800" dirty="0"/>
          </a:p>
          <a:p>
            <a:pPr algn="ctr">
              <a:spcBef>
                <a:spcPts val="1200"/>
              </a:spcBef>
            </a:pPr>
            <a:endParaRPr lang="cs-CZ" sz="2800" dirty="0"/>
          </a:p>
          <a:p>
            <a:pPr algn="ctr">
              <a:spcBef>
                <a:spcPts val="1200"/>
              </a:spcBef>
            </a:pPr>
            <a:endParaRPr lang="cs-CZ" sz="2800" dirty="0"/>
          </a:p>
          <a:p>
            <a:pPr algn="ctr">
              <a:spcBef>
                <a:spcPts val="1200"/>
              </a:spcBef>
            </a:pPr>
            <a:r>
              <a:rPr lang="cs-CZ" sz="2800" dirty="0"/>
              <a:t>??? Vedete si osobní rozpočet???</a:t>
            </a:r>
          </a:p>
        </p:txBody>
      </p:sp>
    </p:spTree>
    <p:extLst>
      <p:ext uri="{BB962C8B-B14F-4D97-AF65-F5344CB8AC3E}">
        <p14:creationId xmlns:p14="http://schemas.microsoft.com/office/powerpoint/2010/main" val="2165438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9D4AF9-F494-4A4F-A306-DBE957F19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Osobní finanční rozpočet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BA4D3E7-5625-4CE1-A598-3E6616EA681C}"/>
              </a:ext>
            </a:extLst>
          </p:cNvPr>
          <p:cNvSpPr txBox="1"/>
          <p:nvPr/>
        </p:nvSpPr>
        <p:spPr>
          <a:xfrm>
            <a:off x="467544" y="1002089"/>
            <a:ext cx="660648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Pro to, abyste to zjistili, se vyplatí vytvořit si osobní finanční rozpočet. V něm můžete evidovat všechny své výdaje a třídit je do kategorií podle toho, čeho se týkaly. Zjistíte tak, kolik skutečně za co utrácíte a kde můžete ušetřit. Díky těmto informacím budete moci dělat mnohem vědomější rozhodnutí, jak se svými penězi naložíte a zda je raději nebudete investovat jinam.</a:t>
            </a:r>
          </a:p>
          <a:p>
            <a:endParaRPr lang="cs-CZ" dirty="0"/>
          </a:p>
          <a:p>
            <a:r>
              <a:rPr lang="cs-CZ" dirty="0"/>
              <a:t>I malé množství peněz totiž může být zárodkem vaší budoucí finanční svobody. I několik stovek, které ušetříte na něčem, co v životě nutně nepotřebujete a za co jste doposud utráceli, může být prvním kapitálem, který si připravíte na vaše budoucí investice.</a:t>
            </a:r>
          </a:p>
        </p:txBody>
      </p:sp>
    </p:spTree>
    <p:extLst>
      <p:ext uri="{BB962C8B-B14F-4D97-AF65-F5344CB8AC3E}">
        <p14:creationId xmlns:p14="http://schemas.microsoft.com/office/powerpoint/2010/main" val="11692991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7F4617-5D71-4632-95DD-930717D5E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Rodinné účetnictví</a:t>
            </a:r>
          </a:p>
        </p:txBody>
      </p:sp>
      <p:grpSp>
        <p:nvGrpSpPr>
          <p:cNvPr id="3" name="Group 23">
            <a:extLst>
              <a:ext uri="{FF2B5EF4-FFF2-40B4-BE49-F238E27FC236}">
                <a16:creationId xmlns:a16="http://schemas.microsoft.com/office/drawing/2014/main" id="{6ECA39B3-8412-4CD1-9EFA-5D68A1F9AC66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547664" y="915566"/>
            <a:ext cx="6863480" cy="1979290"/>
            <a:chOff x="2359" y="1999"/>
            <a:chExt cx="7017" cy="2023"/>
          </a:xfrm>
        </p:grpSpPr>
        <p:sp>
          <p:nvSpPr>
            <p:cNvPr id="4" name="AutoShape 29">
              <a:extLst>
                <a:ext uri="{FF2B5EF4-FFF2-40B4-BE49-F238E27FC236}">
                  <a16:creationId xmlns:a16="http://schemas.microsoft.com/office/drawing/2014/main" id="{ABCA2FDD-24EF-4A01-9FEC-2E41A7BD47CE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359" y="1999"/>
              <a:ext cx="7017" cy="202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200" dirty="0"/>
            </a:p>
          </p:txBody>
        </p:sp>
        <p:sp>
          <p:nvSpPr>
            <p:cNvPr id="5" name="AutoShape 28">
              <a:extLst>
                <a:ext uri="{FF2B5EF4-FFF2-40B4-BE49-F238E27FC236}">
                  <a16:creationId xmlns:a16="http://schemas.microsoft.com/office/drawing/2014/main" id="{EAC30B44-A973-41E7-BA72-7901079F51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7" y="2831"/>
              <a:ext cx="5774" cy="0"/>
            </a:xfrm>
            <a:prstGeom prst="straightConnector1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200"/>
            </a:p>
          </p:txBody>
        </p:sp>
        <p:sp>
          <p:nvSpPr>
            <p:cNvPr id="6" name="AutoShape 27">
              <a:extLst>
                <a:ext uri="{FF2B5EF4-FFF2-40B4-BE49-F238E27FC236}">
                  <a16:creationId xmlns:a16="http://schemas.microsoft.com/office/drawing/2014/main" id="{C88A1172-1108-490D-9D79-62F3EB8D4C9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60" y="2831"/>
              <a:ext cx="0" cy="1045"/>
            </a:xfrm>
            <a:prstGeom prst="straightConnector1">
              <a:avLst/>
            </a:prstGeom>
            <a:noFill/>
            <a:ln w="1587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200"/>
            </a:p>
          </p:txBody>
        </p:sp>
        <p:sp>
          <p:nvSpPr>
            <p:cNvPr id="7" name="Text Box 26">
              <a:extLst>
                <a:ext uri="{FF2B5EF4-FFF2-40B4-BE49-F238E27FC236}">
                  <a16:creationId xmlns:a16="http://schemas.microsoft.com/office/drawing/2014/main" id="{93191913-07D3-41A8-A405-B704783998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37" y="2904"/>
              <a:ext cx="2359" cy="60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Příjmy</a:t>
              </a: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Text Box 25">
              <a:extLst>
                <a:ext uri="{FF2B5EF4-FFF2-40B4-BE49-F238E27FC236}">
                  <a16:creationId xmlns:a16="http://schemas.microsoft.com/office/drawing/2014/main" id="{85FFE819-112E-4A1D-87F8-23DD997735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18" y="2904"/>
              <a:ext cx="2799" cy="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Výdaje</a:t>
              </a: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Text Box 24">
              <a:extLst>
                <a:ext uri="{FF2B5EF4-FFF2-40B4-BE49-F238E27FC236}">
                  <a16:creationId xmlns:a16="http://schemas.microsoft.com/office/drawing/2014/main" id="{D7794642-4C5C-4F40-8A0B-A2CE17DA580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35" y="2296"/>
              <a:ext cx="3893" cy="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Cash </a:t>
              </a:r>
              <a:r>
                <a:rPr kumimoji="0" lang="cs-CZ" sz="2200" b="1" i="0" u="none" strike="noStrike" cap="none" normalizeH="0" baseline="0" dirty="0" err="1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flow</a:t>
              </a:r>
              <a:r>
                <a:rPr kumimoji="0" lang="cs-CZ" sz="2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 domácnosti</a:t>
              </a:r>
              <a:endParaRPr kumimoji="0" lang="cs-CZ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0" name="Group 12">
            <a:extLst>
              <a:ext uri="{FF2B5EF4-FFF2-40B4-BE49-F238E27FC236}">
                <a16:creationId xmlns:a16="http://schemas.microsoft.com/office/drawing/2014/main" id="{03508D27-E71E-4215-81A9-95DAB7DD195E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33325" y="3069189"/>
            <a:ext cx="6492157" cy="1872208"/>
            <a:chOff x="2359" y="1999"/>
            <a:chExt cx="7017" cy="2023"/>
          </a:xfrm>
        </p:grpSpPr>
        <p:sp>
          <p:nvSpPr>
            <p:cNvPr id="11" name="AutoShape 18">
              <a:extLst>
                <a:ext uri="{FF2B5EF4-FFF2-40B4-BE49-F238E27FC236}">
                  <a16:creationId xmlns:a16="http://schemas.microsoft.com/office/drawing/2014/main" id="{70A8A72A-5B68-4085-BF44-084354B4E323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2359" y="1999"/>
              <a:ext cx="7017" cy="2023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200"/>
            </a:p>
          </p:txBody>
        </p:sp>
        <p:sp>
          <p:nvSpPr>
            <p:cNvPr id="12" name="AutoShape 17">
              <a:extLst>
                <a:ext uri="{FF2B5EF4-FFF2-40B4-BE49-F238E27FC236}">
                  <a16:creationId xmlns:a16="http://schemas.microsoft.com/office/drawing/2014/main" id="{B80AE6A0-3110-4C7A-AF39-1747304A48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37" y="2831"/>
              <a:ext cx="5774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200"/>
            </a:p>
          </p:txBody>
        </p:sp>
        <p:sp>
          <p:nvSpPr>
            <p:cNvPr id="13" name="AutoShape 16">
              <a:extLst>
                <a:ext uri="{FF2B5EF4-FFF2-40B4-BE49-F238E27FC236}">
                  <a16:creationId xmlns:a16="http://schemas.microsoft.com/office/drawing/2014/main" id="{8507B5C1-B7EC-45B3-8EE8-6DE984A12E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60" y="2831"/>
              <a:ext cx="0" cy="104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2200"/>
            </a:p>
          </p:txBody>
        </p:sp>
        <p:sp>
          <p:nvSpPr>
            <p:cNvPr id="14" name="Text Box 15">
              <a:extLst>
                <a:ext uri="{FF2B5EF4-FFF2-40B4-BE49-F238E27FC236}">
                  <a16:creationId xmlns:a16="http://schemas.microsoft.com/office/drawing/2014/main" id="{8DFCB79E-41B6-4923-9266-6555C2AFA0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37" y="2904"/>
              <a:ext cx="2359" cy="60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Majetek</a:t>
              </a: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14">
              <a:extLst>
                <a:ext uri="{FF2B5EF4-FFF2-40B4-BE49-F238E27FC236}">
                  <a16:creationId xmlns:a16="http://schemas.microsoft.com/office/drawing/2014/main" id="{F8C5C56E-81A3-46AC-B629-4EAE74164A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818" y="2904"/>
              <a:ext cx="2845" cy="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Zdroje financování</a:t>
              </a:r>
              <a:endPara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 Box 13">
              <a:extLst>
                <a:ext uri="{FF2B5EF4-FFF2-40B4-BE49-F238E27FC236}">
                  <a16:creationId xmlns:a16="http://schemas.microsoft.com/office/drawing/2014/main" id="{C86C1EC8-8653-4196-B2D3-4805774954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79" y="2269"/>
              <a:ext cx="3754" cy="4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cs-CZ" sz="22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  <a:cs typeface="Arial" pitchFamily="34" charset="0"/>
                </a:rPr>
                <a:t>Rozvaha domácnosti</a:t>
              </a:r>
              <a:endParaRPr kumimoji="0" lang="cs-CZ" sz="2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9619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Cash flow domácnosti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6" name="AutoShape 8"/>
          <p:cNvSpPr>
            <a:spLocks noChangeShapeType="1"/>
          </p:cNvSpPr>
          <p:nvPr/>
        </p:nvSpPr>
        <p:spPr bwMode="auto">
          <a:xfrm>
            <a:off x="2123728" y="1923678"/>
            <a:ext cx="6486689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200"/>
          </a:p>
        </p:txBody>
      </p:sp>
      <p:sp>
        <p:nvSpPr>
          <p:cNvPr id="7" name="AutoShape 7"/>
          <p:cNvSpPr>
            <a:spLocks noChangeShapeType="1"/>
          </p:cNvSpPr>
          <p:nvPr/>
        </p:nvSpPr>
        <p:spPr bwMode="auto">
          <a:xfrm>
            <a:off x="5182830" y="1923678"/>
            <a:ext cx="1123" cy="250811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200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2122604" y="1392590"/>
            <a:ext cx="2232257" cy="380197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Příjmy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7307237" y="1392590"/>
            <a:ext cx="1295316" cy="457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Výdaje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123728" y="2044866"/>
            <a:ext cx="2897328" cy="2183756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Aktivní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Pasivní 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Nahodilé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5579401" y="2076945"/>
            <a:ext cx="2952376" cy="2182568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Nezbytné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Zbytné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Investiční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695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 animBg="1"/>
      <p:bldP spid="9" grpId="0"/>
      <p:bldP spid="10" grpId="0" animBg="1"/>
      <p:bldP spid="11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Rozvaha domácnosti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  <p:sp>
        <p:nvSpPr>
          <p:cNvPr id="6" name="AutoShape 7"/>
          <p:cNvSpPr>
            <a:spLocks noChangeShapeType="1"/>
          </p:cNvSpPr>
          <p:nvPr/>
        </p:nvSpPr>
        <p:spPr bwMode="auto">
          <a:xfrm>
            <a:off x="2009760" y="1959329"/>
            <a:ext cx="6568923" cy="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200"/>
          </a:p>
        </p:txBody>
      </p:sp>
      <p:sp>
        <p:nvSpPr>
          <p:cNvPr id="7" name="AutoShape 6"/>
          <p:cNvSpPr>
            <a:spLocks noChangeShapeType="1"/>
          </p:cNvSpPr>
          <p:nvPr/>
        </p:nvSpPr>
        <p:spPr bwMode="auto">
          <a:xfrm>
            <a:off x="5107643" y="1959329"/>
            <a:ext cx="1138" cy="202442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 sz="2200"/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5107643" y="1447230"/>
            <a:ext cx="3395953" cy="435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Zdroje financování</a:t>
            </a:r>
            <a:endParaRPr kumimoji="0" lang="cs-CZ" sz="2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009760" y="1526826"/>
            <a:ext cx="1369758" cy="432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Majetek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1930123" y="2159757"/>
            <a:ext cx="2934058" cy="1440398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Výdělečný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Nevýdělečný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5508104" y="2067694"/>
            <a:ext cx="2932921" cy="1761659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Úspory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Dluhy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Nahodilé</a:t>
            </a:r>
            <a:endParaRPr kumimoji="0" 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87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7" grpId="0" animBg="1"/>
      <p:bldP spid="8" grpId="0"/>
      <p:bldP spid="9" grpId="0"/>
      <p:bldP spid="10" grpId="0" animBg="1"/>
      <p:bldP spid="11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pic>
        <p:nvPicPr>
          <p:cNvPr id="7" name="Obrázek 6" descr="http://www.nenechsedojit.cz/sites/default/files/styles/large/public/screen_shot_2013-07-30_at_7.44.17_pm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771550"/>
            <a:ext cx="2880320" cy="388843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http://www.nenechsedojit.cz/sites/default/files/styles/large/public/screen_shot_2013-07-30_at_7.45.30_pm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707655"/>
            <a:ext cx="5904655" cy="172819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2822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06375"/>
            <a:ext cx="8363272" cy="857250"/>
          </a:xfrm>
        </p:spPr>
        <p:txBody>
          <a:bodyPr>
            <a:normAutofit fontScale="90000"/>
          </a:bodyPr>
          <a:lstStyle/>
          <a:p>
            <a:r>
              <a:rPr lang="cs-CZ" dirty="0"/>
              <a:t>Rozdělení domácností dle výsledné bilance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3728" y="1491630"/>
            <a:ext cx="6768752" cy="3456384"/>
          </a:xfrm>
        </p:spPr>
        <p:txBody>
          <a:bodyPr>
            <a:normAutofit/>
          </a:bodyPr>
          <a:lstStyle/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800" dirty="0"/>
              <a:t>Dlužník</a:t>
            </a:r>
          </a:p>
          <a:p>
            <a:pPr marL="1009650" lvl="1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výsledná bilance záporná</a:t>
            </a:r>
          </a:p>
          <a:p>
            <a:pPr marL="1009650" lvl="1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endParaRPr lang="cs-CZ" sz="2400" dirty="0"/>
          </a:p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800" dirty="0"/>
              <a:t>Spotřebitel</a:t>
            </a:r>
          </a:p>
          <a:p>
            <a:pPr marL="1009650" lvl="1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400" dirty="0"/>
              <a:t>výsledná bilance nulová</a:t>
            </a:r>
          </a:p>
          <a:p>
            <a:pPr marL="1009650" lvl="1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endParaRPr lang="cs-CZ" sz="2400" dirty="0"/>
          </a:p>
          <a:p>
            <a:pPr marL="266700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800" dirty="0"/>
              <a:t>Investor</a:t>
            </a:r>
          </a:p>
          <a:p>
            <a:pPr marL="1009650" lvl="1" indent="-266700">
              <a:lnSpc>
                <a:spcPct val="80000"/>
              </a:lnSpc>
              <a:buClr>
                <a:srgbClr val="307871"/>
              </a:buClr>
              <a:buFont typeface="Arial" pitchFamily="34" charset="0"/>
              <a:buChar char="•"/>
            </a:pPr>
            <a:r>
              <a:rPr lang="cs-CZ" sz="2200" dirty="0"/>
              <a:t>výsledná bilance kladná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18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Tvorba rozpočtu</a:t>
            </a:r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3EF502-4A31-4CC4-97CA-057348DFF0E7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pic>
        <p:nvPicPr>
          <p:cNvPr id="6" name="Obrázek 5"/>
          <p:cNvPicPr/>
          <p:nvPr/>
        </p:nvPicPr>
        <p:blipFill rotWithShape="1">
          <a:blip r:embed="rId2" cstate="print"/>
          <a:srcRect l="12566" t="23045" r="12698" b="15109"/>
          <a:stretch/>
        </p:blipFill>
        <p:spPr bwMode="auto">
          <a:xfrm>
            <a:off x="0" y="987574"/>
            <a:ext cx="6696744" cy="36004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6912768" y="1419622"/>
            <a:ext cx="2016224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/>
              <a:t>PRAVIDLA:</a:t>
            </a:r>
          </a:p>
          <a:p>
            <a:pPr marL="342900" indent="-342900">
              <a:buAutoNum type="arabicPeriod"/>
            </a:pPr>
            <a:r>
              <a:rPr lang="cs-CZ" sz="1600" dirty="0"/>
              <a:t>Každá koruna musí mít svůj účel</a:t>
            </a:r>
          </a:p>
          <a:p>
            <a:pPr marL="342900" indent="-342900">
              <a:buFontTx/>
              <a:buAutoNum type="arabicPeriod"/>
            </a:pPr>
            <a:r>
              <a:rPr lang="it-IT" sz="1600" dirty="0"/>
              <a:t>Velké výdaje si rozdělte dopředu</a:t>
            </a:r>
          </a:p>
          <a:p>
            <a:pPr marL="342900" indent="-342900">
              <a:buFontTx/>
              <a:buAutoNum type="arabicPeriod"/>
            </a:pPr>
            <a:r>
              <a:rPr lang="cs-CZ" sz="1600" dirty="0"/>
              <a:t>Rozpočet můžete - musíte - měnit</a:t>
            </a:r>
          </a:p>
          <a:p>
            <a:pPr marL="342900" indent="-342900">
              <a:buFontTx/>
              <a:buAutoNum type="arabicPeriod"/>
            </a:pPr>
            <a:r>
              <a:rPr lang="cs-CZ" sz="1600" dirty="0"/>
              <a:t>Utrácejte peníze z minulého měsíce</a:t>
            </a:r>
          </a:p>
          <a:p>
            <a:endParaRPr lang="cs-CZ" sz="1100" dirty="0"/>
          </a:p>
          <a:p>
            <a:r>
              <a:rPr lang="cs-CZ" sz="1100" dirty="0"/>
              <a:t>Zdroj: www.penizenauteku.cz</a:t>
            </a:r>
          </a:p>
        </p:txBody>
      </p:sp>
    </p:spTree>
    <p:extLst>
      <p:ext uri="{BB962C8B-B14F-4D97-AF65-F5344CB8AC3E}">
        <p14:creationId xmlns:p14="http://schemas.microsoft.com/office/powerpoint/2010/main" val="758941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CB798C5-2700-4650-8179-23C1D25A4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Kdo je Finanční poradce?</a:t>
            </a:r>
            <a:br>
              <a:rPr lang="cs-CZ" b="1" dirty="0"/>
            </a:br>
            <a:endParaRPr 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81645292-26A5-442B-AED8-9605173DF8FC}"/>
              </a:ext>
            </a:extLst>
          </p:cNvPr>
          <p:cNvSpPr/>
          <p:nvPr/>
        </p:nvSpPr>
        <p:spPr>
          <a:xfrm>
            <a:off x="611560" y="1002090"/>
            <a:ext cx="741682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Finanční poradce je profesionál, který má za úkol pomáhat klientům v navigaci finančním světem. Aby se někdo mohl stát finančním poradcem, musí splnit určité požadavky: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Vzdělání a certifikace:</a:t>
            </a:r>
            <a:r>
              <a:rPr lang="cs-CZ" dirty="0"/>
              <a:t> Základem je relevantní vzdělání  (minimálně maturitní zkouška) a získání profesních certifikací (úvěry, investice, pojistky, DPS).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Osobnostní profil:</a:t>
            </a:r>
            <a:r>
              <a:rPr lang="cs-CZ" dirty="0"/>
              <a:t> Úspěšný finanční poradce může být introvert i extrovert, ale klíčové jsou komunikační dovednosti a schopnost budovat důvěru s klienty.</a:t>
            </a:r>
          </a:p>
        </p:txBody>
      </p:sp>
    </p:spTree>
    <p:extLst>
      <p:ext uri="{BB962C8B-B14F-4D97-AF65-F5344CB8AC3E}">
        <p14:creationId xmlns:p14="http://schemas.microsoft.com/office/powerpoint/2010/main" val="80684696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059582"/>
            <a:ext cx="8424936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cs-CZ" sz="5400" b="1" dirty="0"/>
              <a:t>7 kroků, které vás dovedou k finanční nezávislosti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352928" cy="507703"/>
          </a:xfrm>
        </p:spPr>
        <p:txBody>
          <a:bodyPr/>
          <a:lstStyle/>
          <a:p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Finanční poradenství</a:t>
            </a:r>
          </a:p>
        </p:txBody>
      </p:sp>
    </p:spTree>
    <p:extLst>
      <p:ext uri="{BB962C8B-B14F-4D97-AF65-F5344CB8AC3E}">
        <p14:creationId xmlns:p14="http://schemas.microsoft.com/office/powerpoint/2010/main" val="14274504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059582"/>
            <a:ext cx="8424936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endParaRPr lang="cs-CZ" sz="2000" b="1" dirty="0"/>
          </a:p>
          <a:p>
            <a:r>
              <a:rPr lang="cs-CZ" sz="2000" dirty="0"/>
              <a:t>Důležité je se rozhodnout, že chcete být jednoho dne finančně nezávislí. Že jednoho dne budete mít takový majetek, který vám přináší příjem, ze kterého pokryjete všechny své náklady.</a:t>
            </a:r>
          </a:p>
          <a:p>
            <a:r>
              <a:rPr lang="cs-CZ" sz="2000" dirty="0"/>
              <a:t>Tak totiž označujeme finanční nezávislost.</a:t>
            </a:r>
          </a:p>
          <a:p>
            <a:r>
              <a:rPr lang="cs-CZ" sz="2000" dirty="0"/>
              <a:t>Máte takový majetek, který generuje pasivní příjem. Nemovitosti, finanční aktiva, byznysy. To jsou zjednodušeně 3 nejčastější typy majetku, které generují příjem.</a:t>
            </a:r>
          </a:p>
          <a:p>
            <a:pPr marL="0" indent="0">
              <a:buNone/>
            </a:pPr>
            <a:endParaRPr lang="cs-CZ" sz="1100" b="1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8352928" cy="507703"/>
          </a:xfrm>
        </p:spPr>
        <p:txBody>
          <a:bodyPr/>
          <a:lstStyle/>
          <a:p>
            <a:pPr marL="228600" indent="-228600">
              <a:buAutoNum type="arabicPeriod"/>
            </a:pPr>
            <a:r>
              <a:rPr lang="cs-CZ" sz="2400" b="1" dirty="0"/>
              <a:t>Rozhodněte se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Finanční poradenství</a:t>
            </a:r>
          </a:p>
        </p:txBody>
      </p:sp>
    </p:spTree>
    <p:extLst>
      <p:ext uri="{BB962C8B-B14F-4D97-AF65-F5344CB8AC3E}">
        <p14:creationId xmlns:p14="http://schemas.microsoft.com/office/powerpoint/2010/main" val="164534901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CF53BE-9917-4451-835A-CC32F2990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2. Vzdělávejte se</a:t>
            </a:r>
            <a:br>
              <a:rPr lang="cs-CZ" dirty="0"/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F0EA25A-F507-4C17-AD1F-DF63CAFF1BBA}"/>
              </a:ext>
            </a:extLst>
          </p:cNvPr>
          <p:cNvSpPr txBox="1"/>
          <p:nvPr/>
        </p:nvSpPr>
        <p:spPr>
          <a:xfrm>
            <a:off x="323528" y="987574"/>
            <a:ext cx="653447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dirty="0"/>
              <a:t>Ne nadarmo se říká, že investice do vzdělání je ta nejlepší investice. A vzdělání nikdy nekončí.</a:t>
            </a:r>
          </a:p>
          <a:p>
            <a:r>
              <a:rPr lang="cs-CZ" dirty="0"/>
              <a:t>Informace sami o sobě nestačí. Je potřeba je správně pospojovat, aby z nich byly vědomosti.</a:t>
            </a:r>
          </a:p>
          <a:p>
            <a:endParaRPr lang="cs-CZ" dirty="0"/>
          </a:p>
          <a:p>
            <a:r>
              <a:rPr lang="cs-CZ" dirty="0"/>
              <a:t>Hledejte zdroje, které vám pomohou. Mohou to být knihy o investování, blogy, videa, semináře, workshopy nebo </a:t>
            </a:r>
            <a:r>
              <a:rPr lang="cs-CZ" dirty="0" err="1"/>
              <a:t>podcasty</a:t>
            </a:r>
            <a:r>
              <a:rPr lang="cs-CZ" dirty="0"/>
              <a:t>. Vyberte si formát, který vám bude vyhovovat, a ten pravidelně sledujte.</a:t>
            </a:r>
          </a:p>
        </p:txBody>
      </p:sp>
    </p:spTree>
    <p:extLst>
      <p:ext uri="{BB962C8B-B14F-4D97-AF65-F5344CB8AC3E}">
        <p14:creationId xmlns:p14="http://schemas.microsoft.com/office/powerpoint/2010/main" val="419942233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CF53BE-9917-4451-835A-CC32F2990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3. Odkládejte stranou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F0EA25A-F507-4C17-AD1F-DF63CAFF1BBA}"/>
              </a:ext>
            </a:extLst>
          </p:cNvPr>
          <p:cNvSpPr txBox="1"/>
          <p:nvPr/>
        </p:nvSpPr>
        <p:spPr>
          <a:xfrm>
            <a:off x="323528" y="987574"/>
            <a:ext cx="653447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cs-CZ" dirty="0"/>
          </a:p>
          <a:p>
            <a:r>
              <a:rPr lang="cs-CZ" dirty="0"/>
              <a:t>Jestli utratíte všechno, co vyděláte, tak své finanční nezávislosti nedosáhnete.</a:t>
            </a:r>
          </a:p>
          <a:p>
            <a:endParaRPr lang="cs-CZ" dirty="0"/>
          </a:p>
          <a:p>
            <a:r>
              <a:rPr lang="cs-CZ" dirty="0"/>
              <a:t>Na druhou stranu nemá smysl léta jíst suchý chleba a čekat na spásnou nezávislost.</a:t>
            </a:r>
          </a:p>
          <a:p>
            <a:endParaRPr lang="cs-CZ" dirty="0"/>
          </a:p>
          <a:p>
            <a:r>
              <a:rPr lang="cs-CZ" dirty="0"/>
              <a:t>Najděte částku, kterou můžete odkládat každý měsíc stranou. Volba není složitá – čím větší ta částka bude, tím rychleji se ke svému cíli dostanete.</a:t>
            </a:r>
          </a:p>
        </p:txBody>
      </p:sp>
    </p:spTree>
    <p:extLst>
      <p:ext uri="{BB962C8B-B14F-4D97-AF65-F5344CB8AC3E}">
        <p14:creationId xmlns:p14="http://schemas.microsoft.com/office/powerpoint/2010/main" val="46886161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B9CC7C-9EC1-45F6-A18A-33F3DB926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08CF620-4281-49A2-9D53-B28C5A5A5158}"/>
              </a:ext>
            </a:extLst>
          </p:cNvPr>
          <p:cNvSpPr txBox="1"/>
          <p:nvPr/>
        </p:nvSpPr>
        <p:spPr>
          <a:xfrm>
            <a:off x="251520" y="843558"/>
            <a:ext cx="8424936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Marek vydělá 35 000 Kč měsíčně a jeho náklady jsou 28 000 Kč. Každý měsíc tak může odkládat 7 000 Kč. Když se o ně dobře postará, může jednoho dne dosáhnout finanční nezávislosti.</a:t>
            </a:r>
          </a:p>
          <a:p>
            <a:endParaRPr lang="cs-CZ" dirty="0"/>
          </a:p>
          <a:p>
            <a:r>
              <a:rPr lang="cs-CZ" dirty="0"/>
              <a:t>Karel vydělává 100 000 Kč měsíčně, ale jeho měsíční náklady jsou 110 000 Kč. To znamená, že co utratí víc, než vydělá. To sportovní auto přeci jen něco stojí. S tímto rozpočtem Karel své finanční nezávislosti nedosáhne.</a:t>
            </a:r>
          </a:p>
          <a:p>
            <a:endParaRPr lang="cs-CZ" dirty="0"/>
          </a:p>
          <a:p>
            <a:r>
              <a:rPr lang="cs-CZ" dirty="0"/>
              <a:t>Karel prodal svůj sporťák a bude jezdit obyčejným autem. Jeho náklady klesnou na 80 000 Kč měsíčně. 20.000 může investovat do své finanční nezávislosti.</a:t>
            </a:r>
          </a:p>
          <a:p>
            <a:endParaRPr lang="cs-CZ" dirty="0"/>
          </a:p>
          <a:p>
            <a:r>
              <a:rPr lang="cs-CZ" dirty="0"/>
              <a:t>Nezáleží na tom, kolik vyděláváte, ale kolik dokážete každý měsíc odkládat.</a:t>
            </a:r>
          </a:p>
        </p:txBody>
      </p:sp>
    </p:spTree>
    <p:extLst>
      <p:ext uri="{BB962C8B-B14F-4D97-AF65-F5344CB8AC3E}">
        <p14:creationId xmlns:p14="http://schemas.microsoft.com/office/powerpoint/2010/main" val="88480066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CF53BE-9917-4451-835A-CC32F2990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4. Sestavte si investiční plán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F0EA25A-F507-4C17-AD1F-DF63CAFF1BBA}"/>
              </a:ext>
            </a:extLst>
          </p:cNvPr>
          <p:cNvSpPr txBox="1"/>
          <p:nvPr/>
        </p:nvSpPr>
        <p:spPr>
          <a:xfrm>
            <a:off x="323528" y="987574"/>
            <a:ext cx="6534472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Cesta k cíli bez mapy je bloudění.</a:t>
            </a:r>
          </a:p>
          <a:p>
            <a:endParaRPr lang="cs-CZ" dirty="0"/>
          </a:p>
          <a:p>
            <a:r>
              <a:rPr lang="cs-CZ" dirty="0"/>
              <a:t>V případě peněz se bloudění moc nevyplácí. Každý měsíc, kdy se o své peníze nestaráte, vás něco stojí. Když se vydáte na slepou cestu, tak vám utečou peníze i čas.</a:t>
            </a:r>
          </a:p>
          <a:p>
            <a:endParaRPr lang="cs-CZ" dirty="0"/>
          </a:p>
          <a:p>
            <a:r>
              <a:rPr lang="cs-CZ" dirty="0"/>
              <a:t>Warren </a:t>
            </a:r>
            <a:r>
              <a:rPr lang="cs-CZ" dirty="0" err="1"/>
              <a:t>Buffett</a:t>
            </a:r>
            <a:r>
              <a:rPr lang="cs-CZ" dirty="0"/>
              <a:t> jeden z nejbohatších lidí na světě – říká „Je to jediná věc, kterou nemůžete koupit. Myslím, že mohu koupit vše, co v podstatě chci, ale nemůžu si koupit čas.“</a:t>
            </a:r>
          </a:p>
          <a:p>
            <a:endParaRPr lang="cs-CZ" dirty="0"/>
          </a:p>
          <a:p>
            <a:r>
              <a:rPr lang="cs-CZ" dirty="0"/>
              <a:t>Investiční plán by měl obsahovat velké X a případně malé x. Vaše finanční cíle a kolik peněz na ně budete potřebovat. A za jak dlouho.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416586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60CC32-80DE-4AEE-83C3-95F87F683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AB72AF1A-C343-4662-A38B-7675F232592E}"/>
              </a:ext>
            </a:extLst>
          </p:cNvPr>
          <p:cNvSpPr txBox="1"/>
          <p:nvPr/>
        </p:nvSpPr>
        <p:spPr>
          <a:xfrm>
            <a:off x="323528" y="843558"/>
            <a:ext cx="8136904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i="1" dirty="0"/>
              <a:t>Např. Za 20 let chci pravidelnou pasivní rentu 30 000 Kč měsíčně. Vedle toho si budu každých 5 let kupovat nové auto.</a:t>
            </a:r>
          </a:p>
          <a:p>
            <a:endParaRPr lang="cs-CZ" dirty="0"/>
          </a:p>
          <a:p>
            <a:r>
              <a:rPr lang="cs-CZ" dirty="0"/>
              <a:t>V plánu musí být i místo, kde jste teď. Jaký máte majetek, současné příjmy, náklady na život, splátky hypoték, úvěrů. Pokud už teď investujete, o jaké produkty se jedná. Například stavební spoření nebo důchodové připojištění.</a:t>
            </a:r>
          </a:p>
          <a:p>
            <a:endParaRPr lang="cs-CZ" dirty="0"/>
          </a:p>
          <a:p>
            <a:r>
              <a:rPr lang="cs-CZ" dirty="0"/>
              <a:t>V plánu samozřejmě musí být i konkrétní nástroje, které použijete. Finanční produkty, do kterých budete investovat. Kdy a kolik.</a:t>
            </a:r>
          </a:p>
          <a:p>
            <a:endParaRPr lang="cs-CZ" dirty="0"/>
          </a:p>
          <a:p>
            <a:r>
              <a:rPr lang="cs-CZ" dirty="0"/>
              <a:t>Plánem může být i každý den investovat 1000 Kč do loterie. Pravděpodobnost, že na konci budete mít 0 je vysoká, ale plán to je.</a:t>
            </a:r>
          </a:p>
          <a:p>
            <a:endParaRPr lang="cs-CZ" dirty="0"/>
          </a:p>
          <a:p>
            <a:r>
              <a:rPr lang="cs-CZ" dirty="0"/>
              <a:t>Naopak investiční plán, který je postavený na ověřeném systému, ukazuje cestu k finanční nezávislosti jako baterka v noci.</a:t>
            </a:r>
          </a:p>
        </p:txBody>
      </p:sp>
    </p:spTree>
    <p:extLst>
      <p:ext uri="{BB962C8B-B14F-4D97-AF65-F5344CB8AC3E}">
        <p14:creationId xmlns:p14="http://schemas.microsoft.com/office/powerpoint/2010/main" val="1664154421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CF53BE-9917-4451-835A-CC32F2990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5. Investujte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F0EA25A-F507-4C17-AD1F-DF63CAFF1BBA}"/>
              </a:ext>
            </a:extLst>
          </p:cNvPr>
          <p:cNvSpPr txBox="1"/>
          <p:nvPr/>
        </p:nvSpPr>
        <p:spPr>
          <a:xfrm>
            <a:off x="323528" y="987574"/>
            <a:ext cx="892899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Nejjednodušší plán je dávat peníze stranou na spořicí účet. Každý měsíc tam pošlete 10 tisíc. Za rok tam je 120 tisíc. Za 10 let je tam 1,2 milionu. 20 % vám vezme inflace. Ale stejně máte milion!</a:t>
            </a:r>
          </a:p>
          <a:p>
            <a:endParaRPr lang="cs-CZ" dirty="0"/>
          </a:p>
          <a:p>
            <a:r>
              <a:rPr lang="cs-CZ" dirty="0"/>
              <a:t>Nejrizikovější plán je rozjet vlastní podnikání. Velké množství firem krachuje, ale nějaké procento generuje jejich majitelům příjem, i když ve firmě fyzicky nejsou. Jestli máte obchodního ducha, je to cesta.</a:t>
            </a:r>
          </a:p>
          <a:p>
            <a:endParaRPr lang="cs-CZ" dirty="0"/>
          </a:p>
          <a:p>
            <a:r>
              <a:rPr lang="cs-CZ" dirty="0"/>
              <a:t>Dále se můžete vydat směrem investic do nemovitostí na pronájem. Vidíme ji u spousty lidí a má své výhody i nevýhody. Jednání s nájemníky a údržba není pro každého.</a:t>
            </a:r>
          </a:p>
          <a:p>
            <a:endParaRPr lang="cs-CZ" dirty="0"/>
          </a:p>
          <a:p>
            <a:r>
              <a:rPr lang="cs-CZ" dirty="0"/>
              <a:t>Pak jsou tu investice do finančních nástrojů jako akcie a dluhopisy. Ty generují pasivní příjmy v podobě dividend a úroků. Takovými investicemi vyděláte i polovinu toho, co potřebujete na rentu.</a:t>
            </a:r>
          </a:p>
        </p:txBody>
      </p:sp>
    </p:spTree>
    <p:extLst>
      <p:ext uri="{BB962C8B-B14F-4D97-AF65-F5344CB8AC3E}">
        <p14:creationId xmlns:p14="http://schemas.microsoft.com/office/powerpoint/2010/main" val="126462595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CF53BE-9917-4451-835A-CC32F2990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6. Udržte své emoce na uzdě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F0EA25A-F507-4C17-AD1F-DF63CAFF1BBA}"/>
              </a:ext>
            </a:extLst>
          </p:cNvPr>
          <p:cNvSpPr txBox="1"/>
          <p:nvPr/>
        </p:nvSpPr>
        <p:spPr>
          <a:xfrm>
            <a:off x="251520" y="703190"/>
            <a:ext cx="792088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S investováním jsou spojené emoce. Žádný investor se jim nevyhne. Ale může se naučit udržet své emoce pod kontrolou.</a:t>
            </a:r>
          </a:p>
          <a:p>
            <a:endParaRPr lang="cs-CZ" dirty="0"/>
          </a:p>
          <a:p>
            <a:r>
              <a:rPr lang="cs-CZ" dirty="0"/>
              <a:t>Asi všichni známe situace, kdy lidé podlehnou emocím a prodávají své investice zrovna, když jsou trhy nejníže. Moc se nemluví o tom, že pod vlivem emocí kupují drahé produkty, když jsou trhy nahoře.</a:t>
            </a:r>
          </a:p>
          <a:p>
            <a:endParaRPr lang="cs-CZ" dirty="0"/>
          </a:p>
          <a:p>
            <a:r>
              <a:rPr lang="cs-CZ" dirty="0"/>
              <a:t>Základem pro zvládání emocí je odhadnout svou chuť pro riziko. Podle toho vybírat portfolio investic, které dokážu ustát.</a:t>
            </a:r>
          </a:p>
          <a:p>
            <a:endParaRPr lang="cs-CZ" dirty="0"/>
          </a:p>
          <a:p>
            <a:r>
              <a:rPr lang="cs-CZ" dirty="0"/>
              <a:t>Je potřeba se připravit na to, že budou trhy kolísat. To je přirozenost. Nicméně v dlouhodobém horizontu bude vaše portfolio růst i přes větší či menší poklesy.</a:t>
            </a:r>
          </a:p>
          <a:p>
            <a:endParaRPr lang="cs-CZ" dirty="0"/>
          </a:p>
          <a:p>
            <a:r>
              <a:rPr lang="cs-CZ" dirty="0"/>
              <a:t>Emoce musí být součástí investičního plánu a plán je musí respektovat. Samotný fakt, že máte plán, s emocemi hodně pomáhá.</a:t>
            </a:r>
          </a:p>
        </p:txBody>
      </p:sp>
    </p:spTree>
    <p:extLst>
      <p:ext uri="{BB962C8B-B14F-4D97-AF65-F5344CB8AC3E}">
        <p14:creationId xmlns:p14="http://schemas.microsoft.com/office/powerpoint/2010/main" val="2139676395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CF53BE-9917-4451-835A-CC32F2990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7. Stačí vydržet</a:t>
            </a:r>
            <a:br>
              <a:rPr lang="cs-CZ" dirty="0"/>
            </a:br>
            <a:br>
              <a:rPr lang="cs-CZ" dirty="0"/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2F0EA25A-F507-4C17-AD1F-DF63CAFF1BBA}"/>
              </a:ext>
            </a:extLst>
          </p:cNvPr>
          <p:cNvSpPr txBox="1"/>
          <p:nvPr/>
        </p:nvSpPr>
        <p:spPr>
          <a:xfrm>
            <a:off x="251520" y="703189"/>
            <a:ext cx="6606480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Dojít k finanční nezávislosti vyžaduje vytrvalost a disciplínu. Disciplínu ve smyslu dodržovat nastavený investiční plán a nepodléhat „módním“ výstřelkům, například ve formě kryptoměn.</a:t>
            </a:r>
          </a:p>
          <a:p>
            <a:endParaRPr lang="cs-CZ" dirty="0"/>
          </a:p>
          <a:p>
            <a:r>
              <a:rPr lang="cs-CZ" dirty="0"/>
              <a:t>Díky pravidelné péči o své peníze víte, co přesně se s nimi děje. Když se objeví volné peníze, tak víte, co s nimi udělat. Když přijde bublina, víte, jak se zachovat. Když přijde krize, víte přesně co dělat.</a:t>
            </a:r>
          </a:p>
          <a:p>
            <a:endParaRPr lang="cs-CZ" dirty="0"/>
          </a:p>
          <a:p>
            <a:r>
              <a:rPr lang="cs-CZ" dirty="0"/>
              <a:t>Neutrácíte za zbytečnosti. S každým rokem jste blíž a blíž svému cíli. Zatím co ostatní propalují svou energii i peníze za nejdražší telefony, nejnovější auta a další módní výstřelky.</a:t>
            </a:r>
          </a:p>
        </p:txBody>
      </p:sp>
    </p:spTree>
    <p:extLst>
      <p:ext uri="{BB962C8B-B14F-4D97-AF65-F5344CB8AC3E}">
        <p14:creationId xmlns:p14="http://schemas.microsoft.com/office/powerpoint/2010/main" val="2037259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F587FC-3E59-4FDD-92D0-06A2B46C8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192688" cy="507703"/>
          </a:xfrm>
        </p:spPr>
        <p:txBody>
          <a:bodyPr/>
          <a:lstStyle/>
          <a:p>
            <a:r>
              <a:rPr lang="cs-CZ" dirty="0"/>
              <a:t>Jaké mají finanční poradci vzdělání?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2CE1237E-3BA2-4654-84AE-8C88DA1E91E9}"/>
              </a:ext>
            </a:extLst>
          </p:cNvPr>
          <p:cNvSpPr/>
          <p:nvPr/>
        </p:nvSpPr>
        <p:spPr>
          <a:xfrm>
            <a:off x="467544" y="1417588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Každý finanční poradce musí mít </a:t>
            </a:r>
            <a:r>
              <a:rPr lang="cs-CZ" b="1" dirty="0"/>
              <a:t>minimálně maturitu</a:t>
            </a:r>
            <a:r>
              <a:rPr lang="cs-CZ" dirty="0"/>
              <a:t>. V některých případech ji může nahradit alespoň 5letá praxe – to se týká hlavně starších poradců, kteří třeba neměli možnost si maturitu udělat. Kromě toho musí poradce projít odborným vzděláním pro danou kategorii.</a:t>
            </a:r>
          </a:p>
        </p:txBody>
      </p:sp>
    </p:spTree>
    <p:extLst>
      <p:ext uri="{BB962C8B-B14F-4D97-AF65-F5344CB8AC3E}">
        <p14:creationId xmlns:p14="http://schemas.microsoft.com/office/powerpoint/2010/main" val="96199237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3007C0-33F8-44AD-A8B1-42A8D846E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Není to pro každého</a:t>
            </a:r>
            <a:br>
              <a:rPr lang="cs-CZ" b="1" dirty="0"/>
            </a:br>
            <a:endParaRPr lang="cs-CZ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716371A-37A8-46B3-9575-6C7FB73412B0}"/>
              </a:ext>
            </a:extLst>
          </p:cNvPr>
          <p:cNvSpPr txBox="1"/>
          <p:nvPr/>
        </p:nvSpPr>
        <p:spPr>
          <a:xfrm>
            <a:off x="251520" y="771550"/>
            <a:ext cx="7632848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Pro dosažení finanční nezávislosti nemusíte mít vlastní firmu ani dělat vysokého manažera ve státním podniku ani spoléhat na náhodu. To neznamená, že vám všechno spadne samo do klína.</a:t>
            </a:r>
          </a:p>
          <a:p>
            <a:endParaRPr lang="cs-CZ" dirty="0"/>
          </a:p>
          <a:p>
            <a:r>
              <a:rPr lang="cs-CZ" dirty="0"/>
              <a:t>Stanovit si cíl a vydržet za ním jít přes všechny možné překážky není snadné.</a:t>
            </a:r>
          </a:p>
          <a:p>
            <a:endParaRPr lang="cs-CZ" dirty="0"/>
          </a:p>
          <a:p>
            <a:r>
              <a:rPr lang="cs-CZ" dirty="0"/>
              <a:t>Navíc ani těchto 7 kroků není nic moc. Na první pohled možná vypadají obyčejně. Ale většina fungujících věcí není moc třpytivých.</a:t>
            </a:r>
          </a:p>
          <a:p>
            <a:endParaRPr lang="cs-CZ" dirty="0"/>
          </a:p>
          <a:p>
            <a:r>
              <a:rPr lang="cs-CZ" dirty="0"/>
              <a:t>Když se budete bavit s úspěšnými lidmi, tak zjistíte, že dělají věci, které vypadají obyčejně a vydrží je dělat déle než ostatní.</a:t>
            </a:r>
          </a:p>
        </p:txBody>
      </p:sp>
    </p:spTree>
    <p:extLst>
      <p:ext uri="{BB962C8B-B14F-4D97-AF65-F5344CB8AC3E}">
        <p14:creationId xmlns:p14="http://schemas.microsoft.com/office/powerpoint/2010/main" val="404216841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1059582"/>
            <a:ext cx="8424936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buClr>
                <a:srgbClr val="307871"/>
              </a:buClr>
            </a:pPr>
            <a:endParaRPr lang="cs-CZ" sz="1800" dirty="0"/>
          </a:p>
          <a:p>
            <a:pPr algn="just">
              <a:buClr>
                <a:srgbClr val="307871"/>
              </a:buClr>
            </a:pPr>
            <a:r>
              <a:rPr lang="cs-CZ" sz="1800" dirty="0"/>
              <a:t>Veškeré materiály ke studiu předmětu budou průběžně k dispozici v IS v Interaktivní osnově.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altLang="cs-CZ" b="1" dirty="0"/>
              <a:t>Organizace výuky</a:t>
            </a:r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Úvodní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informace</a:t>
            </a:r>
            <a:r>
              <a:rPr lang="en-US" sz="1200" dirty="0">
                <a:solidFill>
                  <a:srgbClr val="307871"/>
                </a:solidFill>
                <a:latin typeface="Enriqueta" panose="02000000000000000000" pitchFamily="2" charset="0"/>
              </a:rPr>
              <a:t> do </a:t>
            </a:r>
            <a:r>
              <a:rPr lang="en-US" sz="1200" dirty="0" err="1">
                <a:solidFill>
                  <a:srgbClr val="307871"/>
                </a:solidFill>
                <a:latin typeface="Enriqueta" panose="02000000000000000000" pitchFamily="2" charset="0"/>
              </a:rPr>
              <a:t>kurzu</a:t>
            </a: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 Finanční poradenství</a:t>
            </a:r>
          </a:p>
        </p:txBody>
      </p:sp>
    </p:spTree>
    <p:extLst>
      <p:ext uri="{BB962C8B-B14F-4D97-AF65-F5344CB8AC3E}">
        <p14:creationId xmlns:p14="http://schemas.microsoft.com/office/powerpoint/2010/main" val="258582507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/>
              <a:t>Děkuji za pozornost a přeji pěkný den </a:t>
            </a:r>
            <a:r>
              <a:rPr lang="cs-CZ" altLang="cs-CZ" sz="2400" dirty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FE0371-E93C-4339-BAB5-B40F8AC5A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pl-PL" b="1" dirty="0">
                <a:effectLst/>
              </a:rPr>
              <a:t>Kdo je finanční poradce?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9EA2DB-D010-4B03-99E1-F4AD4D2FF65C}"/>
              </a:ext>
            </a:extLst>
          </p:cNvPr>
          <p:cNvSpPr txBox="1">
            <a:spLocks/>
          </p:cNvSpPr>
          <p:nvPr/>
        </p:nvSpPr>
        <p:spPr>
          <a:xfrm>
            <a:off x="467544" y="1131590"/>
            <a:ext cx="6840656" cy="367910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 indent="-266700"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DC344C19-B873-4A83-8E15-A549F6486647}"/>
              </a:ext>
            </a:extLst>
          </p:cNvPr>
          <p:cNvSpPr txBox="1"/>
          <p:nvPr/>
        </p:nvSpPr>
        <p:spPr>
          <a:xfrm>
            <a:off x="323528" y="725091"/>
            <a:ext cx="7056784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Pojem </a:t>
            </a:r>
            <a:r>
              <a:rPr lang="cs-CZ" b="1" i="1" dirty="0"/>
              <a:t>„finanční poradce“</a:t>
            </a:r>
            <a:r>
              <a:rPr lang="cs-CZ" dirty="0"/>
              <a:t> předně nemá žádnou právní váhu, neexistuje pro něj žádná právní norma. </a:t>
            </a:r>
          </a:p>
          <a:p>
            <a:r>
              <a:rPr lang="cs-CZ" dirty="0"/>
              <a:t>Podobně je tomu například u </a:t>
            </a:r>
            <a:r>
              <a:rPr lang="cs-CZ" b="1" dirty="0"/>
              <a:t>daňového poradce</a:t>
            </a:r>
            <a:r>
              <a:rPr lang="cs-CZ" dirty="0"/>
              <a:t>. Ve skutečnosti se tedy jedná o </a:t>
            </a:r>
            <a:r>
              <a:rPr lang="cs-CZ" b="1" dirty="0"/>
              <a:t>živnostníka, který pomáhá lidem s hospodařením s jejich penězi</a:t>
            </a:r>
            <a:r>
              <a:rPr lang="cs-CZ" dirty="0"/>
              <a:t>. </a:t>
            </a:r>
          </a:p>
          <a:p>
            <a:endParaRPr lang="cs-CZ" dirty="0"/>
          </a:p>
          <a:p>
            <a:r>
              <a:rPr lang="cs-CZ" dirty="0"/>
              <a:t>A samozřejmě si za to bere odměnu. Je to FOP, který umí s penězi nakládat, který se živí tím, že svým klientům pomáhá co nejméně prodělat, tedy s penězi nakládat tak, aby to pro ně bylo co nejlepší.</a:t>
            </a:r>
          </a:p>
        </p:txBody>
      </p:sp>
    </p:spTree>
    <p:extLst>
      <p:ext uri="{BB962C8B-B14F-4D97-AF65-F5344CB8AC3E}">
        <p14:creationId xmlns:p14="http://schemas.microsoft.com/office/powerpoint/2010/main" val="506753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BBAA17-23D8-4768-BEB9-7C652892E5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7632848" cy="507703"/>
          </a:xfrm>
        </p:spPr>
        <p:txBody>
          <a:bodyPr/>
          <a:lstStyle/>
          <a:p>
            <a:r>
              <a:rPr lang="cs-CZ" b="1" dirty="0"/>
              <a:t>Hlavní aktivity Finančního poradce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0993C376-0624-4558-9319-E926D79F9479}"/>
              </a:ext>
            </a:extLst>
          </p:cNvPr>
          <p:cNvSpPr/>
          <p:nvPr/>
        </p:nvSpPr>
        <p:spPr>
          <a:xfrm>
            <a:off x="395536" y="1694587"/>
            <a:ext cx="777686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Analýza:</a:t>
            </a:r>
            <a:r>
              <a:rPr lang="cs-CZ" sz="2400" dirty="0"/>
              <a:t> Poradce analyzuje finanční situaci klienta.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Poradenství:</a:t>
            </a:r>
            <a:r>
              <a:rPr lang="cs-CZ" sz="2400" dirty="0"/>
              <a:t> Na základě analýzy poskytuje individuální doporučení.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b="1" dirty="0"/>
              <a:t>Servis:</a:t>
            </a:r>
            <a:r>
              <a:rPr lang="cs-CZ" sz="2400" dirty="0"/>
              <a:t> Průběžná podpora a aktualizace finančního plánu.</a:t>
            </a:r>
          </a:p>
        </p:txBody>
      </p:sp>
    </p:spTree>
    <p:extLst>
      <p:ext uri="{BB962C8B-B14F-4D97-AF65-F5344CB8AC3E}">
        <p14:creationId xmlns:p14="http://schemas.microsoft.com/office/powerpoint/2010/main" val="35676540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4C7B43-33F7-4C26-B632-5C53D9AE5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51C1FCC-BFC8-4B0A-BA0F-8F43B6CB0E69}"/>
              </a:ext>
            </a:extLst>
          </p:cNvPr>
          <p:cNvSpPr txBox="1"/>
          <p:nvPr/>
        </p:nvSpPr>
        <p:spPr>
          <a:xfrm>
            <a:off x="683568" y="1059582"/>
            <a:ext cx="8136904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/>
              <a:t>Za finančního poradce se dá ale považovat i zaměstnanec banky. </a:t>
            </a:r>
          </a:p>
          <a:p>
            <a:endParaRPr lang="cs-CZ" dirty="0"/>
          </a:p>
          <a:p>
            <a:r>
              <a:rPr lang="cs-CZ" dirty="0"/>
              <a:t>Tito lidé se spíše nazývají bankovní poradci. Jednají v zájmu banky, většinou o vás ví daleko více informací (jsou přeci jen zaměstnanci banky) a každá banka vám je ráda poskytne.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760767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3962</TotalTime>
  <Words>4516</Words>
  <Application>Microsoft Office PowerPoint</Application>
  <PresentationFormat>Předvádění na obrazovce (16:9)</PresentationFormat>
  <Paragraphs>353</Paragraphs>
  <Slides>62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62</vt:i4>
      </vt:variant>
    </vt:vector>
  </HeadingPairs>
  <TitlesOfParts>
    <vt:vector size="68" baseType="lpstr">
      <vt:lpstr>Arial</vt:lpstr>
      <vt:lpstr>Calibri</vt:lpstr>
      <vt:lpstr>Enriqueta</vt:lpstr>
      <vt:lpstr>Times New Roman</vt:lpstr>
      <vt:lpstr>Wingdings</vt:lpstr>
      <vt:lpstr>SLU</vt:lpstr>
      <vt:lpstr> Finanční poradenství, finanční plánování</vt:lpstr>
      <vt:lpstr>Co je Finanční poradenství? </vt:lpstr>
      <vt:lpstr>Finanční poradenství</vt:lpstr>
      <vt:lpstr>Formy Finančního poradenství </vt:lpstr>
      <vt:lpstr>Kdo je Finanční poradce? </vt:lpstr>
      <vt:lpstr>Jaké mají finanční poradci vzdělání?</vt:lpstr>
      <vt:lpstr>Kdo je finanční poradce?</vt:lpstr>
      <vt:lpstr>Hlavní aktivity Finančního poradce </vt:lpstr>
      <vt:lpstr>Prezentace aplikace PowerPoint</vt:lpstr>
      <vt:lpstr>Jak se stát finančním poradcem?</vt:lpstr>
      <vt:lpstr>Jak být přesvědčivým, a to nejen poradcem</vt:lpstr>
      <vt:lpstr>Jak být přesvědčivým, a to nejen poradcem</vt:lpstr>
      <vt:lpstr>Jak být přesvědčivým, a to nejen poradcem</vt:lpstr>
      <vt:lpstr>Shrnutí</vt:lpstr>
      <vt:lpstr>Jak poznáme důvěryhodného finančního poradce? </vt:lpstr>
      <vt:lpstr>Zde jsou znaky, podle kterých poznáte, že máte co do činění s důvěryhodným finančním poradcem:</vt:lpstr>
      <vt:lpstr>Prezentace aplikace PowerPoint</vt:lpstr>
      <vt:lpstr>Prezentace aplikace PowerPoint</vt:lpstr>
      <vt:lpstr>Co můžeme očekávat, když se svěříme do péče finančnímu poradci? </vt:lpstr>
      <vt:lpstr>Rádce na telefonu pro různé situace </vt:lpstr>
      <vt:lpstr>Pravidelná revize smluv </vt:lpstr>
      <vt:lpstr>Kolik  bere finanční poradce?</vt:lpstr>
      <vt:lpstr>Na čem vydělává finanční poradce?</vt:lpstr>
      <vt:lpstr>Kdo platí finančního poradce?</vt:lpstr>
      <vt:lpstr>Základní pojmy</vt:lpstr>
      <vt:lpstr>Kolik je v Evropě finančních poradců?</vt:lpstr>
      <vt:lpstr>Kolik je v ČR finančních poradců?</vt:lpstr>
      <vt:lpstr>Příklady společností působících v ČR</vt:lpstr>
      <vt:lpstr>Prezentace aplikace PowerPoint</vt:lpstr>
      <vt:lpstr>Příklady největších celosvětových společností</vt:lpstr>
      <vt:lpstr>Prezentace aplikace PowerPoint</vt:lpstr>
      <vt:lpstr>Proces finančního plánování</vt:lpstr>
      <vt:lpstr>Prezentace aplikace PowerPoint</vt:lpstr>
      <vt:lpstr>Finanční nezávislost</vt:lpstr>
      <vt:lpstr>Pasivní příjem</vt:lpstr>
      <vt:lpstr>Jak se stát finančně nezávislým </vt:lpstr>
      <vt:lpstr>Finanční plánování – 3B cíle</vt:lpstr>
      <vt:lpstr>Optimalizace ve finančním plánování</vt:lpstr>
      <vt:lpstr>Finanční plánování vs. životní cykly rodiny</vt:lpstr>
      <vt:lpstr>Jak si sestavit rodinný finanční plán ve třech krocích </vt:lpstr>
      <vt:lpstr>Prezentace aplikace PowerPoint</vt:lpstr>
      <vt:lpstr>Prezentace aplikace PowerPoint</vt:lpstr>
      <vt:lpstr>Osobní finanční rozpočet</vt:lpstr>
      <vt:lpstr>Rodinné účetnictví</vt:lpstr>
      <vt:lpstr>Cash flow domácnosti</vt:lpstr>
      <vt:lpstr>Rozvaha domácnosti</vt:lpstr>
      <vt:lpstr>Prezentace aplikace PowerPoint</vt:lpstr>
      <vt:lpstr>Rozdělení domácností dle výsledné bilance</vt:lpstr>
      <vt:lpstr>Tvorba rozpočtu</vt:lpstr>
      <vt:lpstr>Prezentace aplikace PowerPoint</vt:lpstr>
      <vt:lpstr>Rozhodněte se</vt:lpstr>
      <vt:lpstr>2. Vzdělávejte se </vt:lpstr>
      <vt:lpstr>3. Odkládejte stranou  </vt:lpstr>
      <vt:lpstr>Příklady</vt:lpstr>
      <vt:lpstr>4. Sestavte si investiční plán  </vt:lpstr>
      <vt:lpstr>Příklad</vt:lpstr>
      <vt:lpstr>5. Investujte  </vt:lpstr>
      <vt:lpstr>6. Udržte své emoce na uzdě  </vt:lpstr>
      <vt:lpstr>7. Stačí vydržet  </vt:lpstr>
      <vt:lpstr>Není to pro každého </vt:lpstr>
      <vt:lpstr>Organizace výuky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Ing. Roman Hlawiczka, Ph.D.</cp:lastModifiedBy>
  <cp:revision>121</cp:revision>
  <cp:lastPrinted>2017-09-19T07:48:06Z</cp:lastPrinted>
  <dcterms:created xsi:type="dcterms:W3CDTF">2016-07-06T15:42:34Z</dcterms:created>
  <dcterms:modified xsi:type="dcterms:W3CDTF">2024-02-20T10:43:28Z</dcterms:modified>
</cp:coreProperties>
</file>