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72" r:id="rId2"/>
    <p:sldId id="257" r:id="rId3"/>
    <p:sldId id="2076" r:id="rId4"/>
    <p:sldId id="2074" r:id="rId5"/>
    <p:sldId id="2075" r:id="rId6"/>
    <p:sldId id="2077" r:id="rId7"/>
    <p:sldId id="2078" r:id="rId8"/>
    <p:sldId id="26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38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80D9613-994E-4556-A999-C5D61A185A4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2209800" y="381000"/>
            <a:ext cx="6629400" cy="2686050"/>
          </a:xfrm>
        </p:spPr>
        <p:txBody>
          <a:bodyPr/>
          <a:lstStyle>
            <a:lvl1pPr algn="r">
              <a:defRPr sz="5400"/>
            </a:lvl1pPr>
          </a:lstStyle>
          <a:p>
            <a:r>
              <a:rPr lang="cs-CZ"/>
              <a:t>Klepnutím lze upravit styl předlohy nadpisů.</a:t>
            </a:r>
            <a:endParaRPr lang="en-US"/>
          </a:p>
        </p:txBody>
      </p:sp>
      <p:sp>
        <p:nvSpPr>
          <p:cNvPr id="3076" name="Rectangle 4"/>
          <p:cNvSpPr>
            <a:spLocks noGrp="1" noChangeArrowheads="1"/>
          </p:cNvSpPr>
          <p:nvPr>
            <p:ph type="subTitle" idx="1"/>
          </p:nvPr>
        </p:nvSpPr>
        <p:spPr>
          <a:xfrm>
            <a:off x="2209800" y="3276600"/>
            <a:ext cx="6629400" cy="2362200"/>
          </a:xfrm>
        </p:spPr>
        <p:txBody>
          <a:bodyPr/>
          <a:lstStyle>
            <a:lvl1pPr marL="0" indent="0" algn="r">
              <a:buFontTx/>
              <a:buNone/>
              <a:defRPr sz="3600">
                <a:solidFill>
                  <a:srgbClr val="666633"/>
                </a:solidFill>
              </a:defRPr>
            </a:lvl1pPr>
          </a:lstStyle>
          <a:p>
            <a:r>
              <a:rPr lang="cs-CZ"/>
              <a:t>Klepnutím lze upravit styl předlohy podnadpisů.</a:t>
            </a:r>
            <a:endParaRPr lang="en-US"/>
          </a:p>
        </p:txBody>
      </p:sp>
      <p:pic>
        <p:nvPicPr>
          <p:cNvPr id="3083" name="Picture 11" descr="j038471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2779713" cy="68580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r>
              <a:rPr lang="en-US"/>
              <a:t>Free template from www.brainybetty.com</a:t>
            </a:r>
          </a:p>
        </p:txBody>
      </p:sp>
      <p:sp>
        <p:nvSpPr>
          <p:cNvPr id="6" name="Zástupný symbol pro číslo snímku 5"/>
          <p:cNvSpPr>
            <a:spLocks noGrp="1"/>
          </p:cNvSpPr>
          <p:nvPr>
            <p:ph type="sldNum" sz="quarter" idx="12"/>
          </p:nvPr>
        </p:nvSpPr>
        <p:spPr/>
        <p:txBody>
          <a:bodyPr/>
          <a:lstStyle>
            <a:lvl1pPr>
              <a:defRPr/>
            </a:lvl1pPr>
          </a:lstStyle>
          <a:p>
            <a:fld id="{F1FF64A9-13FB-4D9A-ACD9-38B33FA52C8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10350" y="274638"/>
            <a:ext cx="2076450" cy="59277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81000" y="274638"/>
            <a:ext cx="6076950" cy="59277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r>
              <a:rPr lang="en-US"/>
              <a:t>Free template from www.brainybetty.com</a:t>
            </a:r>
          </a:p>
        </p:txBody>
      </p:sp>
      <p:sp>
        <p:nvSpPr>
          <p:cNvPr id="6" name="Zástupný symbol pro číslo snímku 5"/>
          <p:cNvSpPr>
            <a:spLocks noGrp="1"/>
          </p:cNvSpPr>
          <p:nvPr>
            <p:ph type="sldNum" sz="quarter" idx="12"/>
          </p:nvPr>
        </p:nvSpPr>
        <p:spPr/>
        <p:txBody>
          <a:bodyPr/>
          <a:lstStyle>
            <a:lvl1pPr>
              <a:defRPr/>
            </a:lvl1pPr>
          </a:lstStyle>
          <a:p>
            <a:fld id="{44895AF4-CA81-4C54-B051-1505422C77C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495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Úvodní sníme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252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r>
              <a:rPr lang="en-US"/>
              <a:t>Free template from www.brainybetty.com</a:t>
            </a:r>
          </a:p>
        </p:txBody>
      </p:sp>
      <p:sp>
        <p:nvSpPr>
          <p:cNvPr id="6" name="Zástupný symbol pro číslo snímku 5"/>
          <p:cNvSpPr>
            <a:spLocks noGrp="1"/>
          </p:cNvSpPr>
          <p:nvPr>
            <p:ph type="sldNum" sz="quarter" idx="12"/>
          </p:nvPr>
        </p:nvSpPr>
        <p:spPr/>
        <p:txBody>
          <a:bodyPr/>
          <a:lstStyle>
            <a:lvl1pPr>
              <a:defRPr/>
            </a:lvl1pPr>
          </a:lstStyle>
          <a:p>
            <a:fld id="{83B3BC93-1204-40E8-9005-0CB29BFE0B3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r>
              <a:rPr lang="en-US"/>
              <a:t>Free template from www.brainybetty.com</a:t>
            </a:r>
          </a:p>
        </p:txBody>
      </p:sp>
      <p:sp>
        <p:nvSpPr>
          <p:cNvPr id="6" name="Zástupný symbol pro číslo snímku 5"/>
          <p:cNvSpPr>
            <a:spLocks noGrp="1"/>
          </p:cNvSpPr>
          <p:nvPr>
            <p:ph type="sldNum" sz="quarter" idx="12"/>
          </p:nvPr>
        </p:nvSpPr>
        <p:spPr/>
        <p:txBody>
          <a:bodyPr/>
          <a:lstStyle>
            <a:lvl1pPr>
              <a:defRPr/>
            </a:lvl1pPr>
          </a:lstStyle>
          <a:p>
            <a:fld id="{04F82B74-CA7A-4E5C-9F16-6AF25DA2D25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381000" y="16764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114800" y="1676400"/>
            <a:ext cx="35814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r>
              <a:rPr lang="en-US"/>
              <a:t>Free template from www.brainybetty.com</a:t>
            </a:r>
          </a:p>
        </p:txBody>
      </p:sp>
      <p:sp>
        <p:nvSpPr>
          <p:cNvPr id="7" name="Zástupný symbol pro číslo snímku 6"/>
          <p:cNvSpPr>
            <a:spLocks noGrp="1"/>
          </p:cNvSpPr>
          <p:nvPr>
            <p:ph type="sldNum" sz="quarter" idx="12"/>
          </p:nvPr>
        </p:nvSpPr>
        <p:spPr/>
        <p:txBody>
          <a:bodyPr/>
          <a:lstStyle>
            <a:lvl1pPr>
              <a:defRPr/>
            </a:lvl1pPr>
          </a:lstStyle>
          <a:p>
            <a:fld id="{1FDA375E-D715-484E-8A31-7055EBD9190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en-US"/>
          </a:p>
        </p:txBody>
      </p:sp>
      <p:sp>
        <p:nvSpPr>
          <p:cNvPr id="8" name="Zástupný symbol pro zápatí 7"/>
          <p:cNvSpPr>
            <a:spLocks noGrp="1"/>
          </p:cNvSpPr>
          <p:nvPr>
            <p:ph type="ftr" sz="quarter" idx="11"/>
          </p:nvPr>
        </p:nvSpPr>
        <p:spPr/>
        <p:txBody>
          <a:bodyPr/>
          <a:lstStyle>
            <a:lvl1pPr>
              <a:defRPr/>
            </a:lvl1pPr>
          </a:lstStyle>
          <a:p>
            <a:r>
              <a:rPr lang="en-US"/>
              <a:t>Free template from www.brainybetty.com</a:t>
            </a:r>
          </a:p>
        </p:txBody>
      </p:sp>
      <p:sp>
        <p:nvSpPr>
          <p:cNvPr id="9" name="Zástupný symbol pro číslo snímku 8"/>
          <p:cNvSpPr>
            <a:spLocks noGrp="1"/>
          </p:cNvSpPr>
          <p:nvPr>
            <p:ph type="sldNum" sz="quarter" idx="12"/>
          </p:nvPr>
        </p:nvSpPr>
        <p:spPr/>
        <p:txBody>
          <a:bodyPr/>
          <a:lstStyle>
            <a:lvl1pPr>
              <a:defRPr/>
            </a:lvl1pPr>
          </a:lstStyle>
          <a:p>
            <a:fld id="{1D9C038D-E304-4525-A7F5-692CFDFF70B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endParaRPr lang="en-US"/>
          </a:p>
        </p:txBody>
      </p:sp>
      <p:sp>
        <p:nvSpPr>
          <p:cNvPr id="4" name="Zástupný symbol pro zápatí 3"/>
          <p:cNvSpPr>
            <a:spLocks noGrp="1"/>
          </p:cNvSpPr>
          <p:nvPr>
            <p:ph type="ftr" sz="quarter" idx="11"/>
          </p:nvPr>
        </p:nvSpPr>
        <p:spPr/>
        <p:txBody>
          <a:bodyPr/>
          <a:lstStyle>
            <a:lvl1pPr>
              <a:defRPr/>
            </a:lvl1pPr>
          </a:lstStyle>
          <a:p>
            <a:r>
              <a:rPr lang="en-US"/>
              <a:t>Free template from www.brainybetty.com</a:t>
            </a:r>
          </a:p>
        </p:txBody>
      </p:sp>
      <p:sp>
        <p:nvSpPr>
          <p:cNvPr id="5" name="Zástupný symbol pro číslo snímku 4"/>
          <p:cNvSpPr>
            <a:spLocks noGrp="1"/>
          </p:cNvSpPr>
          <p:nvPr>
            <p:ph type="sldNum" sz="quarter" idx="12"/>
          </p:nvPr>
        </p:nvSpPr>
        <p:spPr/>
        <p:txBody>
          <a:bodyPr/>
          <a:lstStyle>
            <a:lvl1pPr>
              <a:defRPr/>
            </a:lvl1pPr>
          </a:lstStyle>
          <a:p>
            <a:fld id="{4AACA0DC-822A-4BA9-A426-2FB1E59E3C7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p>
        </p:txBody>
      </p:sp>
      <p:sp>
        <p:nvSpPr>
          <p:cNvPr id="3" name="Zástupný symbol pro zápatí 2"/>
          <p:cNvSpPr>
            <a:spLocks noGrp="1"/>
          </p:cNvSpPr>
          <p:nvPr>
            <p:ph type="ftr" sz="quarter" idx="11"/>
          </p:nvPr>
        </p:nvSpPr>
        <p:spPr/>
        <p:txBody>
          <a:bodyPr/>
          <a:lstStyle>
            <a:lvl1pPr>
              <a:defRPr/>
            </a:lvl1pPr>
          </a:lstStyle>
          <a:p>
            <a:r>
              <a:rPr lang="en-US"/>
              <a:t>Free template from www.brainybetty.com</a:t>
            </a:r>
          </a:p>
        </p:txBody>
      </p:sp>
      <p:sp>
        <p:nvSpPr>
          <p:cNvPr id="4" name="Zástupný symbol pro číslo snímku 3"/>
          <p:cNvSpPr>
            <a:spLocks noGrp="1"/>
          </p:cNvSpPr>
          <p:nvPr>
            <p:ph type="sldNum" sz="quarter" idx="12"/>
          </p:nvPr>
        </p:nvSpPr>
        <p:spPr/>
        <p:txBody>
          <a:bodyPr/>
          <a:lstStyle>
            <a:lvl1pPr>
              <a:defRPr/>
            </a:lvl1pPr>
          </a:lstStyle>
          <a:p>
            <a:fld id="{390F765B-D5B5-4EA8-9F58-0852708636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r>
              <a:rPr lang="en-US"/>
              <a:t>Free template from www.brainybetty.com</a:t>
            </a:r>
          </a:p>
        </p:txBody>
      </p:sp>
      <p:sp>
        <p:nvSpPr>
          <p:cNvPr id="7" name="Zástupný symbol pro číslo snímku 6"/>
          <p:cNvSpPr>
            <a:spLocks noGrp="1"/>
          </p:cNvSpPr>
          <p:nvPr>
            <p:ph type="sldNum" sz="quarter" idx="12"/>
          </p:nvPr>
        </p:nvSpPr>
        <p:spPr/>
        <p:txBody>
          <a:bodyPr/>
          <a:lstStyle>
            <a:lvl1pPr>
              <a:defRPr/>
            </a:lvl1pPr>
          </a:lstStyle>
          <a:p>
            <a:fld id="{48AD7B6B-90A3-44AA-81D0-801914DEA2C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r>
              <a:rPr lang="en-US"/>
              <a:t>Free template from www.brainybetty.com</a:t>
            </a:r>
          </a:p>
        </p:txBody>
      </p:sp>
      <p:sp>
        <p:nvSpPr>
          <p:cNvPr id="7" name="Zástupný symbol pro číslo snímku 6"/>
          <p:cNvSpPr>
            <a:spLocks noGrp="1"/>
          </p:cNvSpPr>
          <p:nvPr>
            <p:ph type="sldNum" sz="quarter" idx="12"/>
          </p:nvPr>
        </p:nvSpPr>
        <p:spPr/>
        <p:txBody>
          <a:bodyPr/>
          <a:lstStyle>
            <a:lvl1pPr>
              <a:defRPr/>
            </a:lvl1pPr>
          </a:lstStyle>
          <a:p>
            <a:fld id="{5CEE6F1E-241F-4F7F-BBF2-5AAE3FB3E7C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j0384715"/>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7239000" y="1905000"/>
            <a:ext cx="1905000" cy="4953000"/>
          </a:xfrm>
          <a:prstGeom prst="rect">
            <a:avLst/>
          </a:prstGeom>
          <a:noFill/>
        </p:spPr>
      </p:pic>
      <p:sp>
        <p:nvSpPr>
          <p:cNvPr id="1026" name="Rectangle 2"/>
          <p:cNvSpPr>
            <a:spLocks noGrp="1" noChangeArrowheads="1"/>
          </p:cNvSpPr>
          <p:nvPr>
            <p:ph type="title"/>
          </p:nvPr>
        </p:nvSpPr>
        <p:spPr bwMode="auto">
          <a:xfrm>
            <a:off x="381000" y="274638"/>
            <a:ext cx="8305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a:t>Klepnutím lze upravit styl předlohy nadpisů.</a:t>
            </a:r>
            <a:endParaRPr lang="en-US"/>
          </a:p>
        </p:txBody>
      </p:sp>
      <p:sp>
        <p:nvSpPr>
          <p:cNvPr id="1027" name="Rectangle 3"/>
          <p:cNvSpPr>
            <a:spLocks noGrp="1" noChangeArrowheads="1"/>
          </p:cNvSpPr>
          <p:nvPr>
            <p:ph type="body" idx="1"/>
          </p:nvPr>
        </p:nvSpPr>
        <p:spPr bwMode="auto">
          <a:xfrm>
            <a:off x="381000" y="1676400"/>
            <a:ext cx="73152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28" name="Rectangle 4"/>
          <p:cNvSpPr>
            <a:spLocks noGrp="1" noChangeArrowheads="1"/>
          </p:cNvSpPr>
          <p:nvPr>
            <p:ph type="dt" sz="half" idx="2"/>
          </p:nvPr>
        </p:nvSpPr>
        <p:spPr bwMode="auto">
          <a:xfrm>
            <a:off x="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2514600" y="6553200"/>
            <a:ext cx="4343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r>
              <a:rPr lang="en-US"/>
              <a:t>Free template from www.brainybetty.com</a:t>
            </a:r>
          </a:p>
        </p:txBody>
      </p:sp>
      <p:sp>
        <p:nvSpPr>
          <p:cNvPr id="1030"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C32BDD3B-BFD5-4B28-89A6-C7A224012FA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1" fontAlgn="base" hangingPunct="1">
        <a:spcBef>
          <a:spcPct val="0"/>
        </a:spcBef>
        <a:spcAft>
          <a:spcPct val="0"/>
        </a:spcAft>
        <a:defRPr sz="4400">
          <a:solidFill>
            <a:srgbClr val="666633"/>
          </a:solidFill>
          <a:latin typeface="+mj-lt"/>
          <a:ea typeface="+mj-ea"/>
          <a:cs typeface="+mj-cs"/>
        </a:defRPr>
      </a:lvl1pPr>
      <a:lvl2pPr algn="ctr" rtl="0" eaLnBrk="1" fontAlgn="base" hangingPunct="1">
        <a:spcBef>
          <a:spcPct val="0"/>
        </a:spcBef>
        <a:spcAft>
          <a:spcPct val="0"/>
        </a:spcAft>
        <a:defRPr sz="4400">
          <a:solidFill>
            <a:srgbClr val="666633"/>
          </a:solidFill>
          <a:latin typeface="Verdana" pitchFamily="34" charset="0"/>
        </a:defRPr>
      </a:lvl2pPr>
      <a:lvl3pPr algn="ctr" rtl="0" eaLnBrk="1" fontAlgn="base" hangingPunct="1">
        <a:spcBef>
          <a:spcPct val="0"/>
        </a:spcBef>
        <a:spcAft>
          <a:spcPct val="0"/>
        </a:spcAft>
        <a:defRPr sz="4400">
          <a:solidFill>
            <a:srgbClr val="666633"/>
          </a:solidFill>
          <a:latin typeface="Verdana" pitchFamily="34" charset="0"/>
        </a:defRPr>
      </a:lvl3pPr>
      <a:lvl4pPr algn="ctr" rtl="0" eaLnBrk="1" fontAlgn="base" hangingPunct="1">
        <a:spcBef>
          <a:spcPct val="0"/>
        </a:spcBef>
        <a:spcAft>
          <a:spcPct val="0"/>
        </a:spcAft>
        <a:defRPr sz="4400">
          <a:solidFill>
            <a:srgbClr val="666633"/>
          </a:solidFill>
          <a:latin typeface="Verdana" pitchFamily="34" charset="0"/>
        </a:defRPr>
      </a:lvl4pPr>
      <a:lvl5pPr algn="ctr" rtl="0" eaLnBrk="1" fontAlgn="base" hangingPunct="1">
        <a:spcBef>
          <a:spcPct val="0"/>
        </a:spcBef>
        <a:spcAft>
          <a:spcPct val="0"/>
        </a:spcAft>
        <a:defRPr sz="4400">
          <a:solidFill>
            <a:srgbClr val="666633"/>
          </a:solidFill>
          <a:latin typeface="Verdana" pitchFamily="34" charset="0"/>
        </a:defRPr>
      </a:lvl5pPr>
      <a:lvl6pPr marL="457200" algn="ctr" rtl="0" eaLnBrk="1" fontAlgn="base" hangingPunct="1">
        <a:spcBef>
          <a:spcPct val="0"/>
        </a:spcBef>
        <a:spcAft>
          <a:spcPct val="0"/>
        </a:spcAft>
        <a:defRPr sz="4400">
          <a:solidFill>
            <a:srgbClr val="666633"/>
          </a:solidFill>
          <a:latin typeface="Verdana" pitchFamily="34" charset="0"/>
        </a:defRPr>
      </a:lvl6pPr>
      <a:lvl7pPr marL="914400" algn="ctr" rtl="0" eaLnBrk="1" fontAlgn="base" hangingPunct="1">
        <a:spcBef>
          <a:spcPct val="0"/>
        </a:spcBef>
        <a:spcAft>
          <a:spcPct val="0"/>
        </a:spcAft>
        <a:defRPr sz="4400">
          <a:solidFill>
            <a:srgbClr val="666633"/>
          </a:solidFill>
          <a:latin typeface="Verdana" pitchFamily="34" charset="0"/>
        </a:defRPr>
      </a:lvl7pPr>
      <a:lvl8pPr marL="1371600" algn="ctr" rtl="0" eaLnBrk="1" fontAlgn="base" hangingPunct="1">
        <a:spcBef>
          <a:spcPct val="0"/>
        </a:spcBef>
        <a:spcAft>
          <a:spcPct val="0"/>
        </a:spcAft>
        <a:defRPr sz="4400">
          <a:solidFill>
            <a:srgbClr val="666633"/>
          </a:solidFill>
          <a:latin typeface="Verdana" pitchFamily="34" charset="0"/>
        </a:defRPr>
      </a:lvl8pPr>
      <a:lvl9pPr marL="1828800" algn="ctr" rtl="0" eaLnBrk="1" fontAlgn="base" hangingPunct="1">
        <a:spcBef>
          <a:spcPct val="0"/>
        </a:spcBef>
        <a:spcAft>
          <a:spcPct val="0"/>
        </a:spcAft>
        <a:defRPr sz="4400">
          <a:solidFill>
            <a:srgbClr val="666633"/>
          </a:solidFill>
          <a:latin typeface="Verdana" pitchFamily="34" charset="0"/>
        </a:defRPr>
      </a:lvl9pPr>
    </p:titleStyle>
    <p:bodyStyle>
      <a:lvl1pPr marL="342900" indent="-342900" algn="l" rtl="0" eaLnBrk="1" fontAlgn="base" hangingPunct="1">
        <a:spcBef>
          <a:spcPct val="20000"/>
        </a:spcBef>
        <a:spcAft>
          <a:spcPct val="0"/>
        </a:spcAft>
        <a:buClr>
          <a:srgbClr val="666633"/>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6633"/>
        </a:buClr>
        <a:buChar char="–"/>
        <a:defRPr sz="2800">
          <a:solidFill>
            <a:schemeClr val="tx1"/>
          </a:solidFill>
          <a:latin typeface="+mn-lt"/>
        </a:defRPr>
      </a:lvl2pPr>
      <a:lvl3pPr marL="1143000" indent="-228600" algn="l" rtl="0" eaLnBrk="1" fontAlgn="base" hangingPunct="1">
        <a:spcBef>
          <a:spcPct val="20000"/>
        </a:spcBef>
        <a:spcAft>
          <a:spcPct val="0"/>
        </a:spcAft>
        <a:buClr>
          <a:srgbClr val="666633"/>
        </a:buClr>
        <a:buChar char="•"/>
        <a:defRPr sz="2400">
          <a:solidFill>
            <a:schemeClr val="tx1"/>
          </a:solidFill>
          <a:latin typeface="+mn-lt"/>
        </a:defRPr>
      </a:lvl3pPr>
      <a:lvl4pPr marL="1600200" indent="-228600" algn="l" rtl="0" eaLnBrk="1" fontAlgn="base" hangingPunct="1">
        <a:spcBef>
          <a:spcPct val="20000"/>
        </a:spcBef>
        <a:spcAft>
          <a:spcPct val="0"/>
        </a:spcAft>
        <a:buClr>
          <a:srgbClr val="666633"/>
        </a:buClr>
        <a:buChar char="–"/>
        <a:defRPr sz="2000">
          <a:solidFill>
            <a:schemeClr val="tx1"/>
          </a:solidFill>
          <a:latin typeface="+mn-lt"/>
        </a:defRPr>
      </a:lvl4pPr>
      <a:lvl5pPr marL="2057400" indent="-228600" algn="l" rtl="0" eaLnBrk="1" fontAlgn="base" hangingPunct="1">
        <a:spcBef>
          <a:spcPct val="20000"/>
        </a:spcBef>
        <a:spcAft>
          <a:spcPct val="0"/>
        </a:spcAft>
        <a:buClr>
          <a:srgbClr val="666633"/>
        </a:buClr>
        <a:buChar char="»"/>
        <a:defRPr sz="2000">
          <a:solidFill>
            <a:schemeClr val="tx1"/>
          </a:solidFill>
          <a:latin typeface="+mn-lt"/>
        </a:defRPr>
      </a:lvl5pPr>
      <a:lvl6pPr marL="2514600" indent="-228600" algn="l" rtl="0" eaLnBrk="1" fontAlgn="base" hangingPunct="1">
        <a:spcBef>
          <a:spcPct val="20000"/>
        </a:spcBef>
        <a:spcAft>
          <a:spcPct val="0"/>
        </a:spcAft>
        <a:buClr>
          <a:srgbClr val="666633"/>
        </a:buClr>
        <a:buChar char="»"/>
        <a:defRPr sz="2000">
          <a:solidFill>
            <a:schemeClr val="tx1"/>
          </a:solidFill>
          <a:latin typeface="+mn-lt"/>
        </a:defRPr>
      </a:lvl6pPr>
      <a:lvl7pPr marL="2971800" indent="-228600" algn="l" rtl="0" eaLnBrk="1" fontAlgn="base" hangingPunct="1">
        <a:spcBef>
          <a:spcPct val="20000"/>
        </a:spcBef>
        <a:spcAft>
          <a:spcPct val="0"/>
        </a:spcAft>
        <a:buClr>
          <a:srgbClr val="666633"/>
        </a:buClr>
        <a:buChar char="»"/>
        <a:defRPr sz="2000">
          <a:solidFill>
            <a:schemeClr val="tx1"/>
          </a:solidFill>
          <a:latin typeface="+mn-lt"/>
        </a:defRPr>
      </a:lvl7pPr>
      <a:lvl8pPr marL="3429000" indent="-228600" algn="l" rtl="0" eaLnBrk="1" fontAlgn="base" hangingPunct="1">
        <a:spcBef>
          <a:spcPct val="20000"/>
        </a:spcBef>
        <a:spcAft>
          <a:spcPct val="0"/>
        </a:spcAft>
        <a:buClr>
          <a:srgbClr val="666633"/>
        </a:buClr>
        <a:buChar char="»"/>
        <a:defRPr sz="2000">
          <a:solidFill>
            <a:schemeClr val="tx1"/>
          </a:solidFill>
          <a:latin typeface="+mn-lt"/>
        </a:defRPr>
      </a:lvl8pPr>
      <a:lvl9pPr marL="3886200" indent="-228600" algn="l" rtl="0" eaLnBrk="1" fontAlgn="base" hangingPunct="1">
        <a:spcBef>
          <a:spcPct val="20000"/>
        </a:spcBef>
        <a:spcAft>
          <a:spcPct val="0"/>
        </a:spcAft>
        <a:buClr>
          <a:srgbClr val="666633"/>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o_fLzJv6Q9g&amp;t=57s" TargetMode="External"/><Relationship Id="rId2" Type="http://schemas.openxmlformats.org/officeDocument/2006/relationships/hyperlink" Target="https://www.youtube.com/watch?v=HrQTBqxbNZ0" TargetMode="External"/><Relationship Id="rId1" Type="http://schemas.openxmlformats.org/officeDocument/2006/relationships/slideLayout" Target="../slideLayouts/slideLayout2.xml"/><Relationship Id="rId4" Type="http://schemas.openxmlformats.org/officeDocument/2006/relationships/hyperlink" Target="https://www.youtube.com/watch?v=ukhM4c-WXoM&amp;t=112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x9HzNP9W3Q" TargetMode="External"/><Relationship Id="rId2" Type="http://schemas.openxmlformats.org/officeDocument/2006/relationships/hyperlink" Target="https://www.youtube.com/watch?v=-l5PQxvJ-uU&amp;t=161s" TargetMode="External"/><Relationship Id="rId1" Type="http://schemas.openxmlformats.org/officeDocument/2006/relationships/slideLayout" Target="../slideLayouts/slideLayout13.xml"/><Relationship Id="rId6" Type="http://schemas.openxmlformats.org/officeDocument/2006/relationships/hyperlink" Target="https://www.youtube.com/watch?v=FRzwzIXfPpk&amp;t=155s" TargetMode="External"/><Relationship Id="rId5" Type="http://schemas.openxmlformats.org/officeDocument/2006/relationships/hyperlink" Target="https://youtu.be/eLIis7dJGVI?si=k6RdUoyzj6hus23V" TargetMode="External"/><Relationship Id="rId4" Type="http://schemas.openxmlformats.org/officeDocument/2006/relationships/hyperlink" Target="https://www.youtube.com/watch?v=SvPXtt5J5L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dJWiuyqczpA" TargetMode="External"/><Relationship Id="rId2" Type="http://schemas.openxmlformats.org/officeDocument/2006/relationships/hyperlink" Target="https://www.youtube.com/watch?v=9NeaD29xwlI" TargetMode="External"/><Relationship Id="rId1" Type="http://schemas.openxmlformats.org/officeDocument/2006/relationships/slideLayout" Target="../slideLayouts/slideLayout13.xml"/><Relationship Id="rId6" Type="http://schemas.openxmlformats.org/officeDocument/2006/relationships/hyperlink" Target="https://www.youtube.com/watch?v=TNNIEsgCn7c" TargetMode="External"/><Relationship Id="rId5" Type="http://schemas.openxmlformats.org/officeDocument/2006/relationships/hyperlink" Target="https://www.youtube.com/watch?v=KfBhoRb3-HQ" TargetMode="External"/><Relationship Id="rId4" Type="http://schemas.openxmlformats.org/officeDocument/2006/relationships/hyperlink" Target="https://www.youtube.com/watch?v=ql41pcWeLYQ"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IK8LplCv-94" TargetMode="External"/><Relationship Id="rId2" Type="http://schemas.openxmlformats.org/officeDocument/2006/relationships/hyperlink" Target="https://www.youtube.com/watch?v=7kyZWU_l-AU" TargetMode="External"/><Relationship Id="rId1" Type="http://schemas.openxmlformats.org/officeDocument/2006/relationships/slideLayout" Target="../slideLayouts/slideLayout13.xml"/><Relationship Id="rId4" Type="http://schemas.openxmlformats.org/officeDocument/2006/relationships/hyperlink" Target="https://www.youtube.com/watch?v=QqFTYXE9NUU"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délník 6"/>
          <p:cNvSpPr/>
          <p:nvPr/>
        </p:nvSpPr>
        <p:spPr>
          <a:xfrm>
            <a:off x="251520" y="112474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307871"/>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1556792"/>
            <a:ext cx="5112568" cy="2160240"/>
          </a:xfrm>
          <a:prstGeom prst="rect">
            <a:avLst/>
          </a:prstGeom>
        </p:spPr>
        <p:txBody>
          <a:bodyPr anchor="t">
            <a:normAutofit/>
          </a:bodyPr>
          <a:lstStyle/>
          <a:p>
            <a:r>
              <a:rPr lang="cs-CZ" sz="3200" dirty="0">
                <a:solidFill>
                  <a:schemeClr val="bg1"/>
                </a:solidFill>
              </a:rPr>
              <a:t>Videa </a:t>
            </a:r>
            <a:br>
              <a:rPr lang="cs-CZ" sz="3200" dirty="0">
                <a:solidFill>
                  <a:schemeClr val="bg1"/>
                </a:solidFill>
              </a:rPr>
            </a:br>
            <a:r>
              <a:rPr lang="cs-CZ" sz="3200" dirty="0">
                <a:solidFill>
                  <a:schemeClr val="bg1"/>
                </a:solidFill>
              </a:rPr>
              <a:t>Bankovnictví</a:t>
            </a:r>
            <a:br>
              <a:rPr lang="cs-CZ" sz="3200" dirty="0">
                <a:solidFill>
                  <a:schemeClr val="bg1"/>
                </a:solidFill>
              </a:rPr>
            </a:br>
            <a:r>
              <a:rPr lang="cs-CZ" sz="3200" dirty="0" err="1">
                <a:solidFill>
                  <a:schemeClr val="bg1"/>
                </a:solidFill>
              </a:rPr>
              <a:t>Finpor</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407707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08271" y="4581128"/>
            <a:ext cx="2664000"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Roman Hlawiczka, Ph.D.</a:t>
            </a:r>
          </a:p>
          <a:p>
            <a:pPr algn="r"/>
            <a:r>
              <a:rPr lang="cs-CZ" altLang="cs-CZ" sz="1200" dirty="0">
                <a:solidFill>
                  <a:srgbClr val="307871"/>
                </a:solidFill>
                <a:latin typeface="Times New Roman" panose="02020603050405020304" pitchFamily="18" charset="0"/>
                <a:cs typeface="Times New Roman" panose="02020603050405020304" pitchFamily="18" charset="0"/>
              </a:rPr>
              <a:t>KFIU</a:t>
            </a:r>
          </a:p>
        </p:txBody>
      </p:sp>
      <p:pic>
        <p:nvPicPr>
          <p:cNvPr id="10" name="Obrázek 9">
            <a:extLst>
              <a:ext uri="{FF2B5EF4-FFF2-40B4-BE49-F238E27FC236}">
                <a16:creationId xmlns:a16="http://schemas.microsoft.com/office/drawing/2014/main" id="{237D8CC9-8599-4194-B51D-CC030F9188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0528" y="1052737"/>
            <a:ext cx="2664000" cy="219672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D0AA4BBB-42DA-4B8B-8A2C-7D73BA7BB7AF}" type="slidenum">
              <a:rPr lang="en-US"/>
              <a:pPr/>
              <a:t>2</a:t>
            </a:fld>
            <a:endParaRPr lang="en-US"/>
          </a:p>
        </p:txBody>
      </p:sp>
      <p:sp>
        <p:nvSpPr>
          <p:cNvPr id="4098" name="Rectangle 2"/>
          <p:cNvSpPr>
            <a:spLocks noGrp="1" noChangeArrowheads="1"/>
          </p:cNvSpPr>
          <p:nvPr>
            <p:ph type="title"/>
          </p:nvPr>
        </p:nvSpPr>
        <p:spPr/>
        <p:txBody>
          <a:bodyPr/>
          <a:lstStyle/>
          <a:p>
            <a:r>
              <a:rPr lang="cs-CZ" dirty="0"/>
              <a:t>Struktura výkladu</a:t>
            </a:r>
          </a:p>
        </p:txBody>
      </p:sp>
      <p:sp>
        <p:nvSpPr>
          <p:cNvPr id="4099" name="Rectangle 3"/>
          <p:cNvSpPr>
            <a:spLocks noGrp="1" noChangeArrowheads="1"/>
          </p:cNvSpPr>
          <p:nvPr>
            <p:ph type="body" idx="1"/>
          </p:nvPr>
        </p:nvSpPr>
        <p:spPr/>
        <p:txBody>
          <a:bodyPr/>
          <a:lstStyle/>
          <a:p>
            <a:pPr lvl="0"/>
            <a:r>
              <a:rPr lang="cs-CZ" sz="2000" dirty="0"/>
              <a:t>Banky ve struktuře finančních institucí a jejich organizační struktura</a:t>
            </a:r>
          </a:p>
          <a:p>
            <a:r>
              <a:rPr lang="pl-PL" sz="2000" dirty="0"/>
              <a:t>Regulace a dohled nad bankovním sektorem</a:t>
            </a:r>
            <a:endParaRPr lang="cs-CZ" sz="2000" dirty="0"/>
          </a:p>
          <a:p>
            <a:pPr lvl="0"/>
            <a:r>
              <a:rPr lang="cs-CZ" sz="2000" dirty="0"/>
              <a:t>Management aktiv bank, úvěrové obchody, produkty bank pro financování bydlení a úvěrové analýzy</a:t>
            </a:r>
          </a:p>
          <a:p>
            <a:pPr lvl="0"/>
            <a:r>
              <a:rPr lang="cs-CZ" sz="2000" dirty="0"/>
              <a:t>Management pasiv bank</a:t>
            </a:r>
          </a:p>
          <a:p>
            <a:pPr lvl="0"/>
            <a:r>
              <a:rPr lang="cs-CZ" sz="2000" dirty="0"/>
              <a:t>Investiční bankovnictví a bankovnictví mimo bilanci</a:t>
            </a:r>
          </a:p>
          <a:p>
            <a:pPr lvl="0"/>
            <a:r>
              <a:rPr lang="pl-PL" sz="2000" dirty="0"/>
              <a:t>Nelegální bankovní praktiky, praní špinavých peněz a korupce v bankovnictví</a:t>
            </a:r>
            <a:endParaRPr lang="cs-CZ" sz="2000" dirty="0"/>
          </a:p>
          <a:p>
            <a:pPr lvl="0"/>
            <a:r>
              <a:rPr lang="cs-CZ" sz="2000" dirty="0"/>
              <a:t>Hospodaření bank</a:t>
            </a:r>
          </a:p>
          <a:p>
            <a:pPr lvl="0"/>
            <a:r>
              <a:rPr lang="cs-CZ" sz="2000" dirty="0"/>
              <a:t>Finanční analýza bank</a:t>
            </a:r>
          </a:p>
          <a:p>
            <a:pPr lvl="0"/>
            <a:r>
              <a:rPr lang="cs-CZ" sz="2000" dirty="0"/>
              <a:t>Islámské bankovnictví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dissolve">
                                      <p:cBhvr>
                                        <p:cTn id="10" dur="500"/>
                                        <p:tgtEl>
                                          <p:spTgt spid="4099">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Effect transition="in" filter="dissolve">
                                      <p:cBhvr>
                                        <p:cTn id="13" dur="500"/>
                                        <p:tgtEl>
                                          <p:spTgt spid="4099">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099">
                                            <p:txEl>
                                              <p:pRg st="2" end="2"/>
                                            </p:txEl>
                                          </p:spTgt>
                                        </p:tgtEl>
                                        <p:attrNameLst>
                                          <p:attrName>style.visibility</p:attrName>
                                        </p:attrNameLst>
                                      </p:cBhvr>
                                      <p:to>
                                        <p:strVal val="visible"/>
                                      </p:to>
                                    </p:set>
                                    <p:animEffect transition="in" filter="dissolve">
                                      <p:cBhvr>
                                        <p:cTn id="16" dur="500"/>
                                        <p:tgtEl>
                                          <p:spTgt spid="4099">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Effect transition="in" filter="dissolve">
                                      <p:cBhvr>
                                        <p:cTn id="19" dur="500"/>
                                        <p:tgtEl>
                                          <p:spTgt spid="4099">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099">
                                            <p:txEl>
                                              <p:pRg st="4" end="4"/>
                                            </p:txEl>
                                          </p:spTgt>
                                        </p:tgtEl>
                                        <p:attrNameLst>
                                          <p:attrName>style.visibility</p:attrName>
                                        </p:attrNameLst>
                                      </p:cBhvr>
                                      <p:to>
                                        <p:strVal val="visible"/>
                                      </p:to>
                                    </p:set>
                                    <p:animEffect transition="in" filter="dissolve">
                                      <p:cBhvr>
                                        <p:cTn id="22" dur="500"/>
                                        <p:tgtEl>
                                          <p:spTgt spid="4099">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animEffect transition="in" filter="dissolve">
                                      <p:cBhvr>
                                        <p:cTn id="25" dur="500"/>
                                        <p:tgtEl>
                                          <p:spTgt spid="4099">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099">
                                            <p:txEl>
                                              <p:pRg st="6" end="6"/>
                                            </p:txEl>
                                          </p:spTgt>
                                        </p:tgtEl>
                                        <p:attrNameLst>
                                          <p:attrName>style.visibility</p:attrName>
                                        </p:attrNameLst>
                                      </p:cBhvr>
                                      <p:to>
                                        <p:strVal val="visible"/>
                                      </p:to>
                                    </p:set>
                                    <p:animEffect transition="in" filter="dissolve">
                                      <p:cBhvr>
                                        <p:cTn id="28" dur="500"/>
                                        <p:tgtEl>
                                          <p:spTgt spid="4099">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4099">
                                            <p:txEl>
                                              <p:pRg st="7" end="7"/>
                                            </p:txEl>
                                          </p:spTgt>
                                        </p:tgtEl>
                                        <p:attrNameLst>
                                          <p:attrName>style.visibility</p:attrName>
                                        </p:attrNameLst>
                                      </p:cBhvr>
                                      <p:to>
                                        <p:strVal val="visible"/>
                                      </p:to>
                                    </p:set>
                                    <p:animEffect transition="in" filter="dissolve">
                                      <p:cBhvr>
                                        <p:cTn id="31" dur="500"/>
                                        <p:tgtEl>
                                          <p:spTgt spid="4099">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4099">
                                            <p:txEl>
                                              <p:pRg st="8" end="8"/>
                                            </p:txEl>
                                          </p:spTgt>
                                        </p:tgtEl>
                                        <p:attrNameLst>
                                          <p:attrName>style.visibility</p:attrName>
                                        </p:attrNameLst>
                                      </p:cBhvr>
                                      <p:to>
                                        <p:strVal val="visible"/>
                                      </p:to>
                                    </p:set>
                                    <p:animEffect transition="in" filter="dissolve">
                                      <p:cBhvr>
                                        <p:cTn id="34" dur="500"/>
                                        <p:tgtEl>
                                          <p:spTgt spid="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C7EA16-0A29-4AF9-AB75-F3DEB1A664A6}"/>
              </a:ext>
            </a:extLst>
          </p:cNvPr>
          <p:cNvSpPr>
            <a:spLocks noGrp="1"/>
          </p:cNvSpPr>
          <p:nvPr>
            <p:ph type="title"/>
          </p:nvPr>
        </p:nvSpPr>
        <p:spPr/>
        <p:txBody>
          <a:bodyPr/>
          <a:lstStyle/>
          <a:p>
            <a:r>
              <a:rPr lang="cs-CZ" dirty="0"/>
              <a:t>Videa</a:t>
            </a:r>
          </a:p>
        </p:txBody>
      </p:sp>
      <p:sp>
        <p:nvSpPr>
          <p:cNvPr id="3" name="Zástupný symbol pro obsah 2">
            <a:extLst>
              <a:ext uri="{FF2B5EF4-FFF2-40B4-BE49-F238E27FC236}">
                <a16:creationId xmlns:a16="http://schemas.microsoft.com/office/drawing/2014/main" id="{C956CDA7-83E2-4445-94E6-F893F75FFD34}"/>
              </a:ext>
            </a:extLst>
          </p:cNvPr>
          <p:cNvSpPr>
            <a:spLocks noGrp="1"/>
          </p:cNvSpPr>
          <p:nvPr>
            <p:ph idx="1"/>
          </p:nvPr>
        </p:nvSpPr>
        <p:spPr>
          <a:xfrm>
            <a:off x="179512" y="1196752"/>
            <a:ext cx="7516688" cy="5005611"/>
          </a:xfrm>
        </p:spPr>
        <p:txBody>
          <a:bodyPr/>
          <a:lstStyle/>
          <a:p>
            <a:r>
              <a:rPr lang="cs-CZ" dirty="0"/>
              <a:t>O penězích a lidech</a:t>
            </a:r>
          </a:p>
          <a:p>
            <a:r>
              <a:rPr lang="cs-CZ" dirty="0">
                <a:hlinkClick r:id="rId2"/>
              </a:rPr>
              <a:t>https://www.youtube.com/watch?v=HrQTBqxbNZ0</a:t>
            </a:r>
            <a:endParaRPr lang="cs-CZ" dirty="0"/>
          </a:p>
          <a:p>
            <a:r>
              <a:rPr lang="cs-CZ" b="1" dirty="0"/>
              <a:t>Dějiny peněz – </a:t>
            </a:r>
            <a:r>
              <a:rPr lang="cs-CZ" b="1" dirty="0" err="1"/>
              <a:t>NEZkreslená</a:t>
            </a:r>
            <a:r>
              <a:rPr lang="cs-CZ" b="1" dirty="0"/>
              <a:t> věda III</a:t>
            </a:r>
          </a:p>
          <a:p>
            <a:r>
              <a:rPr lang="cs-CZ" dirty="0">
                <a:hlinkClick r:id="rId3"/>
              </a:rPr>
              <a:t>https://www.youtube.com/watch?v=o_fLzJv6Q9g&amp;t=57s</a:t>
            </a:r>
            <a:endParaRPr lang="cs-CZ" dirty="0"/>
          </a:p>
          <a:p>
            <a:r>
              <a:rPr lang="cs-CZ" b="1" dirty="0"/>
              <a:t>Finanční gramotnost</a:t>
            </a:r>
          </a:p>
          <a:p>
            <a:r>
              <a:rPr lang="cs-CZ" dirty="0">
                <a:hlinkClick r:id="rId4"/>
              </a:rPr>
              <a:t>https://www.youtube.com/watch?v=ukhM4c-WXoM&amp;t=112s</a:t>
            </a:r>
            <a:endParaRPr lang="cs-CZ" dirty="0"/>
          </a:p>
          <a:p>
            <a:endParaRPr lang="cs-CZ" dirty="0"/>
          </a:p>
          <a:p>
            <a:endParaRPr lang="cs-CZ" dirty="0"/>
          </a:p>
        </p:txBody>
      </p:sp>
      <p:sp>
        <p:nvSpPr>
          <p:cNvPr id="4" name="Zástupný symbol pro zápatí 3">
            <a:extLst>
              <a:ext uri="{FF2B5EF4-FFF2-40B4-BE49-F238E27FC236}">
                <a16:creationId xmlns:a16="http://schemas.microsoft.com/office/drawing/2014/main" id="{ADE4D0DE-782C-4F2F-A0D3-DA2392D4024E}"/>
              </a:ext>
            </a:extLst>
          </p:cNvPr>
          <p:cNvSpPr>
            <a:spLocks noGrp="1"/>
          </p:cNvSpPr>
          <p:nvPr>
            <p:ph type="ftr" sz="quarter" idx="11"/>
          </p:nvPr>
        </p:nvSpPr>
        <p:spPr/>
        <p:txBody>
          <a:bodyPr/>
          <a:lstStyle/>
          <a:p>
            <a:r>
              <a:rPr lang="en-US"/>
              <a:t>Free template from www.brainybetty.com</a:t>
            </a:r>
          </a:p>
        </p:txBody>
      </p:sp>
      <p:sp>
        <p:nvSpPr>
          <p:cNvPr id="5" name="Zástupný symbol pro číslo snímku 4">
            <a:extLst>
              <a:ext uri="{FF2B5EF4-FFF2-40B4-BE49-F238E27FC236}">
                <a16:creationId xmlns:a16="http://schemas.microsoft.com/office/drawing/2014/main" id="{F3269E24-03F6-47BC-AA49-F99AFF8D644D}"/>
              </a:ext>
            </a:extLst>
          </p:cNvPr>
          <p:cNvSpPr>
            <a:spLocks noGrp="1"/>
          </p:cNvSpPr>
          <p:nvPr>
            <p:ph type="sldNum" sz="quarter" idx="12"/>
          </p:nvPr>
        </p:nvSpPr>
        <p:spPr/>
        <p:txBody>
          <a:bodyPr/>
          <a:lstStyle/>
          <a:p>
            <a:fld id="{83B3BC93-1204-40E8-9005-0CB29BFE0B3E}" type="slidenum">
              <a:rPr lang="en-US" smtClean="0"/>
              <a:pPr/>
              <a:t>3</a:t>
            </a:fld>
            <a:endParaRPr lang="en-US"/>
          </a:p>
        </p:txBody>
      </p:sp>
    </p:spTree>
    <p:extLst>
      <p:ext uri="{BB962C8B-B14F-4D97-AF65-F5344CB8AC3E}">
        <p14:creationId xmlns:p14="http://schemas.microsoft.com/office/powerpoint/2010/main" val="21517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30557C47-E570-4B6F-844D-4CE7D0A25DE1}"/>
              </a:ext>
            </a:extLst>
          </p:cNvPr>
          <p:cNvSpPr/>
          <p:nvPr/>
        </p:nvSpPr>
        <p:spPr>
          <a:xfrm>
            <a:off x="291829" y="1536970"/>
            <a:ext cx="8560341" cy="4524315"/>
          </a:xfrm>
          <a:prstGeom prst="rect">
            <a:avLst/>
          </a:prstGeom>
        </p:spPr>
        <p:txBody>
          <a:bodyPr wrap="square">
            <a:spAutoFit/>
          </a:bodyPr>
          <a:lstStyle/>
          <a:p>
            <a:r>
              <a:rPr lang="cs-CZ" b="1" dirty="0"/>
              <a:t>1 Svět peněz a ekonomiky – Česká národní banka</a:t>
            </a:r>
          </a:p>
          <a:p>
            <a:r>
              <a:rPr lang="cs-CZ" dirty="0">
                <a:hlinkClick r:id="rId2"/>
              </a:rPr>
              <a:t>https://www.youtube.com/watch?v=-l5PQxvJ-uU&amp;t=161s</a:t>
            </a:r>
            <a:endParaRPr lang="cs-CZ" dirty="0"/>
          </a:p>
          <a:p>
            <a:endParaRPr lang="cs-CZ" dirty="0"/>
          </a:p>
          <a:p>
            <a:r>
              <a:rPr lang="cs-CZ" b="1" dirty="0"/>
              <a:t>2 Svět peněz a ekonomiky – Historie peněz</a:t>
            </a:r>
          </a:p>
          <a:p>
            <a:r>
              <a:rPr lang="cs-CZ" dirty="0">
                <a:hlinkClick r:id="rId3"/>
              </a:rPr>
              <a:t>https://www.youtube.com/watch?v=jx9HzNP9W3Q</a:t>
            </a:r>
            <a:endParaRPr lang="cs-CZ" dirty="0"/>
          </a:p>
          <a:p>
            <a:endParaRPr lang="cs-CZ" dirty="0"/>
          </a:p>
          <a:p>
            <a:r>
              <a:rPr lang="cs-CZ" dirty="0"/>
              <a:t>3. Svět peněz a ekonomiky – Bankovky a mince v současnosti</a:t>
            </a:r>
          </a:p>
          <a:p>
            <a:r>
              <a:rPr lang="cs-CZ" dirty="0">
                <a:hlinkClick r:id="rId4"/>
              </a:rPr>
              <a:t>https://www.youtube.com/watch?v=SvPXtt5J5Lg</a:t>
            </a:r>
            <a:endParaRPr lang="cs-CZ" dirty="0"/>
          </a:p>
          <a:p>
            <a:endParaRPr lang="cs-CZ" dirty="0"/>
          </a:p>
          <a:p>
            <a:r>
              <a:rPr lang="cs-CZ" dirty="0"/>
              <a:t>4. </a:t>
            </a:r>
            <a:r>
              <a:rPr lang="cs-CZ" b="1" dirty="0"/>
              <a:t>Svět peněz a ekonomiky – Vznik a zánik bezhotovostních peněz</a:t>
            </a:r>
          </a:p>
          <a:p>
            <a:endParaRPr lang="cs-CZ" dirty="0"/>
          </a:p>
          <a:p>
            <a:r>
              <a:rPr lang="cs-CZ" dirty="0">
                <a:hlinkClick r:id="rId5"/>
              </a:rPr>
              <a:t>https://youtu.be/eLIis7dJGVI?si=k6RdUoyzj6hus23V</a:t>
            </a:r>
            <a:endParaRPr lang="cs-CZ" dirty="0"/>
          </a:p>
          <a:p>
            <a:endParaRPr lang="cs-CZ" dirty="0"/>
          </a:p>
          <a:p>
            <a:r>
              <a:rPr lang="cs-CZ" dirty="0"/>
              <a:t>5.  </a:t>
            </a:r>
            <a:r>
              <a:rPr lang="cs-CZ" b="1" dirty="0"/>
              <a:t>Svět peněz a ekonomiky – Finanční trh</a:t>
            </a:r>
          </a:p>
          <a:p>
            <a:r>
              <a:rPr lang="cs-CZ" dirty="0">
                <a:hlinkClick r:id="rId6"/>
              </a:rPr>
              <a:t>https://www.youtube.com/watch?v=FRzwzIXfPpk&amp;t=155s</a:t>
            </a:r>
            <a:endParaRPr lang="cs-CZ" dirty="0"/>
          </a:p>
          <a:p>
            <a:endParaRPr lang="cs-CZ" dirty="0"/>
          </a:p>
        </p:txBody>
      </p:sp>
    </p:spTree>
    <p:extLst>
      <p:ext uri="{BB962C8B-B14F-4D97-AF65-F5344CB8AC3E}">
        <p14:creationId xmlns:p14="http://schemas.microsoft.com/office/powerpoint/2010/main" val="389402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7ED6423-3517-45F6-826B-6AF8AA42D01D}"/>
              </a:ext>
            </a:extLst>
          </p:cNvPr>
          <p:cNvSpPr/>
          <p:nvPr/>
        </p:nvSpPr>
        <p:spPr>
          <a:xfrm>
            <a:off x="330740" y="2115925"/>
            <a:ext cx="8190690" cy="5078313"/>
          </a:xfrm>
          <a:prstGeom prst="rect">
            <a:avLst/>
          </a:prstGeom>
        </p:spPr>
        <p:txBody>
          <a:bodyPr wrap="square">
            <a:spAutoFit/>
          </a:bodyPr>
          <a:lstStyle/>
          <a:p>
            <a:r>
              <a:rPr lang="cs-CZ" dirty="0"/>
              <a:t>6. </a:t>
            </a:r>
            <a:r>
              <a:rPr lang="cs-CZ" b="1" dirty="0"/>
              <a:t>Svět peněz a ekonomiky – Krize</a:t>
            </a:r>
          </a:p>
          <a:p>
            <a:r>
              <a:rPr lang="cs-CZ" dirty="0">
                <a:hlinkClick r:id="rId2"/>
              </a:rPr>
              <a:t>https://www.youtube.com/watch?v=9NeaD29xwlI</a:t>
            </a:r>
            <a:endParaRPr lang="cs-CZ" dirty="0"/>
          </a:p>
          <a:p>
            <a:endParaRPr lang="cs-CZ" dirty="0"/>
          </a:p>
          <a:p>
            <a:r>
              <a:rPr lang="cs-CZ" b="1" dirty="0"/>
              <a:t>7 Svět peněz a ekonomiky – Placení v hotovosti vs. bezhotovostně</a:t>
            </a:r>
          </a:p>
          <a:p>
            <a:r>
              <a:rPr lang="cs-CZ" dirty="0">
                <a:hlinkClick r:id="rId3"/>
              </a:rPr>
              <a:t>https://www.youtube.com/watch?v=dJWiuyqczpA</a:t>
            </a:r>
            <a:endParaRPr lang="cs-CZ" dirty="0"/>
          </a:p>
          <a:p>
            <a:endParaRPr lang="cs-CZ" dirty="0"/>
          </a:p>
          <a:p>
            <a:r>
              <a:rPr lang="cs-CZ" dirty="0"/>
              <a:t>8 Svět peněz a ekonomiky – Bankovní účty</a:t>
            </a:r>
          </a:p>
          <a:p>
            <a:r>
              <a:rPr lang="cs-CZ" dirty="0">
                <a:hlinkClick r:id="rId4"/>
              </a:rPr>
              <a:t>https://www.youtube.com/watch?v=ql41pcWeLYQ</a:t>
            </a:r>
            <a:endParaRPr lang="cs-CZ" dirty="0"/>
          </a:p>
          <a:p>
            <a:endParaRPr lang="cs-CZ" dirty="0"/>
          </a:p>
          <a:p>
            <a:r>
              <a:rPr lang="cs-CZ" b="1" dirty="0"/>
              <a:t>9 Svět peněz a ekonomiky – Inflace I</a:t>
            </a:r>
          </a:p>
          <a:p>
            <a:r>
              <a:rPr lang="cs-CZ" dirty="0">
                <a:hlinkClick r:id="rId5"/>
              </a:rPr>
              <a:t>https://www.youtube.com/watch?v=KfBhoRb3-HQ</a:t>
            </a:r>
            <a:endParaRPr lang="cs-CZ" dirty="0"/>
          </a:p>
          <a:p>
            <a:endParaRPr lang="cs-CZ" dirty="0"/>
          </a:p>
          <a:p>
            <a:r>
              <a:rPr lang="cs-CZ" b="1" dirty="0"/>
              <a:t>10 Svět peněz a ekonomiky – Inflace II</a:t>
            </a:r>
          </a:p>
          <a:p>
            <a:r>
              <a:rPr lang="cs-CZ" dirty="0">
                <a:hlinkClick r:id="rId6"/>
              </a:rPr>
              <a:t>https://www.youtube.com/watch?v=TNNIEsgCn7c</a:t>
            </a:r>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8103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E7EAD4F3-3D0E-4475-82FD-DD53C8552F8B}"/>
              </a:ext>
            </a:extLst>
          </p:cNvPr>
          <p:cNvSpPr/>
          <p:nvPr/>
        </p:nvSpPr>
        <p:spPr>
          <a:xfrm>
            <a:off x="971600" y="908721"/>
            <a:ext cx="6624736" cy="1754326"/>
          </a:xfrm>
          <a:prstGeom prst="rect">
            <a:avLst/>
          </a:prstGeom>
        </p:spPr>
        <p:txBody>
          <a:bodyPr wrap="square">
            <a:spAutoFit/>
          </a:bodyPr>
          <a:lstStyle/>
          <a:p>
            <a:r>
              <a:rPr lang="cs-CZ" dirty="0"/>
              <a:t>ČNB spustila internetový portál s názvem Peníze na útěku. Nový web http</a:t>
            </a:r>
            <a:r>
              <a:rPr lang="cs-CZ" b="1" dirty="0"/>
              <a:t>://www.penizenauteku.cz </a:t>
            </a:r>
            <a:r>
              <a:rPr lang="cs-CZ" dirty="0"/>
              <a:t>zaměřený na finanční vzdělávání postupně naučí mladé Čechy nejen orientovat se ve světě financí, ale také vést si vyrovnaný domácí rozpočet nebo vytvářet odpovídající rezervy, aby se vyhnuli finančním potížím při neplánovaných událostech.</a:t>
            </a:r>
          </a:p>
        </p:txBody>
      </p:sp>
    </p:spTree>
    <p:extLst>
      <p:ext uri="{BB962C8B-B14F-4D97-AF65-F5344CB8AC3E}">
        <p14:creationId xmlns:p14="http://schemas.microsoft.com/office/powerpoint/2010/main" val="18980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0C3AFA6-EA32-49D7-B0C8-CBBC9E84B9F0}"/>
              </a:ext>
            </a:extLst>
          </p:cNvPr>
          <p:cNvSpPr/>
          <p:nvPr/>
        </p:nvSpPr>
        <p:spPr>
          <a:xfrm>
            <a:off x="467544" y="764704"/>
            <a:ext cx="7848872" cy="3693319"/>
          </a:xfrm>
          <a:prstGeom prst="rect">
            <a:avLst/>
          </a:prstGeom>
        </p:spPr>
        <p:txBody>
          <a:bodyPr wrap="square">
            <a:spAutoFit/>
          </a:bodyPr>
          <a:lstStyle/>
          <a:p>
            <a:r>
              <a:rPr lang="cs-CZ" dirty="0"/>
              <a:t>9 LEKCÍ BOHATSTVÍ ROBERTA KIYOSAKIHO -Návod BOHATÉHO TÁTY k dosažení FINANČNÍ SVOBODY</a:t>
            </a:r>
          </a:p>
          <a:p>
            <a:endParaRPr lang="cs-CZ" dirty="0"/>
          </a:p>
          <a:p>
            <a:r>
              <a:rPr lang="cs-CZ" dirty="0">
                <a:hlinkClick r:id="rId2"/>
              </a:rPr>
              <a:t>https://www.youtube.com/watch?v=7kyZWU_l-AU</a:t>
            </a:r>
            <a:endParaRPr lang="cs-CZ" dirty="0"/>
          </a:p>
          <a:p>
            <a:endParaRPr lang="cs-CZ" dirty="0"/>
          </a:p>
          <a:p>
            <a:r>
              <a:rPr lang="cs-CZ" b="1" dirty="0"/>
              <a:t>Bohatý táta, Chudý táta - Robert </a:t>
            </a:r>
            <a:r>
              <a:rPr lang="cs-CZ" b="1" dirty="0" err="1"/>
              <a:t>Kiyosaki</a:t>
            </a:r>
            <a:r>
              <a:rPr lang="cs-CZ" b="1" dirty="0"/>
              <a:t> [ÚPLNÉ SHRNUTÍ]</a:t>
            </a:r>
          </a:p>
          <a:p>
            <a:r>
              <a:rPr lang="cs-CZ" dirty="0">
                <a:hlinkClick r:id="rId3"/>
              </a:rPr>
              <a:t>https://www.youtube.com/watch?v=IK8LplCv-94</a:t>
            </a:r>
            <a:endParaRPr lang="cs-CZ" dirty="0"/>
          </a:p>
          <a:p>
            <a:endParaRPr lang="cs-CZ" dirty="0"/>
          </a:p>
          <a:p>
            <a:endParaRPr lang="cs-CZ" dirty="0"/>
          </a:p>
          <a:p>
            <a:r>
              <a:rPr lang="cs-CZ" b="1" dirty="0"/>
              <a:t>4 finanční chyby, kvůli kterým jste chudí!</a:t>
            </a:r>
          </a:p>
          <a:p>
            <a:r>
              <a:rPr lang="cs-CZ" dirty="0">
                <a:hlinkClick r:id="rId4"/>
              </a:rPr>
              <a:t>https://www.youtube.com/watch?v=QqFTYXE9NUU</a:t>
            </a:r>
            <a:endParaRPr lang="cs-CZ" dirty="0"/>
          </a:p>
          <a:p>
            <a:endParaRPr lang="cs-CZ" dirty="0"/>
          </a:p>
          <a:p>
            <a:endParaRPr lang="cs-CZ" dirty="0"/>
          </a:p>
        </p:txBody>
      </p:sp>
    </p:spTree>
    <p:extLst>
      <p:ext uri="{BB962C8B-B14F-4D97-AF65-F5344CB8AC3E}">
        <p14:creationId xmlns:p14="http://schemas.microsoft.com/office/powerpoint/2010/main" val="253142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1000" y="2420888"/>
            <a:ext cx="7315200" cy="3781475"/>
          </a:xfrm>
        </p:spPr>
        <p:txBody>
          <a:bodyPr/>
          <a:lstStyle/>
          <a:p>
            <a:pPr algn="ctr">
              <a:buNone/>
            </a:pPr>
            <a:r>
              <a:rPr lang="cs-CZ" sz="4000" dirty="0"/>
              <a:t>M Ě J T E   S E   H E Z K Y</a:t>
            </a:r>
          </a:p>
          <a:p>
            <a:pPr algn="ctr">
              <a:buNone/>
            </a:pPr>
            <a:r>
              <a:rPr lang="cs-CZ" sz="4000" dirty="0">
                <a:sym typeface="Wingdings" pitchFamily="2" charset="2"/>
              </a:rPr>
              <a:t></a:t>
            </a:r>
            <a:endParaRPr lang="cs-CZ" sz="4000" dirty="0"/>
          </a:p>
        </p:txBody>
      </p:sp>
      <p:sp>
        <p:nvSpPr>
          <p:cNvPr id="5" name="Zástupný symbol pro číslo snímku 4"/>
          <p:cNvSpPr>
            <a:spLocks noGrp="1"/>
          </p:cNvSpPr>
          <p:nvPr>
            <p:ph type="sldNum" sz="quarter" idx="12"/>
          </p:nvPr>
        </p:nvSpPr>
        <p:spPr/>
        <p:txBody>
          <a:bodyPr/>
          <a:lstStyle/>
          <a:p>
            <a:fld id="{83B3BC93-1204-40E8-9005-0CB29BFE0B3E}"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sign4">
  <a:themeElements>
    <a:clrScheme name="Motiv sady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tiv sady Office">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tiv sady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tiv sady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tiv sady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tiv sady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tiv sady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tiv sady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tiv sady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tiv sady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tiv sady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tiv sady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tiv sady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tiv sady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Design4</Template>
  <TotalTime>338</TotalTime>
  <Words>520</Words>
  <Application>Microsoft Office PowerPoint</Application>
  <PresentationFormat>Předvádění na obrazovce (4:3)</PresentationFormat>
  <Paragraphs>68</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Times New Roman</vt:lpstr>
      <vt:lpstr>Verdana</vt:lpstr>
      <vt:lpstr>Wingdings</vt:lpstr>
      <vt:lpstr>Design4</vt:lpstr>
      <vt:lpstr>Videa  Bankovnictví Finpor</vt:lpstr>
      <vt:lpstr>Struktura výkladu</vt:lpstr>
      <vt:lpstr>Videa</vt:lpstr>
      <vt:lpstr>Prezentace aplikace PowerPoint</vt:lpstr>
      <vt:lpstr>Prezentace aplikace PowerPoint</vt:lpstr>
      <vt:lpstr>Prezentace aplikace PowerPoint</vt:lpstr>
      <vt:lpstr>Prezentace aplikace PowerPoint</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Podmínky absolvování předmětu Bankovnictví  LS ak. r. 2018/2019</dc:title>
  <dc:creator>vodova</dc:creator>
  <cp:lastModifiedBy>Ing. Roman Hlawiczka, Ph.D.</cp:lastModifiedBy>
  <cp:revision>21</cp:revision>
  <dcterms:created xsi:type="dcterms:W3CDTF">2019-02-21T21:25:57Z</dcterms:created>
  <dcterms:modified xsi:type="dcterms:W3CDTF">2024-02-27T23:24:57Z</dcterms:modified>
</cp:coreProperties>
</file>