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5" r:id="rId3"/>
    <p:sldId id="276" r:id="rId4"/>
    <p:sldId id="277" r:id="rId5"/>
    <p:sldId id="263" r:id="rId6"/>
    <p:sldId id="278" r:id="rId7"/>
    <p:sldId id="266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7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645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29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767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206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1053" y="123478"/>
            <a:ext cx="1051427" cy="820114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7488832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587BC814-D898-415A-8D85-9E6C87B4CD51}"/>
              </a:ext>
            </a:extLst>
          </p:cNvPr>
          <p:cNvSpPr txBox="1">
            <a:spLocks/>
          </p:cNvSpPr>
          <p:nvPr/>
        </p:nvSpPr>
        <p:spPr>
          <a:xfrm>
            <a:off x="395536" y="483518"/>
            <a:ext cx="6840760" cy="410445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V PODNIKÁNÍ</a:t>
            </a:r>
            <a:b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6:</a:t>
            </a:r>
            <a:b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nuita </a:t>
            </a:r>
            <a:endParaRPr lang="cs-C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  <a:solidFill>
            <a:srgbClr val="307871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Anuita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C9DA360-946A-4DB2-9034-CDE249098C40}"/>
              </a:ext>
            </a:extLst>
          </p:cNvPr>
          <p:cNvSpPr txBox="1"/>
          <p:nvPr/>
        </p:nvSpPr>
        <p:spPr>
          <a:xfrm>
            <a:off x="380800" y="843558"/>
            <a:ext cx="763284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</a:rPr>
              <a:t>Anuita je specifickým příkladem proudu hotovostních toků.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</a:rPr>
              <a:t>Do investice plynou hotovostní toky ve stejné výši v pravidelných intervalech po předem známý konečný počet let.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</a:rPr>
              <a:t> Investice je charakteristická po celou dobu své existence identickou výší úrokové sazby.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A</a:t>
            </a:r>
            <a:r>
              <a:rPr lang="cs-CZ" sz="2000" baseline="-25000" dirty="0">
                <a:solidFill>
                  <a:srgbClr val="000000"/>
                </a:solidFill>
                <a:ea typeface="Times New Roman" panose="02020603050405020304" pitchFamily="18" charset="0"/>
              </a:rPr>
              <a:t>0</a:t>
            </a: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 výška anuitní platby realizované v čase t</a:t>
            </a:r>
            <a:r>
              <a:rPr lang="cs-CZ" sz="2000" baseline="-25000" dirty="0">
                <a:solidFill>
                  <a:srgbClr val="000000"/>
                </a:solidFill>
                <a:ea typeface="Times New Roman" panose="02020603050405020304" pitchFamily="18" charset="0"/>
              </a:rPr>
              <a:t>0 </a:t>
            </a: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 (letos), přičemž A</a:t>
            </a:r>
            <a:r>
              <a:rPr lang="cs-CZ" sz="2000" baseline="-25000" dirty="0">
                <a:solidFill>
                  <a:srgbClr val="000000"/>
                </a:solidFill>
                <a:ea typeface="Times New Roman" panose="02020603050405020304" pitchFamily="18" charset="0"/>
              </a:rPr>
              <a:t>0</a:t>
            </a: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 = A</a:t>
            </a:r>
            <a:r>
              <a:rPr lang="cs-CZ" sz="2000" baseline="-25000" dirty="0">
                <a:solidFill>
                  <a:srgbClr val="000000"/>
                </a:solidFill>
                <a:ea typeface="Times New Roman" panose="02020603050405020304" pitchFamily="18" charset="0"/>
              </a:rPr>
              <a:t>1</a:t>
            </a: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 = A</a:t>
            </a:r>
            <a:r>
              <a:rPr lang="cs-CZ" sz="2000" baseline="-25000" dirty="0">
                <a:solidFill>
                  <a:srgbClr val="000000"/>
                </a:solidFill>
                <a:ea typeface="Times New Roman" panose="02020603050405020304" pitchFamily="18" charset="0"/>
              </a:rPr>
              <a:t>2 </a:t>
            </a:r>
            <a:r>
              <a:rPr lang="cs-CZ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…..= A</a:t>
            </a:r>
            <a:r>
              <a:rPr lang="cs-CZ" sz="2000" baseline="-25000" dirty="0">
                <a:solidFill>
                  <a:srgbClr val="000000"/>
                </a:solidFill>
                <a:ea typeface="Times New Roman" panose="02020603050405020304" pitchFamily="18" charset="0"/>
              </a:rPr>
              <a:t>n</a:t>
            </a:r>
            <a:endParaRPr lang="sk-SK" sz="20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3A3F932B-808D-4883-A021-67394AE235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075806"/>
            <a:ext cx="612068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2181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  <a:solidFill>
            <a:srgbClr val="307871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Budoucí hodnota anuity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135" y="3363838"/>
            <a:ext cx="5915374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6094886" y="1347614"/>
            <a:ext cx="25922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Vzorec pro budoucí hodnotu anuity pracuje s platbami včetně té letošní!!!</a:t>
            </a:r>
            <a:endParaRPr lang="sk-SK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1EE29C40-2AB5-4630-97D3-2487C266B94D}"/>
                  </a:ext>
                </a:extLst>
              </p:cNvPr>
              <p:cNvSpPr/>
              <p:nvPr/>
            </p:nvSpPr>
            <p:spPr>
              <a:xfrm>
                <a:off x="539552" y="952686"/>
                <a:ext cx="2360583" cy="628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1EE29C40-2AB5-4630-97D3-2487C266B9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52686"/>
                <a:ext cx="2360583" cy="6280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 7">
            <a:extLst>
              <a:ext uri="{FF2B5EF4-FFF2-40B4-BE49-F238E27FC236}">
                <a16:creationId xmlns:a16="http://schemas.microsoft.com/office/drawing/2014/main" id="{D9DE304C-80BD-4C78-8421-7A467CEB5527}"/>
              </a:ext>
            </a:extLst>
          </p:cNvPr>
          <p:cNvSpPr/>
          <p:nvPr/>
        </p:nvSpPr>
        <p:spPr>
          <a:xfrm>
            <a:off x="410234" y="1699305"/>
            <a:ext cx="49884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kde:</a:t>
            </a:r>
          </a:p>
          <a:p>
            <a:pPr algn="just"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FV 	... budoucí hodnota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	... pravidelný hotovostní tok v roce 0 až n – anuitní platba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A</a:t>
            </a:r>
            <a:r>
              <a:rPr lang="cs-CZ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A</a:t>
            </a:r>
            <a:r>
              <a:rPr lang="cs-CZ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…..= A</a:t>
            </a:r>
            <a:r>
              <a:rPr lang="cs-CZ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	... počet let (počet anuitních plateb)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	... úroková sazba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767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08712" cy="507703"/>
          </a:xfrm>
          <a:solidFill>
            <a:srgbClr val="307871"/>
          </a:solidFill>
        </p:spPr>
        <p:txBody>
          <a:bodyPr/>
          <a:lstStyle/>
          <a:p>
            <a:r>
              <a:rPr kumimoji="0" lang="cs-CZ" altLang="sk-SK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Výpočet anuitní platby z budoucí hodnoty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23528" y="767351"/>
            <a:ext cx="7992888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/>
              <a:t>V praxi často nastává situace, že známe částku, kterou chceme získat a nevíme, kolik ukládat, abychom ji měli v budoucnu k dispozici.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sk-SK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sk-SK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Výpočet anuitní platby z budoucí hodnoty:</a:t>
            </a:r>
            <a:endParaRPr kumimoji="0" lang="sk-SK" altLang="sk-SK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altLang="sk-SK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196" y="1911516"/>
            <a:ext cx="2937495" cy="115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51520" y="4355014"/>
            <a:ext cx="87849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2000" dirty="0">
                <a:ea typeface="Times New Roman" panose="02020603050405020304" pitchFamily="18" charset="0"/>
                <a:cs typeface="Arial" panose="020B0604020202020204" pitchFamily="34" charset="0"/>
              </a:rPr>
              <a:t>Vzorce jsou pro roční platbu. </a:t>
            </a:r>
            <a:r>
              <a:rPr lang="cs-CZ" sz="2000" u="sng" dirty="0">
                <a:ea typeface="Times New Roman" panose="02020603050405020304" pitchFamily="18" charset="0"/>
                <a:cs typeface="Arial" panose="020B0604020202020204" pitchFamily="34" charset="0"/>
              </a:rPr>
              <a:t>Kdyby byla častější platba</a:t>
            </a:r>
            <a:r>
              <a:rPr lang="cs-CZ" sz="2000" dirty="0">
                <a:ea typeface="Times New Roman" panose="02020603050405020304" pitchFamily="18" charset="0"/>
                <a:cs typeface="Arial" panose="020B0604020202020204" pitchFamily="34" charset="0"/>
              </a:rPr>
              <a:t>, je nutné výpočet upravit.</a:t>
            </a:r>
            <a:endParaRPr lang="sk-SK" sz="20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5E92BEC-C2AF-4515-813D-14C73767E98C}"/>
              </a:ext>
            </a:extLst>
          </p:cNvPr>
          <p:cNvSpPr/>
          <p:nvPr/>
        </p:nvSpPr>
        <p:spPr>
          <a:xfrm>
            <a:off x="1897736" y="2942034"/>
            <a:ext cx="49884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kde:</a:t>
            </a:r>
          </a:p>
          <a:p>
            <a:pPr algn="just">
              <a:spcAft>
                <a:spcPts val="0"/>
              </a:spcAft>
            </a:pP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FV 	... budoucí hodnota</a:t>
            </a:r>
            <a:endParaRPr lang="cs-CZ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	... pravidelný hotovostní tok v roce 0 až n – anuitní platba</a:t>
            </a:r>
            <a:endParaRPr lang="cs-CZ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	... počet let (počet anuitních plateb)</a:t>
            </a:r>
            <a:endParaRPr lang="cs-CZ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	... úroková sazba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93788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307871"/>
          </a:solidFill>
        </p:spPr>
        <p:txBody>
          <a:bodyPr/>
          <a:lstStyle/>
          <a:p>
            <a:r>
              <a:rPr lang="cs-CZ" altLang="cs-CZ" b="1" dirty="0">
                <a:solidFill>
                  <a:schemeClr val="bg1"/>
                </a:solidFill>
              </a:rPr>
              <a:t>Současná hodnota anuity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23528" y="843558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altLang="cs-CZ" dirty="0"/>
          </a:p>
        </p:txBody>
      </p:sp>
      <p:grpSp>
        <p:nvGrpSpPr>
          <p:cNvPr id="7" name="Plátno 199"/>
          <p:cNvGrpSpPr/>
          <p:nvPr/>
        </p:nvGrpSpPr>
        <p:grpSpPr>
          <a:xfrm>
            <a:off x="1187624" y="954625"/>
            <a:ext cx="5263428" cy="1040061"/>
            <a:chOff x="0" y="79196"/>
            <a:chExt cx="5475885" cy="981548"/>
          </a:xfrm>
        </p:grpSpPr>
        <p:cxnSp>
          <p:nvCxnSpPr>
            <p:cNvPr id="8" name="AutoShape 201"/>
            <p:cNvCxnSpPr>
              <a:cxnSpLocks noChangeShapeType="1"/>
            </p:cNvCxnSpPr>
            <p:nvPr/>
          </p:nvCxnSpPr>
          <p:spPr bwMode="auto">
            <a:xfrm>
              <a:off x="2254682" y="440777"/>
              <a:ext cx="800" cy="6191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AutoShape 202"/>
            <p:cNvCxnSpPr>
              <a:cxnSpLocks noChangeShapeType="1"/>
            </p:cNvCxnSpPr>
            <p:nvPr/>
          </p:nvCxnSpPr>
          <p:spPr bwMode="auto">
            <a:xfrm>
              <a:off x="1457782" y="441577"/>
              <a:ext cx="800" cy="6183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AutoShape 203"/>
            <p:cNvCxnSpPr>
              <a:cxnSpLocks noChangeShapeType="1"/>
            </p:cNvCxnSpPr>
            <p:nvPr/>
          </p:nvCxnSpPr>
          <p:spPr bwMode="auto">
            <a:xfrm>
              <a:off x="700088" y="441577"/>
              <a:ext cx="441975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AutoShape 204"/>
            <p:cNvCxnSpPr>
              <a:cxnSpLocks noChangeShapeType="1"/>
            </p:cNvCxnSpPr>
            <p:nvPr/>
          </p:nvCxnSpPr>
          <p:spPr bwMode="auto">
            <a:xfrm>
              <a:off x="700088" y="441577"/>
              <a:ext cx="0" cy="6183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205"/>
            <p:cNvCxnSpPr>
              <a:cxnSpLocks noChangeShapeType="1"/>
            </p:cNvCxnSpPr>
            <p:nvPr/>
          </p:nvCxnSpPr>
          <p:spPr bwMode="auto">
            <a:xfrm>
              <a:off x="700088" y="1059944"/>
              <a:ext cx="4419752" cy="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206"/>
            <p:cNvCxnSpPr>
              <a:cxnSpLocks noChangeShapeType="1"/>
            </p:cNvCxnSpPr>
            <p:nvPr/>
          </p:nvCxnSpPr>
          <p:spPr bwMode="auto">
            <a:xfrm flipV="1">
              <a:off x="5119840" y="441577"/>
              <a:ext cx="0" cy="6183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207"/>
            <p:cNvSpPr txBox="1">
              <a:spLocks noChangeArrowheads="1"/>
            </p:cNvSpPr>
            <p:nvPr/>
          </p:nvSpPr>
          <p:spPr bwMode="auto">
            <a:xfrm>
              <a:off x="557670" y="516773"/>
              <a:ext cx="400050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5" name="Text Box 208"/>
            <p:cNvSpPr txBox="1">
              <a:spLocks noChangeArrowheads="1"/>
            </p:cNvSpPr>
            <p:nvPr/>
          </p:nvSpPr>
          <p:spPr bwMode="auto">
            <a:xfrm>
              <a:off x="1262558" y="517573"/>
              <a:ext cx="456857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 1</a:t>
              </a:r>
            </a:p>
          </p:txBody>
        </p:sp>
        <p:sp>
          <p:nvSpPr>
            <p:cNvPr id="16" name="Text Box 209"/>
            <p:cNvSpPr txBox="1">
              <a:spLocks noChangeArrowheads="1"/>
            </p:cNvSpPr>
            <p:nvPr/>
          </p:nvSpPr>
          <p:spPr bwMode="auto">
            <a:xfrm>
              <a:off x="957720" y="517573"/>
              <a:ext cx="304838" cy="2943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7" name="Text Box 210"/>
            <p:cNvSpPr txBox="1">
              <a:spLocks noChangeArrowheads="1"/>
            </p:cNvSpPr>
            <p:nvPr/>
          </p:nvSpPr>
          <p:spPr bwMode="auto">
            <a:xfrm>
              <a:off x="2081860" y="516773"/>
              <a:ext cx="400050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8" name="Text Box 211"/>
            <p:cNvSpPr txBox="1">
              <a:spLocks noChangeArrowheads="1"/>
            </p:cNvSpPr>
            <p:nvPr/>
          </p:nvSpPr>
          <p:spPr bwMode="auto">
            <a:xfrm>
              <a:off x="1719415" y="517573"/>
              <a:ext cx="448056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9" name="Text Box 212"/>
            <p:cNvSpPr txBox="1">
              <a:spLocks noChangeArrowheads="1"/>
            </p:cNvSpPr>
            <p:nvPr/>
          </p:nvSpPr>
          <p:spPr bwMode="auto">
            <a:xfrm>
              <a:off x="2481910" y="517573"/>
              <a:ext cx="532867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……..</a:t>
              </a:r>
            </a:p>
          </p:txBody>
        </p:sp>
        <p:sp>
          <p:nvSpPr>
            <p:cNvPr id="20" name="Text Box 213"/>
            <p:cNvSpPr txBox="1">
              <a:spLocks noChangeArrowheads="1"/>
            </p:cNvSpPr>
            <p:nvPr/>
          </p:nvSpPr>
          <p:spPr bwMode="auto">
            <a:xfrm>
              <a:off x="0" y="441577"/>
              <a:ext cx="557670" cy="295185"/>
            </a:xfrm>
            <a:prstGeom prst="rect">
              <a:avLst/>
            </a:prstGeom>
            <a:gradFill rotWithShape="0">
              <a:gsLst>
                <a:gs pos="0">
                  <a:schemeClr val="accent3">
                    <a:lumMod val="60000"/>
                    <a:lumOff val="4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8900000" scaled="1"/>
            </a:gradFill>
            <a:ln w="12700">
              <a:solidFill>
                <a:schemeClr val="accent3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>
              <a:outerShdw dist="28398" dir="3806097" algn="ctr" rotWithShape="0">
                <a:schemeClr val="accent3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roky</a:t>
              </a:r>
            </a:p>
          </p:txBody>
        </p:sp>
        <p:sp>
          <p:nvSpPr>
            <p:cNvPr id="21" name="Text Box 214"/>
            <p:cNvSpPr txBox="1">
              <a:spLocks noChangeArrowheads="1"/>
            </p:cNvSpPr>
            <p:nvPr/>
          </p:nvSpPr>
          <p:spPr bwMode="auto">
            <a:xfrm>
              <a:off x="3014777" y="516773"/>
              <a:ext cx="1572197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……………………….</a:t>
              </a:r>
            </a:p>
          </p:txBody>
        </p:sp>
        <p:sp>
          <p:nvSpPr>
            <p:cNvPr id="22" name="Text Box 215"/>
            <p:cNvSpPr txBox="1">
              <a:spLocks noChangeArrowheads="1"/>
            </p:cNvSpPr>
            <p:nvPr/>
          </p:nvSpPr>
          <p:spPr bwMode="auto">
            <a:xfrm>
              <a:off x="4891011" y="622367"/>
              <a:ext cx="400050" cy="295185"/>
            </a:xfrm>
            <a:prstGeom prst="rect">
              <a:avLst/>
            </a:prstGeom>
            <a:gradFill rotWithShape="0">
              <a:gsLst>
                <a:gs pos="0">
                  <a:schemeClr val="accent3">
                    <a:lumMod val="60000"/>
                    <a:lumOff val="4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accent3">
                    <a:lumMod val="60000"/>
                    <a:lumOff val="40000"/>
                  </a:schemeClr>
                </a:gs>
              </a:gsLst>
              <a:lin ang="18900000" scaled="1"/>
            </a:gradFill>
            <a:ln w="12700">
              <a:solidFill>
                <a:schemeClr val="accent3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>
              <a:outerShdw dist="28398" dir="3806097" algn="ctr" rotWithShape="0">
                <a:schemeClr val="accent3">
                  <a:lumMod val="50000"/>
                  <a:lumOff val="0"/>
                  <a:alpha val="50000"/>
                </a:scheme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Text Box 216"/>
            <p:cNvSpPr txBox="1">
              <a:spLocks noChangeArrowheads="1"/>
            </p:cNvSpPr>
            <p:nvPr/>
          </p:nvSpPr>
          <p:spPr bwMode="auto">
            <a:xfrm>
              <a:off x="557670" y="79196"/>
              <a:ext cx="476859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PV</a:t>
              </a:r>
              <a:endPara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Text Box 217"/>
            <p:cNvSpPr txBox="1">
              <a:spLocks noChangeArrowheads="1"/>
            </p:cNvSpPr>
            <p:nvPr/>
          </p:nvSpPr>
          <p:spPr bwMode="auto">
            <a:xfrm>
              <a:off x="4774197" y="79196"/>
              <a:ext cx="701688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5" name="Text Box 218"/>
            <p:cNvSpPr txBox="1">
              <a:spLocks noChangeArrowheads="1"/>
            </p:cNvSpPr>
            <p:nvPr/>
          </p:nvSpPr>
          <p:spPr bwMode="auto">
            <a:xfrm>
              <a:off x="1319365" y="79196"/>
              <a:ext cx="400050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Text Box 219"/>
            <p:cNvSpPr txBox="1">
              <a:spLocks noChangeArrowheads="1"/>
            </p:cNvSpPr>
            <p:nvPr/>
          </p:nvSpPr>
          <p:spPr bwMode="auto">
            <a:xfrm>
              <a:off x="2081860" y="79196"/>
              <a:ext cx="315239" cy="29518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cs-CZ" sz="12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lang="cs-CZ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7" name="Obdélník 26"/>
          <p:cNvSpPr/>
          <p:nvPr/>
        </p:nvSpPr>
        <p:spPr>
          <a:xfrm>
            <a:off x="416990" y="2517675"/>
            <a:ext cx="72299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Současná hodnota je vyjádřena k roku před první anuitní platbou.</a:t>
            </a:r>
          </a:p>
        </p:txBody>
      </p:sp>
      <p:pic>
        <p:nvPicPr>
          <p:cNvPr id="28" name="Obrázek 27" descr="What is Money Value of Time - Prospector's Academy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013" y="3435846"/>
            <a:ext cx="1203598" cy="120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  <a:solidFill>
            <a:srgbClr val="307871"/>
          </a:solidFill>
        </p:spPr>
        <p:txBody>
          <a:bodyPr/>
          <a:lstStyle/>
          <a:p>
            <a:r>
              <a:rPr lang="cs-CZ" altLang="cs-CZ" b="1" dirty="0">
                <a:solidFill>
                  <a:schemeClr val="bg1"/>
                </a:solidFill>
              </a:rPr>
              <a:t>Současná hodnota anuity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723146"/>
            <a:ext cx="453650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43508" y="3389174"/>
            <a:ext cx="88569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Vzorec pro současnou hodnotu anuity pracuje s platbami až od příštího roku!!!</a:t>
            </a:r>
            <a:endParaRPr lang="sk-SK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800" dirty="0"/>
              <a:t>Pokud počítáme současnou hodnotu anuity a nastane případ, kdy se hotovostní tok nachází i v roce 0, pak sice není zařazen do vzorce, ale nelze jej pominout. </a:t>
            </a:r>
            <a:r>
              <a:rPr lang="cs-CZ" sz="1800" b="1" dirty="0">
                <a:solidFill>
                  <a:srgbClr val="FF0000"/>
                </a:solidFill>
              </a:rPr>
              <a:t>Je nutné jej k výsledku připočíst </a:t>
            </a:r>
            <a:r>
              <a:rPr lang="cs-CZ" sz="1800" b="1" u="sng" dirty="0">
                <a:solidFill>
                  <a:srgbClr val="FF0000"/>
                </a:solidFill>
              </a:rPr>
              <a:t>nediskontovaný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sk-SK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DAFCC95D-68E7-48D1-A26D-C801F3C62CE8}"/>
                  </a:ext>
                </a:extLst>
              </p:cNvPr>
              <p:cNvSpPr/>
              <p:nvPr/>
            </p:nvSpPr>
            <p:spPr>
              <a:xfrm>
                <a:off x="539552" y="812017"/>
                <a:ext cx="2362185" cy="6690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DAFCC95D-68E7-48D1-A26D-C801F3C62C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812017"/>
                <a:ext cx="2362185" cy="6690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 7">
            <a:extLst>
              <a:ext uri="{FF2B5EF4-FFF2-40B4-BE49-F238E27FC236}">
                <a16:creationId xmlns:a16="http://schemas.microsoft.com/office/drawing/2014/main" id="{7C8F5BA9-F010-407A-AB14-F25603026A46}"/>
              </a:ext>
            </a:extLst>
          </p:cNvPr>
          <p:cNvSpPr/>
          <p:nvPr/>
        </p:nvSpPr>
        <p:spPr>
          <a:xfrm>
            <a:off x="301764" y="1589939"/>
            <a:ext cx="68625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kde:</a:t>
            </a:r>
          </a:p>
          <a:p>
            <a:pPr algn="just"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PV 	... současná hodnota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	... pravidelný hotovostní tok v roce 0 až n – anuitní platba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	... počet let (počet anuitních plateb)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	... úroková sazba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783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307871"/>
          </a:solidFill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Vyjádření anuity z PV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57222" y="843558"/>
            <a:ext cx="82032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 praxi často nastává situace, že známe částku, kterou chceme získat a nevíme, kolik budeme splácet.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Například známe-li aktuální výši úvěru, banka nám na základě použité úrokové sazby vypočte pravidelnou anuitní splátku.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Nejjednodušší postup je vyjít ze vzorce pro vyjádření anuity ze současné hodnoty.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3419872" y="2481393"/>
                <a:ext cx="2310889" cy="6690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481393"/>
                <a:ext cx="2310889" cy="6690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bdélník 29"/>
          <p:cNvSpPr/>
          <p:nvPr/>
        </p:nvSpPr>
        <p:spPr>
          <a:xfrm>
            <a:off x="1331640" y="3219822"/>
            <a:ext cx="65527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kde:</a:t>
            </a:r>
          </a:p>
          <a:p>
            <a:pPr algn="just"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PV 	... budoucí hodnota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	... pravidelný hotovostní tok v roce 0 až n – anuitní platba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	... počet let (počet anuitních plateb)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	... úroková sazba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48155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2485</TotalTime>
  <Words>474</Words>
  <Application>Microsoft Office PowerPoint</Application>
  <PresentationFormat>Předvádění na obrazovce (16:9)</PresentationFormat>
  <Paragraphs>70</Paragraphs>
  <Slides>7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Enriqueta</vt:lpstr>
      <vt:lpstr>Times New Roman</vt:lpstr>
      <vt:lpstr>SLU</vt:lpstr>
      <vt:lpstr>Prezentace aplikace PowerPoint</vt:lpstr>
      <vt:lpstr>Anuita</vt:lpstr>
      <vt:lpstr>Budoucí hodnota anuity</vt:lpstr>
      <vt:lpstr>Výpočet anuitní platby z budoucí hodnoty</vt:lpstr>
      <vt:lpstr>Současná hodnota anuity</vt:lpstr>
      <vt:lpstr>Současná hodnota anuity</vt:lpstr>
      <vt:lpstr>Vyjádření anuity z PV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Tetiana Konieva</cp:lastModifiedBy>
  <cp:revision>65</cp:revision>
  <dcterms:created xsi:type="dcterms:W3CDTF">2016-07-06T15:42:34Z</dcterms:created>
  <dcterms:modified xsi:type="dcterms:W3CDTF">2024-03-22T11:25:12Z</dcterms:modified>
</cp:coreProperties>
</file>