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9" r:id="rId3"/>
    <p:sldId id="280" r:id="rId4"/>
    <p:sldId id="283" r:id="rId5"/>
    <p:sldId id="287" r:id="rId6"/>
    <p:sldId id="281" r:id="rId7"/>
    <p:sldId id="286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78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07.04.2024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206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215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053" y="123478"/>
            <a:ext cx="1051427" cy="820114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7488832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587BC814-D898-415A-8D85-9E6C87B4CD51}"/>
              </a:ext>
            </a:extLst>
          </p:cNvPr>
          <p:cNvSpPr txBox="1">
            <a:spLocks/>
          </p:cNvSpPr>
          <p:nvPr/>
        </p:nvSpPr>
        <p:spPr>
          <a:xfrm>
            <a:off x="395536" y="483518"/>
            <a:ext cx="6840760" cy="410445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V PODNIKÁNÍ</a:t>
            </a:r>
            <a:b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</a:t>
            </a:r>
            <a:r>
              <a:rPr lang="en-US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err="1">
                <a:solidFill>
                  <a:schemeClr val="bg1"/>
                </a:solidFill>
              </a:rPr>
              <a:t>Perpetuita</a:t>
            </a:r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endParaRPr lang="cs-C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  <a:solidFill>
            <a:srgbClr val="307871"/>
          </a:solidFill>
        </p:spPr>
        <p:txBody>
          <a:bodyPr/>
          <a:lstStyle/>
          <a:p>
            <a:r>
              <a:rPr lang="cs-CZ" b="1" dirty="0" err="1">
                <a:solidFill>
                  <a:schemeClr val="bg1"/>
                </a:solidFill>
              </a:rPr>
              <a:t>Perpetuita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80306"/>
            <a:ext cx="5688632" cy="1551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8AFB74D2-3EDC-4D7A-844B-40C3DCF41460}"/>
              </a:ext>
            </a:extLst>
          </p:cNvPr>
          <p:cNvSpPr txBox="1"/>
          <p:nvPr/>
        </p:nvSpPr>
        <p:spPr>
          <a:xfrm>
            <a:off x="293192" y="717047"/>
            <a:ext cx="787920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</a:rPr>
              <a:t>Speciální formou anuity je </a:t>
            </a:r>
            <a:r>
              <a:rPr lang="cs-CZ" sz="2000" dirty="0" err="1">
                <a:solidFill>
                  <a:srgbClr val="000000"/>
                </a:solidFill>
              </a:rPr>
              <a:t>perpetuita</a:t>
            </a:r>
            <a:r>
              <a:rPr lang="cs-CZ" sz="2000" dirty="0">
                <a:solidFill>
                  <a:srgbClr val="000000"/>
                </a:solidFill>
              </a:rPr>
              <a:t> (dividendy, nájemné z pozemku).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err="1">
                <a:solidFill>
                  <a:srgbClr val="000000"/>
                </a:solidFill>
              </a:rPr>
              <a:t>Perpetuitní</a:t>
            </a:r>
            <a:r>
              <a:rPr lang="cs-CZ" sz="2000" dirty="0">
                <a:solidFill>
                  <a:srgbClr val="000000"/>
                </a:solidFill>
              </a:rPr>
              <a:t> investice je charakteristická tím, že z ní plynou hotovostní toky v pravidelných intervalech a identické výši po nekonečný počet let.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FF0000"/>
                </a:solidFill>
              </a:rPr>
              <a:t>Budoucí hodnota </a:t>
            </a:r>
            <a:r>
              <a:rPr lang="cs-CZ" sz="2000" b="1" dirty="0" err="1">
                <a:solidFill>
                  <a:srgbClr val="FF0000"/>
                </a:solidFill>
              </a:rPr>
              <a:t>perpetuity</a:t>
            </a:r>
            <a:r>
              <a:rPr lang="cs-CZ" sz="2000" b="1" dirty="0">
                <a:solidFill>
                  <a:srgbClr val="FF0000"/>
                </a:solidFill>
              </a:rPr>
              <a:t> neexistuje</a:t>
            </a:r>
            <a:r>
              <a:rPr lang="cs-CZ" sz="2000" dirty="0">
                <a:solidFill>
                  <a:srgbClr val="FF0000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err="1">
                <a:solidFill>
                  <a:srgbClr val="FF0000"/>
                </a:solidFill>
              </a:rPr>
              <a:t>Perpetuita</a:t>
            </a:r>
            <a:r>
              <a:rPr lang="cs-CZ" sz="2000" dirty="0">
                <a:solidFill>
                  <a:srgbClr val="FF0000"/>
                </a:solidFill>
              </a:rPr>
              <a:t> je nekonečný proud hotovostních toků a proto není časový okamžik, ke kterému by bylo možné budoucí hodnotu vztáhnout.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15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  <a:solidFill>
            <a:srgbClr val="307871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Současná hodnota </a:t>
            </a:r>
            <a:r>
              <a:rPr lang="cs-CZ" b="1" dirty="0" err="1">
                <a:solidFill>
                  <a:schemeClr val="bg1"/>
                </a:solidFill>
              </a:rPr>
              <a:t>perpetuity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>
                <a:extLst>
                  <a:ext uri="{FF2B5EF4-FFF2-40B4-BE49-F238E27FC236}">
                    <a16:creationId xmlns:a16="http://schemas.microsoft.com/office/drawing/2014/main" id="{CCD9D775-28BE-4019-86F5-8EFA2D87A67A}"/>
                  </a:ext>
                </a:extLst>
              </p:cNvPr>
              <p:cNvSpPr/>
              <p:nvPr/>
            </p:nvSpPr>
            <p:spPr>
              <a:xfrm>
                <a:off x="899592" y="987574"/>
                <a:ext cx="1122038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altLang="cs-CZ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Obdélník 7">
                <a:extLst>
                  <a:ext uri="{FF2B5EF4-FFF2-40B4-BE49-F238E27FC236}">
                    <a16:creationId xmlns:a16="http://schemas.microsoft.com/office/drawing/2014/main" id="{CCD9D775-28BE-4019-86F5-8EFA2D87A6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987574"/>
                <a:ext cx="1122038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">
            <a:extLst>
              <a:ext uri="{FF2B5EF4-FFF2-40B4-BE49-F238E27FC236}">
                <a16:creationId xmlns:a16="http://schemas.microsoft.com/office/drawing/2014/main" id="{EFA2274E-0E32-41AE-B606-3F602210E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658" y="998345"/>
            <a:ext cx="453624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kde: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PV 	... současná hodnota 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</a:t>
            </a:r>
            <a:r>
              <a:rPr kumimoji="0" lang="cs-CZ" altLang="cs-CZ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	... pravidelný hotovostní tok v roce 1 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	... alternativní náklad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10" name="Plátno 286">
            <a:extLst>
              <a:ext uri="{FF2B5EF4-FFF2-40B4-BE49-F238E27FC236}">
                <a16:creationId xmlns:a16="http://schemas.microsoft.com/office/drawing/2014/main" id="{EAF57613-9930-47F9-B975-CA60E2460B12}"/>
              </a:ext>
            </a:extLst>
          </p:cNvPr>
          <p:cNvGrpSpPr/>
          <p:nvPr/>
        </p:nvGrpSpPr>
        <p:grpSpPr>
          <a:xfrm>
            <a:off x="1259632" y="2421448"/>
            <a:ext cx="6048712" cy="1096213"/>
            <a:chOff x="0" y="0"/>
            <a:chExt cx="5760720" cy="1431925"/>
          </a:xfrm>
        </p:grpSpPr>
        <p:sp>
          <p:nvSpPr>
            <p:cNvPr id="11" name="Obdélník 10">
              <a:extLst>
                <a:ext uri="{FF2B5EF4-FFF2-40B4-BE49-F238E27FC236}">
                  <a16:creationId xmlns:a16="http://schemas.microsoft.com/office/drawing/2014/main" id="{B7CDF9C2-BFC8-4C4E-B5CA-979634481E68}"/>
                </a:ext>
              </a:extLst>
            </p:cNvPr>
            <p:cNvSpPr/>
            <p:nvPr/>
          </p:nvSpPr>
          <p:spPr>
            <a:xfrm>
              <a:off x="0" y="0"/>
              <a:ext cx="5760720" cy="1431925"/>
            </a:xfrm>
            <a:prstGeom prst="rect">
              <a:avLst/>
            </a:prstGeom>
            <a:gradFill flip="none" rotWithShape="0">
              <a:gsLst>
                <a:gs pos="0">
                  <a:schemeClr val="lt1">
                    <a:lumMod val="100000"/>
                    <a:lumOff val="0"/>
                  </a:schemeClr>
                </a:gs>
                <a:gs pos="100000">
                  <a:schemeClr val="accent3">
                    <a:lumMod val="40000"/>
                    <a:lumOff val="60000"/>
                  </a:schemeClr>
                </a:gs>
              </a:gsLst>
              <a:lin ang="5400000" scaled="1"/>
              <a:tileRect/>
            </a:gradFill>
            <a:ln w="1270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</p:sp>
        <p:cxnSp>
          <p:nvCxnSpPr>
            <p:cNvPr id="13" name="AutoShape 288">
              <a:extLst>
                <a:ext uri="{FF2B5EF4-FFF2-40B4-BE49-F238E27FC236}">
                  <a16:creationId xmlns:a16="http://schemas.microsoft.com/office/drawing/2014/main" id="{A230AB38-281C-44E6-AFBB-D13775C771D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254682" y="440777"/>
              <a:ext cx="800" cy="6191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289">
              <a:extLst>
                <a:ext uri="{FF2B5EF4-FFF2-40B4-BE49-F238E27FC236}">
                  <a16:creationId xmlns:a16="http://schemas.microsoft.com/office/drawing/2014/main" id="{BF22626E-9FE3-4DAA-9E73-566C7ACC44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457782" y="441577"/>
              <a:ext cx="800" cy="6183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290">
              <a:extLst>
                <a:ext uri="{FF2B5EF4-FFF2-40B4-BE49-F238E27FC236}">
                  <a16:creationId xmlns:a16="http://schemas.microsoft.com/office/drawing/2014/main" id="{E92C112D-3F5D-4CAA-92CA-931FE154FC9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00088" y="441577"/>
              <a:ext cx="441975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291">
              <a:extLst>
                <a:ext uri="{FF2B5EF4-FFF2-40B4-BE49-F238E27FC236}">
                  <a16:creationId xmlns:a16="http://schemas.microsoft.com/office/drawing/2014/main" id="{F885A63B-503A-4166-B6D7-75C63D0F0C9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00088" y="441577"/>
              <a:ext cx="0" cy="6183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292">
              <a:extLst>
                <a:ext uri="{FF2B5EF4-FFF2-40B4-BE49-F238E27FC236}">
                  <a16:creationId xmlns:a16="http://schemas.microsoft.com/office/drawing/2014/main" id="{FE22D8BB-14D8-40B0-AFAD-18D1A3EBDEF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00088" y="1059944"/>
              <a:ext cx="4419752" cy="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293">
              <a:extLst>
                <a:ext uri="{FF2B5EF4-FFF2-40B4-BE49-F238E27FC236}">
                  <a16:creationId xmlns:a16="http://schemas.microsoft.com/office/drawing/2014/main" id="{391DFBCC-1FFB-4588-A963-140B812F2B5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19840" y="441577"/>
              <a:ext cx="800" cy="6183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294">
              <a:extLst>
                <a:ext uri="{FF2B5EF4-FFF2-40B4-BE49-F238E27FC236}">
                  <a16:creationId xmlns:a16="http://schemas.microsoft.com/office/drawing/2014/main" id="{076A469D-8C3D-4D3A-9A3A-9DA0FD2BF6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7670" y="562371"/>
              <a:ext cx="400050" cy="2495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0" name="Text Box 295">
              <a:extLst>
                <a:ext uri="{FF2B5EF4-FFF2-40B4-BE49-F238E27FC236}">
                  <a16:creationId xmlns:a16="http://schemas.microsoft.com/office/drawing/2014/main" id="{13446A56-E82E-4A44-B903-75B9328AF5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62558" y="517573"/>
              <a:ext cx="456857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1</a:t>
              </a:r>
            </a:p>
          </p:txBody>
        </p:sp>
        <p:sp>
          <p:nvSpPr>
            <p:cNvPr id="21" name="Text Box 296">
              <a:extLst>
                <a:ext uri="{FF2B5EF4-FFF2-40B4-BE49-F238E27FC236}">
                  <a16:creationId xmlns:a16="http://schemas.microsoft.com/office/drawing/2014/main" id="{9F6AE877-8E78-4B26-96F2-48BB34161D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7720" y="517573"/>
              <a:ext cx="304838" cy="2943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2" name="Text Box 297">
              <a:extLst>
                <a:ext uri="{FF2B5EF4-FFF2-40B4-BE49-F238E27FC236}">
                  <a16:creationId xmlns:a16="http://schemas.microsoft.com/office/drawing/2014/main" id="{4C079EDB-0702-49A6-BE4F-79E28557ED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1860" y="516773"/>
              <a:ext cx="400050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3" name="Text Box 298">
              <a:extLst>
                <a:ext uri="{FF2B5EF4-FFF2-40B4-BE49-F238E27FC236}">
                  <a16:creationId xmlns:a16="http://schemas.microsoft.com/office/drawing/2014/main" id="{7C63531C-EEA3-454B-B65C-11AC8D96B0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9415" y="517573"/>
              <a:ext cx="448056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4" name="Text Box 299">
              <a:extLst>
                <a:ext uri="{FF2B5EF4-FFF2-40B4-BE49-F238E27FC236}">
                  <a16:creationId xmlns:a16="http://schemas.microsoft.com/office/drawing/2014/main" id="{4B1CE871-CD2D-4A10-BE1A-D10E2E930C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1910" y="517573"/>
              <a:ext cx="532867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……..</a:t>
              </a:r>
            </a:p>
          </p:txBody>
        </p:sp>
        <p:sp>
          <p:nvSpPr>
            <p:cNvPr id="25" name="Text Box 300">
              <a:extLst>
                <a:ext uri="{FF2B5EF4-FFF2-40B4-BE49-F238E27FC236}">
                  <a16:creationId xmlns:a16="http://schemas.microsoft.com/office/drawing/2014/main" id="{39F3D641-5CC4-4D3B-A6CC-6CD53E6516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41577"/>
              <a:ext cx="557670" cy="295185"/>
            </a:xfrm>
            <a:prstGeom prst="rect">
              <a:avLst/>
            </a:prstGeom>
            <a:gradFill rotWithShape="0">
              <a:gsLst>
                <a:gs pos="0">
                  <a:schemeClr val="accent3">
                    <a:lumMod val="60000"/>
                    <a:lumOff val="4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8900000" scaled="1"/>
            </a:gradFill>
            <a:ln w="12700">
              <a:solidFill>
                <a:schemeClr val="accent3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>
              <a:outerShdw dist="28398" dir="3806097" algn="ctr" rotWithShape="0">
                <a:schemeClr val="accent3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roky</a:t>
              </a:r>
            </a:p>
          </p:txBody>
        </p:sp>
        <p:sp>
          <p:nvSpPr>
            <p:cNvPr id="26" name="Text Box 301">
              <a:extLst>
                <a:ext uri="{FF2B5EF4-FFF2-40B4-BE49-F238E27FC236}">
                  <a16:creationId xmlns:a16="http://schemas.microsoft.com/office/drawing/2014/main" id="{1D97CC71-9839-405B-AD59-438B146B5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4777" y="516773"/>
              <a:ext cx="1572197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……………………….</a:t>
              </a:r>
            </a:p>
          </p:txBody>
        </p:sp>
        <p:sp>
          <p:nvSpPr>
            <p:cNvPr id="27" name="Text Box 302">
              <a:extLst>
                <a:ext uri="{FF2B5EF4-FFF2-40B4-BE49-F238E27FC236}">
                  <a16:creationId xmlns:a16="http://schemas.microsoft.com/office/drawing/2014/main" id="{4C2A72B5-8DD4-4648-BDB4-80DDDAEE22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1011" y="622367"/>
              <a:ext cx="400050" cy="295185"/>
            </a:xfrm>
            <a:prstGeom prst="rect">
              <a:avLst/>
            </a:prstGeom>
            <a:gradFill rotWithShape="0">
              <a:gsLst>
                <a:gs pos="0">
                  <a:schemeClr val="accent3">
                    <a:lumMod val="60000"/>
                    <a:lumOff val="4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8900000" scaled="1"/>
            </a:gradFill>
            <a:ln w="12700">
              <a:solidFill>
                <a:schemeClr val="accent3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>
              <a:outerShdw dist="28398" dir="3806097" algn="ctr" rotWithShape="0">
                <a:schemeClr val="accent3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∞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Text Box 303">
              <a:extLst>
                <a:ext uri="{FF2B5EF4-FFF2-40B4-BE49-F238E27FC236}">
                  <a16:creationId xmlns:a16="http://schemas.microsoft.com/office/drawing/2014/main" id="{F2D6E14A-218C-448B-9E0D-EE6FD7445D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7670" y="79196"/>
              <a:ext cx="400050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PV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Text Box 304">
              <a:extLst>
                <a:ext uri="{FF2B5EF4-FFF2-40B4-BE49-F238E27FC236}">
                  <a16:creationId xmlns:a16="http://schemas.microsoft.com/office/drawing/2014/main" id="{7D4D20BB-8FAB-4757-AF88-7ACF6C286B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4197" y="79196"/>
              <a:ext cx="701688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Text Box 305">
              <a:extLst>
                <a:ext uri="{FF2B5EF4-FFF2-40B4-BE49-F238E27FC236}">
                  <a16:creationId xmlns:a16="http://schemas.microsoft.com/office/drawing/2014/main" id="{F91BF9B4-CB57-4B7B-AEC1-0181C28E33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9365" y="79196"/>
              <a:ext cx="400050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Text Box 306">
              <a:extLst>
                <a:ext uri="{FF2B5EF4-FFF2-40B4-BE49-F238E27FC236}">
                  <a16:creationId xmlns:a16="http://schemas.microsoft.com/office/drawing/2014/main" id="{99568A9F-23AB-4F8D-85B3-321819CF29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1860" y="79196"/>
              <a:ext cx="315239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</a:p>
          </p:txBody>
        </p:sp>
      </p:grpSp>
      <p:sp>
        <p:nvSpPr>
          <p:cNvPr id="32" name="Obdélník 31">
            <a:extLst>
              <a:ext uri="{FF2B5EF4-FFF2-40B4-BE49-F238E27FC236}">
                <a16:creationId xmlns:a16="http://schemas.microsoft.com/office/drawing/2014/main" id="{C4FADEFE-475D-4D14-A91F-53D8C190A886}"/>
              </a:ext>
            </a:extLst>
          </p:cNvPr>
          <p:cNvSpPr/>
          <p:nvPr/>
        </p:nvSpPr>
        <p:spPr>
          <a:xfrm>
            <a:off x="323528" y="3944803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Pokud máme </a:t>
            </a:r>
            <a:r>
              <a:rPr kumimoji="0" lang="cs-CZ" altLang="cs-CZ" sz="2000" b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hotovostní tok v roce 0</a:t>
            </a:r>
            <a:r>
              <a:rPr lang="cs-CZ" sz="20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 a táto </a:t>
            </a:r>
            <a:r>
              <a:rPr lang="cs-CZ" sz="2000" b="1" dirty="0" err="1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perpetuita</a:t>
            </a:r>
            <a:r>
              <a:rPr lang="cs-CZ" sz="20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 C letos nebyla</a:t>
            </a:r>
            <a:r>
              <a:rPr lang="en-US" sz="20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20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ještě vyplacená, j</a:t>
            </a:r>
            <a:r>
              <a:rPr lang="cs-CZ" sz="2000" b="1" dirty="0">
                <a:solidFill>
                  <a:srgbClr val="FF0000"/>
                </a:solidFill>
                <a:latin typeface="+mj-lt"/>
              </a:rPr>
              <a:t>e nutné ji k výsledku připočíst nediskontovanou </a:t>
            </a:r>
          </a:p>
        </p:txBody>
      </p:sp>
    </p:spTree>
    <p:extLst>
      <p:ext uri="{BB962C8B-B14F-4D97-AF65-F5344CB8AC3E}">
        <p14:creationId xmlns:p14="http://schemas.microsoft.com/office/powerpoint/2010/main" val="635337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307871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Rostoucí </a:t>
            </a:r>
            <a:r>
              <a:rPr lang="cs-CZ" b="1" dirty="0" err="1">
                <a:solidFill>
                  <a:schemeClr val="bg1"/>
                </a:solidFill>
              </a:rPr>
              <a:t>perpetuita</a:t>
            </a:r>
            <a:endParaRPr lang="cs-CZ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876098" y="2836960"/>
                <a:ext cx="1475404" cy="6613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098" y="2836960"/>
                <a:ext cx="1475404" cy="6613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120332" y="766028"/>
            <a:ext cx="849536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Existuje rovněž rostoucí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perpetuita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Aby bylo možno vypočíst její současnou hodnotu, musí platit, že jednotlivé hotovostní toky z investice plynou v pravidelných intervalech, jejich hodnota pravidelně narůstá tak, že v každém následujícím období je o předem stanovenou částku vyšší než v předcházejícím.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Pokud máme </a:t>
            </a:r>
            <a:r>
              <a:rPr kumimoji="0" lang="cs-CZ" altLang="cs-CZ" sz="1800" b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hotovostní tok v roce 0</a:t>
            </a:r>
            <a:r>
              <a:rPr lang="cs-CZ" sz="18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 a táto </a:t>
            </a:r>
            <a:r>
              <a:rPr lang="cs-CZ" sz="1800" b="1" dirty="0" err="1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perpetuita</a:t>
            </a:r>
            <a:r>
              <a:rPr lang="cs-CZ" sz="18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 C letos </a:t>
            </a:r>
            <a:r>
              <a:rPr lang="cs-CZ" sz="1800" b="1" dirty="0" err="1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nebylaještě</a:t>
            </a:r>
            <a:r>
              <a:rPr lang="cs-CZ" sz="18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</a:rPr>
              <a:t> vyplacená, j</a:t>
            </a:r>
            <a:r>
              <a:rPr lang="cs-CZ" sz="1800" b="1" dirty="0">
                <a:solidFill>
                  <a:srgbClr val="FF0000"/>
                </a:solidFill>
                <a:latin typeface="+mj-lt"/>
              </a:rPr>
              <a:t>e nutné ji k výsledku připočíst nediskontovanou </a:t>
            </a:r>
            <a:endParaRPr lang="cs-CZ" dirty="0"/>
          </a:p>
        </p:txBody>
      </p:sp>
      <p:pic>
        <p:nvPicPr>
          <p:cNvPr id="5" name="Obrázek 4" descr="Colourful Infinity Free Stock Photo - Public Domain Picture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52979"/>
            <a:ext cx="1318632" cy="755217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139908" y="2588838"/>
            <a:ext cx="361082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kde: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PV 	... současná hodnota 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kumimoji="0" lang="cs-CZ" altLang="cs-CZ" sz="12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	... pravidelný hotovostní tok v roce 1 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	... alternativní náklad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200" i="1" dirty="0">
                <a:latin typeface="Arial" panose="020B0604020202020204" pitchFamily="34" charset="0"/>
              </a:rPr>
              <a:t>g	… pravidelný přírůstek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7" name="Plátno 307"/>
          <p:cNvGrpSpPr/>
          <p:nvPr/>
        </p:nvGrpSpPr>
        <p:grpSpPr>
          <a:xfrm>
            <a:off x="1619672" y="3924557"/>
            <a:ext cx="5760720" cy="1431925"/>
            <a:chOff x="0" y="0"/>
            <a:chExt cx="5760720" cy="1431925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5760720" cy="1431925"/>
            </a:xfrm>
            <a:prstGeom prst="rect">
              <a:avLst/>
            </a:prstGeom>
            <a:gradFill flip="none" rotWithShape="0">
              <a:gsLst>
                <a:gs pos="0">
                  <a:schemeClr val="lt1">
                    <a:lumMod val="100000"/>
                    <a:lumOff val="0"/>
                  </a:schemeClr>
                </a:gs>
                <a:gs pos="100000">
                  <a:schemeClr val="accent3">
                    <a:lumMod val="40000"/>
                    <a:lumOff val="60000"/>
                  </a:schemeClr>
                </a:gs>
              </a:gsLst>
              <a:lin ang="5400000" scaled="1"/>
              <a:tileRect/>
            </a:gradFill>
            <a:ln w="1270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</p:sp>
        <p:cxnSp>
          <p:nvCxnSpPr>
            <p:cNvPr id="9" name="AutoShape 309"/>
            <p:cNvCxnSpPr>
              <a:cxnSpLocks noChangeShapeType="1"/>
            </p:cNvCxnSpPr>
            <p:nvPr/>
          </p:nvCxnSpPr>
          <p:spPr bwMode="auto">
            <a:xfrm>
              <a:off x="2254682" y="440777"/>
              <a:ext cx="800" cy="6191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AutoShape 310"/>
            <p:cNvCxnSpPr>
              <a:cxnSpLocks noChangeShapeType="1"/>
            </p:cNvCxnSpPr>
            <p:nvPr/>
          </p:nvCxnSpPr>
          <p:spPr bwMode="auto">
            <a:xfrm>
              <a:off x="1457782" y="441577"/>
              <a:ext cx="800" cy="6183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AutoShape 311"/>
            <p:cNvCxnSpPr>
              <a:cxnSpLocks noChangeShapeType="1"/>
            </p:cNvCxnSpPr>
            <p:nvPr/>
          </p:nvCxnSpPr>
          <p:spPr bwMode="auto">
            <a:xfrm>
              <a:off x="700088" y="441577"/>
              <a:ext cx="441975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312"/>
            <p:cNvCxnSpPr>
              <a:cxnSpLocks noChangeShapeType="1"/>
            </p:cNvCxnSpPr>
            <p:nvPr/>
          </p:nvCxnSpPr>
          <p:spPr bwMode="auto">
            <a:xfrm>
              <a:off x="700088" y="441577"/>
              <a:ext cx="0" cy="6183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313"/>
            <p:cNvCxnSpPr>
              <a:cxnSpLocks noChangeShapeType="1"/>
            </p:cNvCxnSpPr>
            <p:nvPr/>
          </p:nvCxnSpPr>
          <p:spPr bwMode="auto">
            <a:xfrm>
              <a:off x="700088" y="1059944"/>
              <a:ext cx="4419752" cy="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314"/>
            <p:cNvCxnSpPr>
              <a:cxnSpLocks noChangeShapeType="1"/>
            </p:cNvCxnSpPr>
            <p:nvPr/>
          </p:nvCxnSpPr>
          <p:spPr bwMode="auto">
            <a:xfrm flipV="1">
              <a:off x="5120640" y="441577"/>
              <a:ext cx="800" cy="6191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 Box 315"/>
            <p:cNvSpPr txBox="1">
              <a:spLocks noChangeArrowheads="1"/>
            </p:cNvSpPr>
            <p:nvPr/>
          </p:nvSpPr>
          <p:spPr bwMode="auto">
            <a:xfrm>
              <a:off x="557670" y="565570"/>
              <a:ext cx="400050" cy="2463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6" name="Text Box 316"/>
            <p:cNvSpPr txBox="1">
              <a:spLocks noChangeArrowheads="1"/>
            </p:cNvSpPr>
            <p:nvPr/>
          </p:nvSpPr>
          <p:spPr bwMode="auto">
            <a:xfrm>
              <a:off x="1262558" y="517573"/>
              <a:ext cx="456857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1</a:t>
              </a:r>
            </a:p>
          </p:txBody>
        </p:sp>
        <p:sp>
          <p:nvSpPr>
            <p:cNvPr id="17" name="Text Box 317"/>
            <p:cNvSpPr txBox="1">
              <a:spLocks noChangeArrowheads="1"/>
            </p:cNvSpPr>
            <p:nvPr/>
          </p:nvSpPr>
          <p:spPr bwMode="auto">
            <a:xfrm>
              <a:off x="957720" y="517573"/>
              <a:ext cx="304838" cy="2943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8" name="Text Box 318"/>
            <p:cNvSpPr txBox="1">
              <a:spLocks noChangeArrowheads="1"/>
            </p:cNvSpPr>
            <p:nvPr/>
          </p:nvSpPr>
          <p:spPr bwMode="auto">
            <a:xfrm>
              <a:off x="2081860" y="516773"/>
              <a:ext cx="400050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9" name="Text Box 319"/>
            <p:cNvSpPr txBox="1">
              <a:spLocks noChangeArrowheads="1"/>
            </p:cNvSpPr>
            <p:nvPr/>
          </p:nvSpPr>
          <p:spPr bwMode="auto">
            <a:xfrm>
              <a:off x="1719415" y="517573"/>
              <a:ext cx="448056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0" name="Text Box 320"/>
            <p:cNvSpPr txBox="1">
              <a:spLocks noChangeArrowheads="1"/>
            </p:cNvSpPr>
            <p:nvPr/>
          </p:nvSpPr>
          <p:spPr bwMode="auto">
            <a:xfrm>
              <a:off x="2481910" y="517573"/>
              <a:ext cx="532867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……..</a:t>
              </a:r>
            </a:p>
          </p:txBody>
        </p:sp>
        <p:sp>
          <p:nvSpPr>
            <p:cNvPr id="21" name="Text Box 321"/>
            <p:cNvSpPr txBox="1">
              <a:spLocks noChangeArrowheads="1"/>
            </p:cNvSpPr>
            <p:nvPr/>
          </p:nvSpPr>
          <p:spPr bwMode="auto">
            <a:xfrm>
              <a:off x="0" y="441577"/>
              <a:ext cx="557670" cy="295185"/>
            </a:xfrm>
            <a:prstGeom prst="rect">
              <a:avLst/>
            </a:prstGeom>
            <a:gradFill rotWithShape="0">
              <a:gsLst>
                <a:gs pos="0">
                  <a:schemeClr val="accent3">
                    <a:lumMod val="60000"/>
                    <a:lumOff val="4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8900000" scaled="1"/>
            </a:gradFill>
            <a:ln w="12700">
              <a:solidFill>
                <a:schemeClr val="accent3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>
              <a:outerShdw dist="28398" dir="3806097" algn="ctr" rotWithShape="0">
                <a:schemeClr val="accent3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roky</a:t>
              </a:r>
            </a:p>
          </p:txBody>
        </p:sp>
        <p:sp>
          <p:nvSpPr>
            <p:cNvPr id="22" name="Text Box 322"/>
            <p:cNvSpPr txBox="1">
              <a:spLocks noChangeArrowheads="1"/>
            </p:cNvSpPr>
            <p:nvPr/>
          </p:nvSpPr>
          <p:spPr bwMode="auto">
            <a:xfrm>
              <a:off x="3014777" y="516773"/>
              <a:ext cx="1572197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……………………….</a:t>
              </a:r>
            </a:p>
          </p:txBody>
        </p:sp>
        <p:sp>
          <p:nvSpPr>
            <p:cNvPr id="23" name="Text Box 323"/>
            <p:cNvSpPr txBox="1">
              <a:spLocks noChangeArrowheads="1"/>
            </p:cNvSpPr>
            <p:nvPr/>
          </p:nvSpPr>
          <p:spPr bwMode="auto">
            <a:xfrm>
              <a:off x="4891011" y="622367"/>
              <a:ext cx="400050" cy="295185"/>
            </a:xfrm>
            <a:prstGeom prst="rect">
              <a:avLst/>
            </a:prstGeom>
            <a:gradFill rotWithShape="0">
              <a:gsLst>
                <a:gs pos="0">
                  <a:schemeClr val="accent3">
                    <a:lumMod val="60000"/>
                    <a:lumOff val="4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8900000" scaled="1"/>
            </a:gradFill>
            <a:ln w="12700">
              <a:solidFill>
                <a:schemeClr val="accent3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>
              <a:outerShdw dist="28398" dir="3806097" algn="ctr" rotWithShape="0">
                <a:schemeClr val="accent3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∞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Text Box 324"/>
            <p:cNvSpPr txBox="1">
              <a:spLocks noChangeArrowheads="1"/>
            </p:cNvSpPr>
            <p:nvPr/>
          </p:nvSpPr>
          <p:spPr bwMode="auto">
            <a:xfrm>
              <a:off x="557670" y="79196"/>
              <a:ext cx="400050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PV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Text Box 325"/>
            <p:cNvSpPr txBox="1">
              <a:spLocks noChangeArrowheads="1"/>
            </p:cNvSpPr>
            <p:nvPr/>
          </p:nvSpPr>
          <p:spPr bwMode="auto">
            <a:xfrm>
              <a:off x="1106538" y="79196"/>
              <a:ext cx="776097" cy="2967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sym typeface="Wingdings" panose="05000000000000000000" pitchFamily="2" charset="2"/>
                </a:rPr>
                <a:t></a:t>
              </a: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(1+g)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Text Box 326"/>
            <p:cNvSpPr txBox="1">
              <a:spLocks noChangeArrowheads="1"/>
            </p:cNvSpPr>
            <p:nvPr/>
          </p:nvSpPr>
          <p:spPr bwMode="auto">
            <a:xfrm>
              <a:off x="1882635" y="78396"/>
              <a:ext cx="776097" cy="2959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sym typeface="Wingdings" panose="05000000000000000000" pitchFamily="2" charset="2"/>
                </a:rPr>
                <a:t></a:t>
              </a: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(1+g)</a:t>
              </a:r>
              <a:r>
                <a:rPr lang="cs-CZ" sz="1200" b="1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Text Box 327"/>
            <p:cNvSpPr txBox="1">
              <a:spLocks noChangeArrowheads="1"/>
            </p:cNvSpPr>
            <p:nvPr/>
          </p:nvSpPr>
          <p:spPr bwMode="auto">
            <a:xfrm>
              <a:off x="4688586" y="78396"/>
              <a:ext cx="856107" cy="2959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sym typeface="Wingdings" panose="05000000000000000000" pitchFamily="2" charset="2"/>
                </a:rPr>
                <a:t></a:t>
              </a: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(1+g)</a:t>
              </a:r>
              <a:r>
                <a:rPr lang="cs-CZ" sz="1200" b="1" baseline="30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∞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3802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307871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Budoucí hodnota rostoucí anuity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36880" y="771550"/>
            <a:ext cx="7719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600" dirty="0"/>
              <a:t>Podmínkou využití vzorce pro budoucí hodnotu rostoucí anuity je, že se musí jednat o hotovostní toky plynoucí z investice v pravidelných intervalech, přičemž každý následující tok je vždy vyšší než ten předcházející o stejný předem stanovený procentní nárůst.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Vzorec pro budoucí hodnotu anuity pracuje s platbami včetně té letošní!!!</a:t>
            </a:r>
            <a:endParaRPr lang="sk-SK" sz="1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827584" y="2221391"/>
                <a:ext cx="3170162" cy="6784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𝐹𝑉</m:t>
                          </m:r>
                        </m:e>
                        <m:sub/>
                      </m:sSub>
                      <m:r>
                        <a:rPr lang="cs-CZ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221391"/>
                <a:ext cx="3170162" cy="6784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 5"/>
          <p:cNvSpPr/>
          <p:nvPr/>
        </p:nvSpPr>
        <p:spPr>
          <a:xfrm>
            <a:off x="179512" y="2768591"/>
            <a:ext cx="43924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kde:</a:t>
            </a:r>
          </a:p>
          <a:p>
            <a:pPr algn="just"/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FV 	... budoucí hodnota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	... anuitní vklad v roce 0 až n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	... počet let (počet anuitních plateb)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	... úroková sazba</a:t>
            </a:r>
          </a:p>
          <a:p>
            <a:r>
              <a:rPr lang="cs-CZ" i="1" dirty="0">
                <a:latin typeface="Times New Roman" panose="02020603050405020304" pitchFamily="18" charset="0"/>
              </a:rPr>
              <a:t>g	… pravidelný přírůstek</a:t>
            </a:r>
          </a:p>
          <a:p>
            <a:r>
              <a:rPr lang="cs-CZ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 ≠ g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EF5C6188-2577-4BC6-B083-715D2C07F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899" y="2259412"/>
            <a:ext cx="4423221" cy="1360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0363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  <a:solidFill>
            <a:srgbClr val="307871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Současná hodnota rostoucí anuity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79512" y="773689"/>
            <a:ext cx="79928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600" dirty="0"/>
              <a:t>U rostoucí anuity lze vyčíslit i současnou hodnotu. Přičemž pro jednotlivé hotovostní toky musí rovněž platit pravidelnost a pravidelný nárůst o stejnou částku.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FF0000"/>
                </a:solidFill>
                <a:ea typeface="Times New Roman" panose="02020603050405020304" pitchFamily="18" charset="0"/>
              </a:rPr>
              <a:t>Vzorec pro současnou hodnotu anuity pracuje s platbami až od příštího roku!!!</a:t>
            </a:r>
            <a:endParaRPr lang="sk-SK" sz="1600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Pokud počítáme současnou hodnotu anuity a nastane případ, kdy se hotovostní tok nachází i v roce 0, pak sice není zařazen do vzorce, ale nelze jej pominout. </a:t>
            </a:r>
            <a:r>
              <a:rPr lang="cs-CZ" sz="1600" b="1" dirty="0">
                <a:solidFill>
                  <a:srgbClr val="FF0000"/>
                </a:solidFill>
              </a:rPr>
              <a:t>Je nutné jej k výsledku připočíst nediskontovaný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293236" y="3132132"/>
            <a:ext cx="47828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ea typeface="Times New Roman" panose="02020603050405020304" pitchFamily="18" charset="0"/>
              </a:rPr>
              <a:t>kde:</a:t>
            </a:r>
          </a:p>
          <a:p>
            <a:pPr algn="just"/>
            <a:r>
              <a:rPr lang="cs-CZ" i="1" dirty="0">
                <a:ea typeface="Times New Roman" panose="02020603050405020304" pitchFamily="18" charset="0"/>
              </a:rPr>
              <a:t>PV 	... současná hodnota</a:t>
            </a:r>
            <a:endParaRPr lang="cs-CZ" dirty="0">
              <a:ea typeface="Times New Roman" panose="02020603050405020304" pitchFamily="18" charset="0"/>
            </a:endParaRPr>
          </a:p>
          <a:p>
            <a:pPr algn="just"/>
            <a:r>
              <a:rPr lang="cs-CZ" i="1" dirty="0">
                <a:ea typeface="Times New Roman" panose="02020603050405020304" pitchFamily="18" charset="0"/>
              </a:rPr>
              <a:t>A 	... anuitní platba v roce 0 až n</a:t>
            </a:r>
            <a:endParaRPr lang="cs-CZ" dirty="0">
              <a:ea typeface="Times New Roman" panose="02020603050405020304" pitchFamily="18" charset="0"/>
            </a:endParaRPr>
          </a:p>
          <a:p>
            <a:pPr algn="just"/>
            <a:r>
              <a:rPr lang="cs-CZ" i="1" dirty="0">
                <a:ea typeface="Times New Roman" panose="02020603050405020304" pitchFamily="18" charset="0"/>
              </a:rPr>
              <a:t>n	... počet let (počet anuitních plateb)</a:t>
            </a:r>
            <a:endParaRPr lang="cs-CZ" dirty="0">
              <a:ea typeface="Times New Roman" panose="02020603050405020304" pitchFamily="18" charset="0"/>
            </a:endParaRPr>
          </a:p>
          <a:p>
            <a:r>
              <a:rPr lang="cs-CZ" i="1" dirty="0">
                <a:ea typeface="Times New Roman" panose="02020603050405020304" pitchFamily="18" charset="0"/>
              </a:rPr>
              <a:t>r	... úroková sazba</a:t>
            </a:r>
          </a:p>
          <a:p>
            <a:r>
              <a:rPr lang="cs-CZ" i="1" dirty="0"/>
              <a:t>g	… pravidelný přírůstek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r ≠ g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760999" y="2325909"/>
                <a:ext cx="3395801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𝑃𝑉</m:t>
                          </m:r>
                        </m:e>
                        <m:sub/>
                      </m:sSub>
                      <m:r>
                        <a:rPr lang="cs-CZ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∗ 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999" y="2325909"/>
                <a:ext cx="3395801" cy="7087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3">
            <a:extLst>
              <a:ext uri="{FF2B5EF4-FFF2-40B4-BE49-F238E27FC236}">
                <a16:creationId xmlns:a16="http://schemas.microsoft.com/office/drawing/2014/main" id="{F31ED7F3-F9E7-47E9-9E73-962A3BF03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292532"/>
            <a:ext cx="4927277" cy="1581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0778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786393"/>
            <a:ext cx="5328592" cy="7920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solidFill>
                  <a:srgbClr val="307871"/>
                </a:solidFill>
              </a:rPr>
              <a:t> </a:t>
            </a:r>
            <a:r>
              <a:rPr lang="pl-PL" sz="4000" b="1" dirty="0">
                <a:solidFill>
                  <a:srgbClr val="307871"/>
                </a:solidFill>
              </a:rPr>
              <a:t>Děkuji za pozornost!</a:t>
            </a:r>
            <a:br>
              <a:rPr lang="cs-CZ" sz="4000" b="1" dirty="0">
                <a:solidFill>
                  <a:srgbClr val="307871"/>
                </a:solidFill>
              </a:rPr>
            </a:br>
            <a:br>
              <a:rPr lang="cs-CZ" sz="4000" b="1" dirty="0">
                <a:solidFill>
                  <a:srgbClr val="307871"/>
                </a:solidFill>
              </a:rPr>
            </a:br>
            <a:br>
              <a:rPr lang="cs-CZ" sz="4000" b="1" dirty="0">
                <a:solidFill>
                  <a:srgbClr val="307871"/>
                </a:solidFill>
              </a:rPr>
            </a:br>
            <a:endParaRPr lang="cs-CZ" sz="4000" b="1" dirty="0">
              <a:solidFill>
                <a:srgbClr val="30787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AA10F195-A3FE-40BB-91AB-AD5E3E73C8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1182437"/>
            <a:ext cx="3475021" cy="373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8440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2511</TotalTime>
  <Words>523</Words>
  <Application>Microsoft Office PowerPoint</Application>
  <PresentationFormat>Předvádění na obrazovce (16:9)</PresentationFormat>
  <Paragraphs>80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Enriqueta</vt:lpstr>
      <vt:lpstr>Times New Roman</vt:lpstr>
      <vt:lpstr>SLU</vt:lpstr>
      <vt:lpstr>Prezentace aplikace PowerPoint</vt:lpstr>
      <vt:lpstr>Perpetuita</vt:lpstr>
      <vt:lpstr>Současná hodnota perpetuity</vt:lpstr>
      <vt:lpstr>Rostoucí perpetuita</vt:lpstr>
      <vt:lpstr>Budoucí hodnota rostoucí anuity</vt:lpstr>
      <vt:lpstr>Současná hodnota rostoucí anuity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Tetiana Konieva</cp:lastModifiedBy>
  <cp:revision>70</cp:revision>
  <dcterms:created xsi:type="dcterms:W3CDTF">2016-07-06T15:42:34Z</dcterms:created>
  <dcterms:modified xsi:type="dcterms:W3CDTF">2024-04-07T15:25:34Z</dcterms:modified>
</cp:coreProperties>
</file>