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22" r:id="rId2"/>
    <p:sldId id="336" r:id="rId3"/>
    <p:sldId id="264" r:id="rId4"/>
    <p:sldId id="374" r:id="rId5"/>
    <p:sldId id="376" r:id="rId6"/>
    <p:sldId id="377" r:id="rId7"/>
    <p:sldId id="379" r:id="rId8"/>
    <p:sldId id="378" r:id="rId9"/>
    <p:sldId id="422" r:id="rId10"/>
    <p:sldId id="385" r:id="rId11"/>
    <p:sldId id="418" r:id="rId12"/>
    <p:sldId id="397" r:id="rId13"/>
    <p:sldId id="398" r:id="rId14"/>
    <p:sldId id="380" r:id="rId15"/>
    <p:sldId id="382" r:id="rId16"/>
    <p:sldId id="423" r:id="rId17"/>
    <p:sldId id="383" r:id="rId18"/>
    <p:sldId id="387" r:id="rId19"/>
    <p:sldId id="388" r:id="rId20"/>
    <p:sldId id="390" r:id="rId21"/>
    <p:sldId id="391" r:id="rId22"/>
    <p:sldId id="392" r:id="rId23"/>
    <p:sldId id="393" r:id="rId24"/>
    <p:sldId id="394" r:id="rId25"/>
    <p:sldId id="401" r:id="rId26"/>
    <p:sldId id="402" r:id="rId27"/>
    <p:sldId id="403" r:id="rId28"/>
    <p:sldId id="395" r:id="rId29"/>
    <p:sldId id="405" r:id="rId30"/>
    <p:sldId id="396" r:id="rId31"/>
    <p:sldId id="399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6" r:id="rId40"/>
    <p:sldId id="419" r:id="rId41"/>
    <p:sldId id="421" r:id="rId42"/>
    <p:sldId id="420" r:id="rId43"/>
    <p:sldId id="414" r:id="rId44"/>
    <p:sldId id="415" r:id="rId45"/>
    <p:sldId id="282" r:id="rId46"/>
  </p:sldIdLst>
  <p:sldSz cx="9144000" cy="5143500" type="screen16x9"/>
  <p:notesSz cx="6858000" cy="9144000"/>
  <p:custDataLst>
    <p:tags r:id="rId4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43" autoAdjust="0"/>
  </p:normalViewPr>
  <p:slideViewPr>
    <p:cSldViewPr>
      <p:cViewPr varScale="1">
        <p:scale>
          <a:sx n="99" d="100"/>
          <a:sy n="99" d="100"/>
        </p:scale>
        <p:origin x="99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353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733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30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133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507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105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117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024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46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467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47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313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68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9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97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32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41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597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91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74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58" y="195486"/>
            <a:ext cx="1195443" cy="93244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0098" y="274636"/>
            <a:ext cx="7468245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0FECC6A-5F0D-4CF6-BFFF-A43DC5CF1D0A}"/>
              </a:ext>
            </a:extLst>
          </p:cNvPr>
          <p:cNvSpPr txBox="1">
            <a:spLocks/>
          </p:cNvSpPr>
          <p:nvPr/>
        </p:nvSpPr>
        <p:spPr>
          <a:xfrm>
            <a:off x="323528" y="483518"/>
            <a:ext cx="6912768" cy="410445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V PODNIKÁNÍ</a:t>
            </a:r>
            <a:b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altLang="cs-CZ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altLang="cs-CZ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5:</a:t>
            </a:r>
            <a:b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Diskuse Měnová politika </a:t>
            </a:r>
            <a:endParaRPr lang="cs-CZ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23928" y="1779662"/>
            <a:ext cx="5040560" cy="2376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Inflační cíl ČNB - meziroční přírůstek indexu spotřebitelských cen ve výši 2 %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ČNB pravidelně vyhodnocuje plnění inflačního cíle, přičemž vychází ze statistických dat publikovaných Českým statistickým úřadem.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Toleranční pásmo +/- 1 procentní bod.</a:t>
            </a:r>
          </a:p>
          <a:p>
            <a:pPr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dirty="0"/>
              <a:t>Cílování inflace v Česku: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8E19A0-5C84-4A7D-899D-A7F8CE059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71550"/>
            <a:ext cx="338245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2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9F79F-1F35-4CBB-9015-57E1113C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480720" cy="50770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Jaká je inflace teď a jaká je prognóza ČNB?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4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996"/>
            <a:ext cx="1226716" cy="101150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17992CC-5581-473A-9968-D7E3E6AB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cs typeface="Times New Roman" panose="02020603050405020304" pitchFamily="18" charset="0"/>
              </a:rPr>
              <a:t>Vývoj inflaci </a:t>
            </a:r>
            <a:endParaRPr lang="cs-CZ" dirty="0">
              <a:solidFill>
                <a:srgbClr val="30787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B30718-F87D-4837-924A-311348310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43558"/>
            <a:ext cx="696856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996"/>
            <a:ext cx="1226716" cy="101150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17992CC-5581-473A-9968-D7E3E6AB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dirty="0"/>
              <a:t>Prognóza ČNB</a:t>
            </a:r>
            <a:endParaRPr lang="cs-CZ" dirty="0">
              <a:solidFill>
                <a:srgbClr val="30787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DB7DF8-C244-4D92-B27E-89C63489C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4" y="2398030"/>
            <a:ext cx="2819644" cy="238526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0640DE-7A40-4A10-903E-C8BCF9A17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260" y="2499742"/>
            <a:ext cx="2664296" cy="219967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E178481-606E-4D25-BC32-A297EEA18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470953"/>
            <a:ext cx="2789162" cy="205757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DED0FF1-D590-485A-82DB-B68AC54CF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678" y="1098502"/>
            <a:ext cx="543353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je měnová politika a kdo ji realizuje?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52086-0667-4B85-88A1-8DF401603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03598"/>
            <a:ext cx="7505469" cy="20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Co je měnová politika a kdo ji realizuje: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C8CF3E-E4FC-4FBC-A905-BA4947B07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71550"/>
            <a:ext cx="2517529" cy="172819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3D0A10-AA8F-48FA-BCB0-CC4351223C63}"/>
              </a:ext>
            </a:extLst>
          </p:cNvPr>
          <p:cNvSpPr txBox="1"/>
          <p:nvPr/>
        </p:nvSpPr>
        <p:spPr>
          <a:xfrm>
            <a:off x="2697041" y="809293"/>
            <a:ext cx="62674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>
                <a:solidFill>
                  <a:srgbClr val="307871"/>
                </a:solidFill>
              </a:rPr>
              <a:t>Monetární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politika</a:t>
            </a:r>
            <a:r>
              <a:rPr lang="en-GB" dirty="0">
                <a:solidFill>
                  <a:srgbClr val="307871"/>
                </a:solidFill>
              </a:rPr>
              <a:t> je </a:t>
            </a:r>
            <a:r>
              <a:rPr lang="en-GB" dirty="0" err="1">
                <a:solidFill>
                  <a:srgbClr val="307871"/>
                </a:solidFill>
              </a:rPr>
              <a:t>soubor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cs-CZ" dirty="0">
                <a:solidFill>
                  <a:srgbClr val="307871"/>
                </a:solidFill>
              </a:rPr>
              <a:t>činnosti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cs-CZ" b="1" dirty="0">
                <a:solidFill>
                  <a:srgbClr val="307871"/>
                </a:solidFill>
              </a:rPr>
              <a:t>České národní banky </a:t>
            </a:r>
            <a:r>
              <a:rPr lang="en-GB" dirty="0" err="1">
                <a:solidFill>
                  <a:srgbClr val="307871"/>
                </a:solidFill>
              </a:rPr>
              <a:t>ke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kontrole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celkové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peněžní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zásoby</a:t>
            </a:r>
            <a:r>
              <a:rPr lang="en-GB" dirty="0">
                <a:solidFill>
                  <a:srgbClr val="307871"/>
                </a:solidFill>
              </a:rPr>
              <a:t> a </a:t>
            </a:r>
            <a:r>
              <a:rPr lang="en-GB" dirty="0" err="1">
                <a:solidFill>
                  <a:srgbClr val="307871"/>
                </a:solidFill>
              </a:rPr>
              <a:t>dosažení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ekonomického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růstu</a:t>
            </a:r>
            <a:r>
              <a:rPr lang="en-GB" dirty="0">
                <a:solidFill>
                  <a:srgbClr val="307871"/>
                </a:solidFill>
              </a:rPr>
              <a:t>.</a:t>
            </a:r>
            <a:endParaRPr lang="cs-CZ" dirty="0">
              <a:solidFill>
                <a:srgbClr val="30787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cs-CZ" dirty="0">
                <a:solidFill>
                  <a:srgbClr val="307871"/>
                </a:solidFill>
                <a:cs typeface="Times New Roman" panose="02020603050405020304" pitchFamily="18" charset="0"/>
              </a:rPr>
              <a:t>Měnová politika je systém procesů, jejichž prostřednictvím měnová autorita usiluje o splnění definovaných cílů při využití svých nástrojů.</a:t>
            </a:r>
          </a:p>
          <a:p>
            <a:pPr marL="342900" indent="-342900">
              <a:buFontTx/>
              <a:buAutoNum type="arabicPeriod"/>
            </a:pPr>
            <a:r>
              <a:rPr lang="en-GB" b="0" i="0" dirty="0" err="1">
                <a:solidFill>
                  <a:srgbClr val="307871"/>
                </a:solidFill>
                <a:effectLst/>
              </a:rPr>
              <a:t>Úlohou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měnové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politiky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je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zajišťovat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nízkou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stabilní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a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tím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i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předvídatelnou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inflaci</a:t>
            </a:r>
            <a:r>
              <a:rPr lang="en-GB" b="0" i="0" dirty="0">
                <a:solidFill>
                  <a:srgbClr val="307871"/>
                </a:solidFill>
                <a:effectLst/>
              </a:rPr>
              <a:t>.</a:t>
            </a:r>
            <a:endParaRPr lang="cs-CZ" b="0" i="0" dirty="0">
              <a:solidFill>
                <a:srgbClr val="307871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C3B062-080B-43C7-8BBD-AB025F83E873}"/>
              </a:ext>
            </a:extLst>
          </p:cNvPr>
          <p:cNvSpPr txBox="1"/>
          <p:nvPr/>
        </p:nvSpPr>
        <p:spPr>
          <a:xfrm>
            <a:off x="107504" y="3094583"/>
            <a:ext cx="88569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4. </a:t>
            </a:r>
            <a:r>
              <a:rPr lang="en-GB" b="1" dirty="0" err="1"/>
              <a:t>Měnová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je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koordinována</a:t>
            </a:r>
            <a:r>
              <a:rPr lang="en-GB" dirty="0"/>
              <a:t> s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b="1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politikou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cs-CZ" dirty="0"/>
              <a:t>5. </a:t>
            </a:r>
            <a:r>
              <a:rPr lang="en-GB" b="1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je </a:t>
            </a:r>
            <a:r>
              <a:rPr lang="en-GB" dirty="0" err="1"/>
              <a:t>dalším</a:t>
            </a:r>
            <a:r>
              <a:rPr lang="en-GB" dirty="0"/>
              <a:t> </a:t>
            </a:r>
            <a:r>
              <a:rPr lang="en-GB" dirty="0" err="1"/>
              <a:t>nástrojem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používají</a:t>
            </a:r>
            <a:r>
              <a:rPr lang="en-GB" dirty="0"/>
              <a:t> </a:t>
            </a:r>
            <a:r>
              <a:rPr lang="en-GB" dirty="0" err="1"/>
              <a:t>vlády</a:t>
            </a:r>
            <a:r>
              <a:rPr lang="en-GB" dirty="0"/>
              <a:t>, </a:t>
            </a:r>
            <a:r>
              <a:rPr lang="en-GB" dirty="0" err="1"/>
              <a:t>nikoli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ovlivňovat</a:t>
            </a:r>
            <a:r>
              <a:rPr lang="en-GB" dirty="0"/>
              <a:t> </a:t>
            </a:r>
            <a:r>
              <a:rPr lang="en-GB" dirty="0" err="1"/>
              <a:t>nabídku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ekonomice</a:t>
            </a:r>
            <a:r>
              <a:rPr lang="en-GB" dirty="0"/>
              <a:t>, </a:t>
            </a:r>
            <a:r>
              <a:rPr lang="en-GB" dirty="0" err="1"/>
              <a:t>ministerstvo</a:t>
            </a:r>
            <a:r>
              <a:rPr lang="en-GB" dirty="0"/>
              <a:t> </a:t>
            </a:r>
            <a:r>
              <a:rPr lang="en-GB" dirty="0" err="1"/>
              <a:t>financí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vytvářet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 a </a:t>
            </a:r>
            <a:r>
              <a:rPr lang="en-GB" dirty="0" err="1"/>
              <a:t>zavádět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daňové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. </a:t>
            </a:r>
            <a:r>
              <a:rPr lang="en-GB" dirty="0" err="1"/>
              <a:t>Posílá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,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nepřímo</a:t>
            </a:r>
            <a:r>
              <a:rPr lang="en-GB" dirty="0"/>
              <a:t>, do </a:t>
            </a:r>
            <a:r>
              <a:rPr lang="en-GB" dirty="0" err="1"/>
              <a:t>ekonomiky</a:t>
            </a:r>
            <a:r>
              <a:rPr lang="en-GB" dirty="0"/>
              <a:t>, aby </a:t>
            </a:r>
            <a:r>
              <a:rPr lang="en-GB" dirty="0" err="1"/>
              <a:t>zvýšila</a:t>
            </a:r>
            <a:r>
              <a:rPr lang="en-GB" dirty="0"/>
              <a:t> </a:t>
            </a:r>
            <a:r>
              <a:rPr lang="en-GB" dirty="0" err="1"/>
              <a:t>výdaje</a:t>
            </a:r>
            <a:r>
              <a:rPr lang="en-GB" dirty="0"/>
              <a:t> a </a:t>
            </a:r>
            <a:r>
              <a:rPr lang="en-GB" dirty="0" err="1"/>
              <a:t>růst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29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Co je měnová politika a kdo ji realizuje: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C8CF3E-E4FC-4FBC-A905-BA4947B07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71550"/>
            <a:ext cx="2517529" cy="172819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8FA4E23-9CDE-46F1-A19E-FF8D57BF16D1}"/>
              </a:ext>
            </a:extLst>
          </p:cNvPr>
          <p:cNvSpPr txBox="1"/>
          <p:nvPr/>
        </p:nvSpPr>
        <p:spPr>
          <a:xfrm>
            <a:off x="129093" y="3075806"/>
            <a:ext cx="8885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307871"/>
                </a:solidFill>
              </a:rPr>
              <a:t>3. </a:t>
            </a:r>
            <a:r>
              <a:rPr lang="en-GB" dirty="0" err="1">
                <a:solidFill>
                  <a:srgbClr val="307871"/>
                </a:solidFill>
              </a:rPr>
              <a:t>Měnová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politika</a:t>
            </a:r>
            <a:r>
              <a:rPr lang="en-GB" dirty="0">
                <a:solidFill>
                  <a:srgbClr val="307871"/>
                </a:solidFill>
              </a:rPr>
              <a:t> je </a:t>
            </a:r>
            <a:r>
              <a:rPr lang="en-GB" dirty="0" err="1">
                <a:solidFill>
                  <a:srgbClr val="307871"/>
                </a:solidFill>
              </a:rPr>
              <a:t>běžně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klasifikována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jako</a:t>
            </a:r>
            <a:r>
              <a:rPr lang="cs-CZ" dirty="0">
                <a:solidFill>
                  <a:srgbClr val="30787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307871"/>
                </a:solidFill>
              </a:rPr>
              <a:t>expanzivní</a:t>
            </a:r>
            <a:r>
              <a:rPr lang="cs-CZ" dirty="0">
                <a:solidFill>
                  <a:srgbClr val="307871"/>
                </a:solidFill>
              </a:rPr>
              <a:t> (rozšiřující, kdy hlavní problémy jsou recese, snížení ekonomického růstu, nezaměstnanost)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nebo</a:t>
            </a:r>
            <a:r>
              <a:rPr lang="en-GB" dirty="0">
                <a:solidFill>
                  <a:srgbClr val="307871"/>
                </a:solidFill>
              </a:rPr>
              <a:t> </a:t>
            </a: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restriktivní (omezující, kdy hlavní problém je inflace)</a:t>
            </a:r>
            <a:r>
              <a:rPr lang="en-GB" dirty="0">
                <a:solidFill>
                  <a:srgbClr val="307871"/>
                </a:solidFill>
              </a:rPr>
              <a:t>.</a:t>
            </a:r>
            <a:endParaRPr lang="cs-CZ" dirty="0">
              <a:solidFill>
                <a:srgbClr val="307871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Jakou politiku teď provádí ČNB?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7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Jaké jsou nástroje měnové politiky?</a:t>
            </a:r>
          </a:p>
        </p:txBody>
      </p:sp>
    </p:spTree>
    <p:extLst>
      <p:ext uri="{BB962C8B-B14F-4D97-AF65-F5344CB8AC3E}">
        <p14:creationId xmlns:p14="http://schemas.microsoft.com/office/powerpoint/2010/main" val="267006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Nástroje měnové politiky: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C59B84-3880-4BC0-9240-F4F1B14E9E90}"/>
              </a:ext>
            </a:extLst>
          </p:cNvPr>
          <p:cNvSpPr txBox="1"/>
          <p:nvPr/>
        </p:nvSpPr>
        <p:spPr>
          <a:xfrm>
            <a:off x="3678262" y="888930"/>
            <a:ext cx="4572000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GB" sz="200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Hlavním</a:t>
            </a:r>
            <a:r>
              <a:rPr lang="en-GB" sz="2000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nástrojem</a:t>
            </a:r>
            <a:r>
              <a:rPr lang="en-GB" sz="2000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měnové</a:t>
            </a:r>
            <a:r>
              <a:rPr lang="en-GB" sz="2000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politiky</a:t>
            </a:r>
            <a:r>
              <a:rPr lang="en-GB" sz="2000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ČNB </a:t>
            </a:r>
            <a:r>
              <a:rPr lang="en-GB" sz="200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jsou</a:t>
            </a:r>
            <a:r>
              <a:rPr lang="en-GB" sz="2000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úrokové</a:t>
            </a:r>
            <a:r>
              <a:rPr lang="en-GB" sz="2000" b="1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sazby</a:t>
            </a:r>
            <a:r>
              <a:rPr lang="cs-CZ" sz="2000" dirty="0">
                <a:solidFill>
                  <a:srgbClr val="307871"/>
                </a:solidFill>
                <a:ea typeface="Times New Roman" panose="02020603050405020304" pitchFamily="18" charset="0"/>
              </a:rPr>
              <a:t>: </a:t>
            </a:r>
          </a:p>
          <a:p>
            <a:pPr marL="285750" lvl="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kern="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dvoutýdenní</a:t>
            </a:r>
            <a:r>
              <a:rPr lang="en-GB" sz="2000" kern="0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(2T) repo </a:t>
            </a:r>
            <a:r>
              <a:rPr lang="en-GB" sz="2000" kern="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sazba</a:t>
            </a:r>
            <a:endParaRPr lang="cs-CZ" sz="2000" kern="0" dirty="0">
              <a:solidFill>
                <a:srgbClr val="307871"/>
              </a:solidFill>
              <a:effectLst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diskontní</a:t>
            </a:r>
            <a:r>
              <a:rPr lang="en-GB" sz="2000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sazba</a:t>
            </a:r>
            <a:r>
              <a:rPr lang="en-GB" sz="2000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 </a:t>
            </a:r>
            <a:endParaRPr lang="cs-CZ" sz="2000" kern="0" dirty="0">
              <a:solidFill>
                <a:srgbClr val="307871"/>
              </a:solidFill>
              <a:ea typeface="Calibri" panose="020F0502020204030204" pitchFamily="34" charset="0"/>
            </a:endParaRPr>
          </a:p>
          <a:p>
            <a:pPr marL="285750" lvl="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lombardní</a:t>
            </a:r>
            <a:r>
              <a:rPr lang="en-GB" sz="2000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sazba</a:t>
            </a:r>
            <a:r>
              <a:rPr lang="en-GB" sz="2000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 </a:t>
            </a:r>
            <a:endParaRPr lang="en-GB" sz="2000" dirty="0">
              <a:solidFill>
                <a:srgbClr val="30787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AA8A248-A873-448F-AB62-29071787947D}"/>
              </a:ext>
            </a:extLst>
          </p:cNvPr>
          <p:cNvSpPr txBox="1"/>
          <p:nvPr/>
        </p:nvSpPr>
        <p:spPr>
          <a:xfrm>
            <a:off x="179512" y="3202398"/>
            <a:ext cx="6264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nástroje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měnové politiky: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Povinné minimální rezervy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 intervence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4222FD-CAA4-42D0-BBB5-0EC587B42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5959"/>
            <a:ext cx="3179740" cy="13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40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je </a:t>
            </a:r>
            <a:r>
              <a:rPr lang="cs-CZ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dvoutýdenní</a:t>
            </a:r>
            <a:r>
              <a:rPr lang="en-GB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(2T) repo </a:t>
            </a:r>
            <a:r>
              <a:rPr lang="cs-CZ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sazba?</a:t>
            </a:r>
            <a:br>
              <a:rPr lang="cs-CZ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9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inflace?</a:t>
            </a:r>
            <a:b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5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en-GB" sz="2400" kern="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Dvoutýdenní</a:t>
            </a:r>
            <a:r>
              <a:rPr lang="en-GB" sz="2400" kern="0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(2T) repo </a:t>
            </a:r>
            <a:r>
              <a:rPr lang="en-GB" sz="2400" kern="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sazba</a:t>
            </a:r>
            <a:r>
              <a:rPr lang="cs-CZ" kern="0" dirty="0">
                <a:solidFill>
                  <a:srgbClr val="307871"/>
                </a:solidFill>
                <a:ea typeface="Times New Roman" panose="02020603050405020304" pitchFamily="18" charset="0"/>
              </a:rPr>
              <a:t>:</a:t>
            </a:r>
            <a:br>
              <a:rPr lang="cs-CZ" sz="2400" kern="0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</a:br>
            <a:endParaRPr lang="cs-CZ" dirty="0">
              <a:solidFill>
                <a:srgbClr val="30787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B097E94-54B2-4ECD-941D-9D0EB7C78EEA}"/>
              </a:ext>
            </a:extLst>
          </p:cNvPr>
          <p:cNvSpPr txBox="1"/>
          <p:nvPr/>
        </p:nvSpPr>
        <p:spPr>
          <a:xfrm>
            <a:off x="2699792" y="915566"/>
            <a:ext cx="6048672" cy="3671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ČNB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repo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operacích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stahuje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přebytek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likvidity</a:t>
            </a:r>
            <a:r>
              <a:rPr lang="cs-CZ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od bank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bankám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kolaterál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poskytuje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cenné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papíry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kern="0" dirty="0">
              <a:solidFill>
                <a:srgbClr val="30787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uplynutí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doby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splatnosti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(z</a:t>
            </a:r>
            <a:r>
              <a:rPr lang="en-GB" sz="2000" dirty="0" err="1">
                <a:solidFill>
                  <a:srgbClr val="307871"/>
                </a:solidFill>
              </a:rPr>
              <a:t>ákladní</a:t>
            </a:r>
            <a:r>
              <a:rPr lang="en-GB" sz="2000" dirty="0">
                <a:solidFill>
                  <a:srgbClr val="307871"/>
                </a:solidFill>
              </a:rPr>
              <a:t> </a:t>
            </a:r>
            <a:r>
              <a:rPr lang="en-GB" sz="2000" dirty="0" err="1">
                <a:solidFill>
                  <a:srgbClr val="307871"/>
                </a:solidFill>
              </a:rPr>
              <a:t>doba</a:t>
            </a:r>
            <a:r>
              <a:rPr lang="en-GB" sz="2000" dirty="0">
                <a:solidFill>
                  <a:srgbClr val="307871"/>
                </a:solidFill>
              </a:rPr>
              <a:t> </a:t>
            </a:r>
            <a:r>
              <a:rPr lang="en-GB" sz="2000" dirty="0" err="1">
                <a:solidFill>
                  <a:srgbClr val="307871"/>
                </a:solidFill>
              </a:rPr>
              <a:t>trvání</a:t>
            </a:r>
            <a:r>
              <a:rPr lang="en-GB" sz="2000" dirty="0">
                <a:solidFill>
                  <a:srgbClr val="307871"/>
                </a:solidFill>
              </a:rPr>
              <a:t> </a:t>
            </a:r>
            <a:r>
              <a:rPr lang="en-GB" sz="2000" dirty="0" err="1">
                <a:solidFill>
                  <a:srgbClr val="307871"/>
                </a:solidFill>
              </a:rPr>
              <a:t>těchto</a:t>
            </a:r>
            <a:r>
              <a:rPr lang="en-GB" sz="2000" dirty="0">
                <a:solidFill>
                  <a:srgbClr val="307871"/>
                </a:solidFill>
              </a:rPr>
              <a:t> </a:t>
            </a:r>
            <a:r>
              <a:rPr lang="en-GB" sz="2000" dirty="0" err="1">
                <a:solidFill>
                  <a:srgbClr val="307871"/>
                </a:solidFill>
              </a:rPr>
              <a:t>operací</a:t>
            </a:r>
            <a:r>
              <a:rPr lang="en-GB" sz="2000" dirty="0">
                <a:solidFill>
                  <a:srgbClr val="307871"/>
                </a:solidFill>
              </a:rPr>
              <a:t> je 14 </a:t>
            </a:r>
            <a:r>
              <a:rPr lang="en-GB" sz="2000" dirty="0" err="1">
                <a:solidFill>
                  <a:srgbClr val="307871"/>
                </a:solidFill>
              </a:rPr>
              <a:t>dní</a:t>
            </a:r>
            <a:r>
              <a:rPr lang="cs-CZ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ČNB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vrátí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věřitelské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bance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zapůjčenou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jistinu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zvýšenou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dohodnutý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úrok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věřitelská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banka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vrátí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zpět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poskytnutý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kolaterál</a:t>
            </a:r>
            <a:r>
              <a:rPr lang="en-GB" sz="2000" kern="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kern="0" dirty="0">
              <a:solidFill>
                <a:srgbClr val="30787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000" kern="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</a:t>
            </a:r>
            <a:r>
              <a:rPr lang="cs-CZ" sz="2000" kern="0" dirty="0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sazbou se </a:t>
            </a:r>
            <a:r>
              <a:rPr lang="en-GB" sz="2000" kern="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ovlivňuje</a:t>
            </a:r>
            <a:r>
              <a:rPr lang="en-GB" sz="2000" kern="0" dirty="0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krátkodobé</a:t>
            </a:r>
            <a:r>
              <a:rPr lang="en-GB" sz="2000" kern="0" dirty="0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tržní</a:t>
            </a:r>
            <a:r>
              <a:rPr lang="en-GB" sz="2000" kern="0" dirty="0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úrokové</a:t>
            </a:r>
            <a:r>
              <a:rPr lang="en-GB" sz="2000" kern="0" dirty="0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sazby</a:t>
            </a:r>
            <a:r>
              <a:rPr lang="en-GB" sz="2000" kern="0" dirty="0">
                <a:solidFill>
                  <a:srgbClr val="3078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kern="0" dirty="0">
              <a:solidFill>
                <a:srgbClr val="30787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b="0" i="0" dirty="0">
                <a:solidFill>
                  <a:srgbClr val="307871"/>
                </a:solidFill>
                <a:effectLst/>
              </a:rPr>
              <a:t>Repo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operace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provádí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ČNB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obvykle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třikrát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týdně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formou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tendrů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s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variabilní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sazbou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. </a:t>
            </a:r>
            <a:endParaRPr lang="en-GB" sz="2000" kern="100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95F984-E5CD-43F0-94C1-9F101ED8C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71550"/>
            <a:ext cx="2448272" cy="24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6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+mn-lt"/>
              </a:rPr>
              <a:t>Co je </a:t>
            </a:r>
            <a:r>
              <a:rPr lang="en-GB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diskontní</a:t>
            </a:r>
            <a:r>
              <a:rPr lang="en-GB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sazba</a:t>
            </a:r>
            <a:r>
              <a:rPr lang="cs-CZ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? 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Co je </a:t>
            </a:r>
            <a:r>
              <a:rPr lang="cs-CZ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lombardní</a:t>
            </a:r>
            <a:r>
              <a:rPr lang="en-GB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sazba</a:t>
            </a:r>
            <a:r>
              <a:rPr lang="cs-CZ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?  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475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latin typeface="+mn-lt"/>
                <a:ea typeface="Calibri" panose="020F0502020204030204" pitchFamily="34" charset="0"/>
              </a:rPr>
              <a:t>L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ombardní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cs-CZ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Diskontní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sazba</a:t>
            </a:r>
            <a:r>
              <a:rPr lang="cs-CZ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cs-CZ" dirty="0">
              <a:solidFill>
                <a:srgbClr val="30787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7A8CAED-9838-4F70-A621-3F0F581DCAF9}"/>
              </a:ext>
            </a:extLst>
          </p:cNvPr>
          <p:cNvSpPr txBox="1"/>
          <p:nvPr/>
        </p:nvSpPr>
        <p:spPr>
          <a:xfrm>
            <a:off x="2771800" y="771550"/>
            <a:ext cx="59046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07871"/>
                </a:solidFill>
                <a:effectLst/>
              </a:rPr>
              <a:t>Za </a:t>
            </a:r>
            <a:r>
              <a:rPr lang="en-GB" sz="2000" b="1" i="0" dirty="0" err="1">
                <a:solidFill>
                  <a:srgbClr val="307871"/>
                </a:solidFill>
                <a:effectLst/>
              </a:rPr>
              <a:t>lombardní</a:t>
            </a:r>
            <a:r>
              <a:rPr lang="en-GB" sz="2000" b="1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307871"/>
                </a:solidFill>
                <a:effectLst/>
              </a:rPr>
              <a:t>sazbu</a:t>
            </a:r>
            <a:r>
              <a:rPr lang="en-GB" sz="2000" b="1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si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komerční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banky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mohou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přes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noc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likviditu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od ČNB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půjčit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oproti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poskytnuté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zástavě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v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rámci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zápůjční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facility. Za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tuto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sazbu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si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banky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půjčují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peníze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od ČNB. Tato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sazba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představuje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maximální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úrokovou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sazbu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na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mezibankovním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trhu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.</a:t>
            </a:r>
            <a:endParaRPr lang="cs-CZ" sz="2000" b="0" i="0" dirty="0">
              <a:solidFill>
                <a:srgbClr val="30787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0" i="0" dirty="0">
              <a:solidFill>
                <a:srgbClr val="30787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err="1">
                <a:solidFill>
                  <a:srgbClr val="307871"/>
                </a:solidFill>
                <a:effectLst/>
              </a:rPr>
              <a:t>Naopak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za </a:t>
            </a:r>
            <a:r>
              <a:rPr lang="en-GB" sz="2000" b="1" i="0" dirty="0" err="1">
                <a:solidFill>
                  <a:srgbClr val="307871"/>
                </a:solidFill>
                <a:effectLst/>
              </a:rPr>
              <a:t>diskontní</a:t>
            </a:r>
            <a:r>
              <a:rPr lang="en-GB" sz="2000" b="1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307871"/>
                </a:solidFill>
                <a:effectLst/>
              </a:rPr>
              <a:t>sazbu</a:t>
            </a:r>
            <a:r>
              <a:rPr lang="en-GB" sz="2000" b="1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si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komerční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banky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likviditu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u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centrální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banky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v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depozitní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facilitě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přes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noc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ukládají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.</a:t>
            </a:r>
            <a:r>
              <a:rPr lang="cs-CZ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Diskontní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sazba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je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sazbou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, za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kterou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ČNB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přijímá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vklady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od bank. Tato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sazba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představuje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spodní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hranici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sazeb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na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mezibankovním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07871"/>
                </a:solidFill>
                <a:effectLst/>
              </a:rPr>
              <a:t>trhu</a:t>
            </a:r>
            <a:r>
              <a:rPr lang="en-GB" sz="2000" b="0" i="0" dirty="0">
                <a:solidFill>
                  <a:srgbClr val="307871"/>
                </a:solidFill>
                <a:effectLst/>
              </a:rPr>
              <a:t>.</a:t>
            </a:r>
            <a:endParaRPr lang="en-GB" sz="2000" dirty="0">
              <a:solidFill>
                <a:srgbClr val="30787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DCC686-AD98-46C0-B98F-7AC8FC01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71550"/>
            <a:ext cx="2371142" cy="23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9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en-GB" b="0" i="0" dirty="0" err="1">
                <a:solidFill>
                  <a:srgbClr val="FF0000"/>
                </a:solidFill>
                <a:effectLst/>
                <a:latin typeface="+mn-lt"/>
              </a:rPr>
              <a:t>Aktuální</a:t>
            </a:r>
            <a:r>
              <a:rPr lang="en-GB" b="0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+mn-lt"/>
              </a:rPr>
              <a:t>sazby</a:t>
            </a:r>
            <a:r>
              <a:rPr lang="cs-CZ" b="0" i="0" dirty="0">
                <a:solidFill>
                  <a:srgbClr val="FF0000"/>
                </a:solidFill>
                <a:effectLst/>
                <a:latin typeface="+mn-lt"/>
              </a:rPr>
              <a:t> ČNB? 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7A8CAED-9838-4F70-A621-3F0F581DCAF9}"/>
              </a:ext>
            </a:extLst>
          </p:cNvPr>
          <p:cNvSpPr txBox="1"/>
          <p:nvPr/>
        </p:nvSpPr>
        <p:spPr>
          <a:xfrm>
            <a:off x="3131840" y="1513092"/>
            <a:ext cx="5904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FF0000"/>
                </a:solidFill>
                <a:effectLst/>
              </a:rPr>
              <a:t>Jaká ze sazeb je nejvyšší a proč?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DCC686-AD98-46C0-B98F-7AC8FC01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71550"/>
            <a:ext cx="2371142" cy="23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0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en-GB" b="0" i="0" dirty="0" err="1">
                <a:solidFill>
                  <a:srgbClr val="307871"/>
                </a:solidFill>
                <a:effectLst/>
                <a:latin typeface="+mn-lt"/>
              </a:rPr>
              <a:t>Aktuální</a:t>
            </a:r>
            <a:r>
              <a:rPr lang="en-GB" b="0" i="0" dirty="0">
                <a:solidFill>
                  <a:srgbClr val="307871"/>
                </a:solidFill>
                <a:effectLst/>
                <a:latin typeface="+mn-lt"/>
              </a:rPr>
              <a:t> </a:t>
            </a:r>
            <a:r>
              <a:rPr lang="cs-CZ" dirty="0" err="1"/>
              <a:t>měnověpolitické</a:t>
            </a:r>
            <a:r>
              <a:rPr lang="cs-CZ" dirty="0"/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  <a:latin typeface="+mn-lt"/>
              </a:rPr>
              <a:t>sazby</a:t>
            </a:r>
            <a:r>
              <a:rPr lang="cs-CZ" b="0" i="0" dirty="0">
                <a:solidFill>
                  <a:srgbClr val="307871"/>
                </a:solidFill>
                <a:effectLst/>
                <a:latin typeface="+mn-lt"/>
              </a:rPr>
              <a:t> ČNB: </a:t>
            </a:r>
            <a:endParaRPr lang="cs-CZ" dirty="0">
              <a:solidFill>
                <a:srgbClr val="30787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DCC686-AD98-46C0-B98F-7AC8FC01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71550"/>
            <a:ext cx="2371142" cy="234487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4293A04-9168-4865-8FF0-0E9A035397FA}"/>
              </a:ext>
            </a:extLst>
          </p:cNvPr>
          <p:cNvSpPr txBox="1"/>
          <p:nvPr/>
        </p:nvSpPr>
        <p:spPr>
          <a:xfrm>
            <a:off x="2843808" y="915566"/>
            <a:ext cx="57606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 err="1">
                <a:solidFill>
                  <a:srgbClr val="000000"/>
                </a:solidFill>
                <a:effectLst/>
              </a:rPr>
              <a:t>Mezi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</a:rPr>
              <a:t>sazbami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</a:rPr>
              <a:t>platí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</a:rPr>
              <a:t>vztah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:</a:t>
            </a:r>
            <a:endParaRPr lang="cs-CZ" sz="2000" b="0" i="0" dirty="0">
              <a:solidFill>
                <a:srgbClr val="000000"/>
              </a:solidFill>
              <a:effectLst/>
            </a:endParaRPr>
          </a:p>
          <a:p>
            <a:pPr algn="l"/>
            <a:endParaRPr lang="en-GB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2000" b="1" i="0" dirty="0" err="1">
                <a:solidFill>
                  <a:srgbClr val="000000"/>
                </a:solidFill>
                <a:effectLst/>
              </a:rPr>
              <a:t>Diskontní</a:t>
            </a:r>
            <a:r>
              <a:rPr lang="en-GB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</a:rPr>
              <a:t>sazba</a:t>
            </a:r>
            <a:r>
              <a:rPr lang="en-GB" sz="2000" b="1" i="0" dirty="0">
                <a:solidFill>
                  <a:srgbClr val="000000"/>
                </a:solidFill>
                <a:effectLst/>
              </a:rPr>
              <a:t> &lt; repo </a:t>
            </a:r>
            <a:r>
              <a:rPr lang="en-GB" sz="2000" b="1" i="0" dirty="0" err="1">
                <a:solidFill>
                  <a:srgbClr val="000000"/>
                </a:solidFill>
                <a:effectLst/>
              </a:rPr>
              <a:t>sazba</a:t>
            </a:r>
            <a:r>
              <a:rPr lang="en-GB" sz="2000" b="1" i="0" dirty="0">
                <a:solidFill>
                  <a:srgbClr val="000000"/>
                </a:solidFill>
                <a:effectLst/>
              </a:rPr>
              <a:t> &lt; </a:t>
            </a:r>
            <a:r>
              <a:rPr lang="en-GB" sz="2000" b="1" i="0" dirty="0" err="1">
                <a:solidFill>
                  <a:srgbClr val="000000"/>
                </a:solidFill>
                <a:effectLst/>
              </a:rPr>
              <a:t>lombardní</a:t>
            </a:r>
            <a:r>
              <a:rPr lang="en-GB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</a:rPr>
              <a:t>sazba</a:t>
            </a:r>
            <a:endParaRPr lang="en-GB" sz="20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FF9264-80AD-48C0-A7C4-17ED6E51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068793"/>
            <a:ext cx="4427604" cy="198899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2B58222-36D6-4B84-9F91-E3FDDF7328F2}"/>
              </a:ext>
            </a:extLst>
          </p:cNvPr>
          <p:cNvSpPr txBox="1"/>
          <p:nvPr/>
        </p:nvSpPr>
        <p:spPr>
          <a:xfrm>
            <a:off x="214318" y="4335592"/>
            <a:ext cx="5904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FF0000"/>
                </a:solidFill>
                <a:effectLst/>
              </a:rPr>
              <a:t>Jaká ze sazeb je nejvyšší a proč? 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99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b="0" i="0" dirty="0">
                <a:solidFill>
                  <a:srgbClr val="307871"/>
                </a:solidFill>
                <a:effectLst/>
                <a:latin typeface="+mn-lt"/>
              </a:rPr>
              <a:t>Vývoj </a:t>
            </a:r>
            <a:r>
              <a:rPr lang="cs-CZ" b="0" i="0" dirty="0" err="1">
                <a:solidFill>
                  <a:srgbClr val="307871"/>
                </a:solidFill>
                <a:effectLst/>
                <a:latin typeface="+mn-lt"/>
              </a:rPr>
              <a:t>repo</a:t>
            </a:r>
            <a:r>
              <a:rPr lang="cs-CZ" b="0" i="0" dirty="0">
                <a:solidFill>
                  <a:srgbClr val="307871"/>
                </a:solidFill>
                <a:effectLst/>
                <a:latin typeface="+mn-lt"/>
              </a:rPr>
              <a:t> sazby: </a:t>
            </a:r>
            <a:endParaRPr lang="cs-CZ" dirty="0">
              <a:solidFill>
                <a:srgbClr val="30787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DCC686-AD98-46C0-B98F-7AC8FC01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71550"/>
            <a:ext cx="2371142" cy="23448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09A483F-C38D-443F-8BF7-209A32E0283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91652" y="339502"/>
            <a:ext cx="156046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3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b="0" i="0" dirty="0">
                <a:solidFill>
                  <a:srgbClr val="307871"/>
                </a:solidFill>
                <a:effectLst/>
                <a:latin typeface="+mn-lt"/>
              </a:rPr>
              <a:t>Vývoj 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diskontní</a:t>
            </a:r>
            <a:r>
              <a:rPr lang="cs-CZ" b="0" i="0" dirty="0">
                <a:solidFill>
                  <a:srgbClr val="307871"/>
                </a:solidFill>
                <a:effectLst/>
                <a:latin typeface="+mn-lt"/>
              </a:rPr>
              <a:t> sazby: </a:t>
            </a:r>
            <a:endParaRPr lang="cs-CZ" dirty="0">
              <a:solidFill>
                <a:srgbClr val="30787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DCC686-AD98-46C0-B98F-7AC8FC01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71550"/>
            <a:ext cx="2371142" cy="23448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88673-4201-4D16-9AA9-688793AB50C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64854" y="699542"/>
            <a:ext cx="1623060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1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b="0" i="0" dirty="0">
                <a:solidFill>
                  <a:srgbClr val="307871"/>
                </a:solidFill>
                <a:effectLst/>
                <a:latin typeface="+mn-lt"/>
              </a:rPr>
              <a:t>Vývoj lombardní sazby: </a:t>
            </a:r>
            <a:endParaRPr lang="cs-CZ" dirty="0">
              <a:solidFill>
                <a:srgbClr val="30787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DCC686-AD98-46C0-B98F-7AC8FC01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71550"/>
            <a:ext cx="2371142" cy="23448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736301-ABF6-4A0F-8C9A-C139AA41CBB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92860" y="483518"/>
            <a:ext cx="1558280" cy="43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39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D41EA-1282-466E-A75E-655B6808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8" y="195486"/>
            <a:ext cx="7779721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Povinné minimální rezervy jak další nástroj měnové politiky:</a:t>
            </a:r>
            <a:b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D11AF66-2D6C-4C9F-BFF3-CD3B424F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63638"/>
            <a:ext cx="6768752" cy="19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D48F0-61F0-4234-91AE-37F9ED81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920880" cy="50770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 je transmisní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mechanismus a jaké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transmisní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kanály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45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1" y="1059583"/>
            <a:ext cx="8280920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008080"/>
              </a:solidFill>
            </a:endParaRPr>
          </a:p>
          <a:p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2084" y="2665381"/>
            <a:ext cx="7102602" cy="1458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8"/>
            <a:endParaRPr lang="cs-CZ" altLang="cs-CZ" sz="2100" dirty="0">
              <a:solidFill>
                <a:srgbClr val="008080"/>
              </a:solidFill>
              <a:latin typeface="Times New Roman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496281" y="1837148"/>
            <a:ext cx="5308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Inflace je obvykle chápána jako opakovaný růst většiny cen v dané ekonomice.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Jde o oslabení reálné hodnoty (tj. kupní síly) dané měny vůči zboží a službám, které spotřebitel kupuje.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defTabSz="914378"/>
            <a:endParaRPr lang="cs-CZ" altLang="cs-CZ" sz="2000" dirty="0">
              <a:solidFill>
                <a:srgbClr val="307871"/>
              </a:solidFill>
              <a:latin typeface="Times New Roman"/>
            </a:endParaRPr>
          </a:p>
        </p:txBody>
      </p:sp>
      <p:sp>
        <p:nvSpPr>
          <p:cNvPr id="10" name="Nadpis 5">
            <a:extLst>
              <a:ext uri="{FF2B5EF4-FFF2-40B4-BE49-F238E27FC236}">
                <a16:creationId xmlns:a16="http://schemas.microsoft.com/office/drawing/2014/main" id="{541BBD04-7C38-4D59-8BEE-D8C2A8693965}"/>
              </a:ext>
            </a:extLst>
          </p:cNvPr>
          <p:cNvSpPr txBox="1">
            <a:spLocks/>
          </p:cNvSpPr>
          <p:nvPr/>
        </p:nvSpPr>
        <p:spPr>
          <a:xfrm>
            <a:off x="323528" y="210863"/>
            <a:ext cx="6480720" cy="464835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307871"/>
                </a:solidFill>
                <a:cs typeface="Times New Roman" panose="02020603050405020304" pitchFamily="18" charset="0"/>
              </a:rPr>
              <a:t>Co je inflace:</a:t>
            </a:r>
            <a:br>
              <a:rPr lang="cs-CZ" dirty="0">
                <a:solidFill>
                  <a:srgbClr val="307871"/>
                </a:solidFill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307871"/>
                </a:solidFill>
              </a:rPr>
              <a:t>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47A2010-8879-49E2-953D-DC8D0FBD2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893708"/>
            <a:ext cx="283998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13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D48F0-61F0-4234-91AE-37F9ED81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Transmisní</a:t>
            </a:r>
            <a:r>
              <a:rPr lang="en-GB" dirty="0">
                <a:solidFill>
                  <a:srgbClr val="30787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>
                <a:solidFill>
                  <a:srgbClr val="30787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mechanismus a transmisní</a:t>
            </a:r>
            <a:r>
              <a:rPr lang="en-GB" dirty="0">
                <a:solidFill>
                  <a:srgbClr val="30787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>
                <a:solidFill>
                  <a:srgbClr val="30787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kanály:</a:t>
            </a:r>
            <a:endParaRPr lang="en-GB" dirty="0">
              <a:solidFill>
                <a:srgbClr val="30787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A61DA5-9DBE-4F94-AA06-8FD2DD85D2B8}"/>
              </a:ext>
            </a:extLst>
          </p:cNvPr>
          <p:cNvSpPr txBox="1"/>
          <p:nvPr/>
        </p:nvSpPr>
        <p:spPr>
          <a:xfrm>
            <a:off x="323528" y="863590"/>
            <a:ext cx="8424936" cy="378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Změna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úrokových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sazeb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ČNB se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promítá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do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tržních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úrokových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sazeb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skrze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které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působí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řadu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dalších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ekonomických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veličin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a s</a:t>
            </a:r>
            <a:r>
              <a:rPr lang="en-GB" b="1" u="sng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GB" b="1" u="sng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určitým</a:t>
            </a:r>
            <a:r>
              <a:rPr lang="en-GB" b="1" u="sng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zpožděním</a:t>
            </a:r>
            <a:r>
              <a:rPr lang="en-GB" b="1" u="sng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b="1" u="sng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GB" b="1" u="sng" dirty="0">
                <a:solidFill>
                  <a:srgbClr val="307871"/>
                </a:solidFill>
                <a:ea typeface="Times New Roman" panose="02020603050405020304" pitchFamily="18" charset="0"/>
              </a:rPr>
              <a:t>v </a:t>
            </a:r>
            <a:r>
              <a:rPr lang="en-GB" b="1" u="sng" dirty="0" err="1">
                <a:solidFill>
                  <a:srgbClr val="307871"/>
                </a:solidFill>
                <a:ea typeface="Times New Roman" panose="02020603050405020304" pitchFamily="18" charset="0"/>
              </a:rPr>
              <a:t>období</a:t>
            </a:r>
            <a:r>
              <a:rPr lang="en-GB" b="1" u="sng" dirty="0">
                <a:solidFill>
                  <a:srgbClr val="307871"/>
                </a:solidFill>
                <a:ea typeface="Times New Roman" panose="02020603050405020304" pitchFamily="18" charset="0"/>
              </a:rPr>
              <a:t> za </a:t>
            </a:r>
            <a:r>
              <a:rPr lang="en-GB" b="1" u="sng" dirty="0" err="1">
                <a:solidFill>
                  <a:srgbClr val="307871"/>
                </a:solidFill>
                <a:ea typeface="Times New Roman" panose="02020603050405020304" pitchFamily="18" charset="0"/>
              </a:rPr>
              <a:t>jeden</a:t>
            </a:r>
            <a:r>
              <a:rPr lang="en-GB" b="1" u="sng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rgbClr val="307871"/>
                </a:solidFill>
                <a:ea typeface="Times New Roman" panose="02020603050405020304" pitchFamily="18" charset="0"/>
              </a:rPr>
              <a:t>až</a:t>
            </a:r>
            <a:r>
              <a:rPr lang="en-GB" b="1" u="sng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rgbClr val="307871"/>
                </a:solidFill>
                <a:ea typeface="Times New Roman" panose="02020603050405020304" pitchFamily="18" charset="0"/>
              </a:rPr>
              <a:t>jeden</a:t>
            </a:r>
            <a:r>
              <a:rPr lang="en-GB" b="1" u="sng" dirty="0">
                <a:solidFill>
                  <a:srgbClr val="307871"/>
                </a:solidFill>
                <a:ea typeface="Times New Roman" panose="02020603050405020304" pitchFamily="18" charset="0"/>
              </a:rPr>
              <a:t> a </a:t>
            </a:r>
            <a:r>
              <a:rPr lang="en-GB" b="1" u="sng" dirty="0" err="1">
                <a:solidFill>
                  <a:srgbClr val="307871"/>
                </a:solidFill>
                <a:ea typeface="Times New Roman" panose="02020603050405020304" pitchFamily="18" charset="0"/>
              </a:rPr>
              <a:t>půl</a:t>
            </a:r>
            <a:r>
              <a:rPr lang="en-GB" b="1" u="sng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rgbClr val="307871"/>
                </a:solidFill>
                <a:ea typeface="Times New Roman" panose="02020603050405020304" pitchFamily="18" charset="0"/>
              </a:rPr>
              <a:t>roku</a:t>
            </a:r>
            <a:r>
              <a:rPr lang="cs-CZ" b="1" u="sng" dirty="0">
                <a:solidFill>
                  <a:srgbClr val="307871"/>
                </a:solidFill>
                <a:ea typeface="Times New Roman" panose="02020603050405020304" pitchFamily="18" charset="0"/>
              </a:rPr>
              <a:t>)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pak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ovlivňuje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ceny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zboží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služeb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, resp.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inflaci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. </a:t>
            </a:r>
            <a:endParaRPr lang="cs-CZ" dirty="0">
              <a:solidFill>
                <a:srgbClr val="30787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Působení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měnové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politiky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inflaci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probíhá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několika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různými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cestami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které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nazýváme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transmisními</a:t>
            </a:r>
            <a:r>
              <a:rPr lang="en-GB" b="1" u="sng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kanály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. Tyto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kanály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fungují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souběžně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avšak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některé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působí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ekonomiku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s 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větší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jiné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s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menší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intenzitou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. </a:t>
            </a:r>
            <a:endParaRPr lang="cs-CZ" dirty="0">
              <a:solidFill>
                <a:srgbClr val="30787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V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české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ekonomice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hrají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hlavní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roli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kurzový</a:t>
            </a:r>
            <a:r>
              <a:rPr lang="en-GB" b="1" u="sng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b="1" u="sng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úrokový</a:t>
            </a:r>
            <a:r>
              <a:rPr lang="en-GB" b="1" u="sng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en-GB" b="1" u="sng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úvěrový</a:t>
            </a:r>
            <a:r>
              <a:rPr lang="en-GB" b="1" u="sng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kanál</a:t>
            </a:r>
            <a:r>
              <a:rPr lang="en-GB" u="sng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.</a:t>
            </a:r>
            <a:endParaRPr lang="cs-CZ" u="sng" dirty="0">
              <a:solidFill>
                <a:srgbClr val="30787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b="1" u="sng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Restriktivní</a:t>
            </a:r>
            <a:r>
              <a:rPr lang="en-GB" b="1" u="sng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politika</a:t>
            </a:r>
            <a:r>
              <a:rPr lang="en-GB" b="1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centrální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banky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zvýšení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sazeb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vede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poklesu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inflace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Dopady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expanzivní</a:t>
            </a:r>
            <a:r>
              <a:rPr lang="en-GB" b="1" u="sng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politiky</a:t>
            </a:r>
            <a:r>
              <a:rPr lang="en-GB" b="1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snížení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sazeb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do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ekonomiky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přesně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opačné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svých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důsledcích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znamenají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urychlení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ekonomického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růstu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inflace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je-li to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potřeba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 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navrácení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inflace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cíle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500"/>
              </a:spcAft>
            </a:pPr>
            <a:r>
              <a:rPr lang="cs-CZ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Jakou politiku provádí teď ČNB?	</a:t>
            </a:r>
            <a:r>
              <a:rPr lang="cs-CZ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endParaRPr lang="en-GB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50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76064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latin typeface="+mn-lt"/>
              </a:rPr>
              <a:t>Nejdůležitější transmisní kanály: 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Od 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zvýšení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sazeb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 ČNB 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až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 k </a:t>
            </a:r>
            <a:r>
              <a:rPr lang="en-GB" b="1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poklesu</a:t>
            </a:r>
            <a:r>
              <a:rPr lang="en-GB" b="1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inflace</a:t>
            </a:r>
            <a:r>
              <a:rPr lang="cs-CZ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r>
              <a:rPr lang="cs-CZ" dirty="0">
                <a:solidFill>
                  <a:srgbClr val="307871"/>
                </a:solidFill>
                <a:latin typeface="+mn-lt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EF76F0-05A5-4E80-B483-D3EF3C2C9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771550"/>
            <a:ext cx="5121084" cy="41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5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C3750-D0FD-4C94-BAA8-B27AC8BC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+mn-lt"/>
              </a:rPr>
              <a:t>Popište zásady </a:t>
            </a:r>
            <a:r>
              <a:rPr lang="en-GB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kurzov</a:t>
            </a:r>
            <a:r>
              <a:rPr lang="cs-CZ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ého</a:t>
            </a:r>
            <a:r>
              <a:rPr lang="en-GB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kanál</a:t>
            </a:r>
            <a:r>
              <a:rPr lang="cs-CZ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u?</a:t>
            </a:r>
            <a:r>
              <a:rPr lang="en-GB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7059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C3750-D0FD-4C94-BAA8-B27AC8BC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07871"/>
                </a:solidFill>
                <a:latin typeface="+mn-lt"/>
              </a:rPr>
              <a:t>Zásady 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kurzov</a:t>
            </a:r>
            <a:r>
              <a:rPr lang="cs-CZ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ého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kanál</a:t>
            </a:r>
            <a:r>
              <a:rPr lang="cs-CZ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u: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GB" dirty="0">
              <a:solidFill>
                <a:srgbClr val="30787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E07D54-1B70-4AAB-A09E-4C5440702322}"/>
              </a:ext>
            </a:extLst>
          </p:cNvPr>
          <p:cNvSpPr txBox="1"/>
          <p:nvPr/>
        </p:nvSpPr>
        <p:spPr>
          <a:xfrm>
            <a:off x="3203848" y="735713"/>
            <a:ext cx="5832648" cy="224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Změna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domácích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úrokových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sazeb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ovlivňuje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měnový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kurz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koruny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který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pak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ovlivňuje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dováženého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zboží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konkurenceschopnost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českých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výrobců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kern="100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Silnější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kurz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koruny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vede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 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poklesu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dováženého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spotřebního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zboží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meziproduktů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což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postupně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projeví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zpomalení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růstu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domácích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spotřebitelských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nižší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inflaci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cs-CZ" kern="100" dirty="0">
              <a:solidFill>
                <a:srgbClr val="30787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E523FF-371A-40F3-B976-9806D1693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4" y="771550"/>
            <a:ext cx="2828266" cy="1800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9CE208D-12FC-44A1-A8D0-807599C7FC67}"/>
              </a:ext>
            </a:extLst>
          </p:cNvPr>
          <p:cNvSpPr txBox="1"/>
          <p:nvPr/>
        </p:nvSpPr>
        <p:spPr>
          <a:xfrm>
            <a:off x="251520" y="3053601"/>
            <a:ext cx="8775682" cy="165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Posílení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měnového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kurzu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vede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také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 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poněkud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větším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zpožděním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zhoršení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konkurenceschopnosti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domácích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výrobců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poklesu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poptávky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jejich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produkci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důsledku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růstu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relativní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domácího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zboží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vůči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zahraničnímu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kern="100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Dochází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snižování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výroby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doprovázenému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poklesem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zaměstnanosti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zpomalením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růstu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mezd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vzniká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další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tlak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pokles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inflace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4549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C3750-D0FD-4C94-BAA8-B27AC8BC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+mn-lt"/>
              </a:rPr>
              <a:t>Popište zásady </a:t>
            </a:r>
            <a:r>
              <a:rPr lang="cs-CZ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úrokového</a:t>
            </a:r>
            <a:r>
              <a:rPr lang="en-GB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kanál</a:t>
            </a:r>
            <a:r>
              <a:rPr lang="cs-CZ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u?</a:t>
            </a:r>
            <a:r>
              <a:rPr lang="en-GB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778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C3750-D0FD-4C94-BAA8-B27AC8BC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07871"/>
                </a:solidFill>
                <a:latin typeface="+mn-lt"/>
              </a:rPr>
              <a:t>Zásady </a:t>
            </a:r>
            <a:r>
              <a:rPr lang="cs-CZ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úrokového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kanál</a:t>
            </a:r>
            <a:r>
              <a:rPr lang="cs-CZ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u: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GB" dirty="0">
              <a:solidFill>
                <a:srgbClr val="307871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5C7814B-4D4D-479D-A579-56F38620F9C2}"/>
              </a:ext>
            </a:extLst>
          </p:cNvPr>
          <p:cNvSpPr txBox="1"/>
          <p:nvPr/>
        </p:nvSpPr>
        <p:spPr>
          <a:xfrm>
            <a:off x="2915817" y="722186"/>
            <a:ext cx="5832647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Úrokový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kanál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působí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přímo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přes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chování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firem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domácností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kern="100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případě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růstu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úrokových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sazeb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centrální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banky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následně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tržních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sazeb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mezibankovním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trhu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dojde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postupně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 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růstu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klientských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úrokových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sazeb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vklady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úvěry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kern="100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AD5E518-9583-4A8A-8A3B-9666584C5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9" y="778414"/>
            <a:ext cx="2684818" cy="183866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8891981-C240-4EA4-95D3-DC560ECD4B48}"/>
              </a:ext>
            </a:extLst>
          </p:cNvPr>
          <p:cNvSpPr txBox="1"/>
          <p:nvPr/>
        </p:nvSpPr>
        <p:spPr>
          <a:xfrm>
            <a:off x="179512" y="2673307"/>
            <a:ext cx="8964488" cy="235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Domácnosti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vyšších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sazbách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více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spoří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méně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půjčují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tedy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méně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nakupují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Je pro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ně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totiž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relativně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výhodnější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svou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spotřebu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částečně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odložit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budoucna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Poptávka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zboží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službách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klesá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což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promítá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zpomalení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inflace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kern="100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Firmy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zároveň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čelí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vyšším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úrokovým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nákladům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svého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financování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omezují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výdaje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investice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kern="100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Pokles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spotřebitelské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poptávky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domácností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investičních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výdajů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firem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pak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vede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poklesu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výroby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  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ekonomice</a:t>
            </a:r>
            <a:r>
              <a:rPr lang="cs-CZ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zpomalení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ekonomického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růstu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zpomalení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růstu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mezd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poklesu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inflace</a:t>
            </a:r>
            <a:r>
              <a:rPr lang="en-GB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716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C3750-D0FD-4C94-BAA8-B27AC8BC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+mn-lt"/>
              </a:rPr>
              <a:t>Popište zásady </a:t>
            </a:r>
            <a:r>
              <a:rPr lang="cs-CZ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úvěrového</a:t>
            </a:r>
            <a:r>
              <a:rPr lang="en-GB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kanál</a:t>
            </a:r>
            <a:r>
              <a:rPr lang="cs-CZ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u?</a:t>
            </a:r>
            <a:r>
              <a:rPr lang="en-GB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924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C3750-D0FD-4C94-BAA8-B27AC8BC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07871"/>
                </a:solidFill>
                <a:latin typeface="+mn-lt"/>
              </a:rPr>
              <a:t>Zásady </a:t>
            </a:r>
            <a:r>
              <a:rPr lang="cs-CZ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úrokového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kanál</a:t>
            </a:r>
            <a:r>
              <a:rPr lang="cs-CZ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u:</a:t>
            </a:r>
            <a:r>
              <a:rPr lang="en-GB" dirty="0">
                <a:solidFill>
                  <a:srgbClr val="30787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GB" dirty="0">
              <a:solidFill>
                <a:srgbClr val="307871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349F308-0225-49DF-87C0-5C1A48577DFD}"/>
              </a:ext>
            </a:extLst>
          </p:cNvPr>
          <p:cNvSpPr txBox="1"/>
          <p:nvPr/>
        </p:nvSpPr>
        <p:spPr>
          <a:xfrm>
            <a:off x="2915816" y="987574"/>
            <a:ext cx="5467235" cy="235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zvýšení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úrokových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sazeb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dochází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 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nárůstu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výše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splátek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úvěrů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roste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riziko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nesplácení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úvěrů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800" kern="100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Banky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tedy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zpřísňují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hodnocení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rizikovosti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svých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klientů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zvyšují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svoji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rizikovou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přirážku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čímž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snižují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dostupnost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nově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poskytovaných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úvěrů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800" kern="100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Výsledkem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další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snížení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spotřeby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investic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výroby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růstu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mezd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následně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inflace</a:t>
            </a:r>
            <a:r>
              <a:rPr lang="en-GB" sz="1800" kern="100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kern="100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745D44-9F07-469C-B988-525C4EBA5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10" y="915566"/>
            <a:ext cx="2694006" cy="19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8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3E5BE-02A7-4779-BE05-9D9A4DC6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552728" cy="507703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Zásady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měnové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politiky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názor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guvernéra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ČNB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61EB0C2-1041-46E9-8B19-AC61393C4CBB}"/>
              </a:ext>
            </a:extLst>
          </p:cNvPr>
          <p:cNvSpPr txBox="1"/>
          <p:nvPr/>
        </p:nvSpPr>
        <p:spPr>
          <a:xfrm>
            <a:off x="4572000" y="1203598"/>
            <a:ext cx="43204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F0F0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Aleš</a:t>
            </a:r>
            <a:r>
              <a:rPr lang="en-GB" sz="2000" dirty="0">
                <a:solidFill>
                  <a:srgbClr val="0F0F0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F0F0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Michl</a:t>
            </a:r>
            <a:r>
              <a:rPr lang="cs-CZ" sz="2000" dirty="0">
                <a:solidFill>
                  <a:srgbClr val="0F0F0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20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výzvy</a:t>
            </a:r>
            <a:r>
              <a:rPr lang="en-GB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pro ČNB</a:t>
            </a:r>
            <a:r>
              <a:rPr lang="cs-CZ" sz="2000" dirty="0">
                <a:solidFill>
                  <a:srgbClr val="FF0000"/>
                </a:solidFill>
                <a:ea typeface="Calibri" panose="020F0502020204030204" pitchFamily="34" charset="0"/>
              </a:rPr>
              <a:t>?</a:t>
            </a:r>
            <a:endParaRPr lang="cs-CZ" sz="20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jaké</a:t>
            </a:r>
            <a:r>
              <a:rPr lang="en-GB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jsou</a:t>
            </a:r>
            <a:r>
              <a:rPr lang="en-GB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proinflační</a:t>
            </a:r>
            <a:r>
              <a:rPr lang="en-GB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rizika</a:t>
            </a:r>
            <a:r>
              <a:rPr lang="cs-CZ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proč ČNB musí být opatrná vzhledem k rychlému snížení úrokových sazeb </a:t>
            </a:r>
            <a:r>
              <a:rPr lang="cs-CZ" sz="2000" b="1" kern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F0F3F1-5212-4D71-BD53-B3BCFDB5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43558"/>
            <a:ext cx="4248472" cy="35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72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D00FB78-6198-4DD9-96BC-CBB40724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5" y="771550"/>
            <a:ext cx="3816424" cy="30801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29B6A8D-4512-446D-9D6E-CAA229CC8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19622"/>
            <a:ext cx="4347145" cy="280542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C0585649-A140-470D-8EB0-A6C7D77D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Zhodnocení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měnové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politiky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podle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názorů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různých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odborníků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0E0386-D8CE-4DB9-B901-84A468E3DE50}"/>
              </a:ext>
            </a:extLst>
          </p:cNvPr>
          <p:cNvSpPr txBox="1"/>
          <p:nvPr/>
        </p:nvSpPr>
        <p:spPr>
          <a:xfrm>
            <a:off x="395536" y="42250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Teorie Matterhorn </a:t>
            </a:r>
            <a:r>
              <a:rPr lang="en-U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cs-CZ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5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996"/>
            <a:ext cx="1226716" cy="101150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cs typeface="Times New Roman" panose="02020603050405020304" pitchFamily="18" charset="0"/>
              </a:rPr>
              <a:t>Co je inflace: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69A1D-4DEA-4762-853E-CB6B1C4D3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3888432" cy="3024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167500-3E19-42BE-8468-63EBF4B35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548" y="915566"/>
            <a:ext cx="475252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56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C25C0-FDEB-4339-B70F-D666CFCE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Zhodnocení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měnové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politiky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podle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názorů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různých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odborníků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3097949-D023-4832-B472-9256E8C7002A}"/>
              </a:ext>
            </a:extLst>
          </p:cNvPr>
          <p:cNvSpPr txBox="1"/>
          <p:nvPr/>
        </p:nvSpPr>
        <p:spPr>
          <a:xfrm>
            <a:off x="3995936" y="2067694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Rozdílné názory na nastavení měnové politiky ČNB.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se dařilo ČNB bojovat s inflace,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operativně nebo pozdě podle názorů odborníků ČNB začala něco dělat aby zastavit inflace ……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7BF739-C391-4605-A46D-317EDBEFE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15566"/>
            <a:ext cx="3581532" cy="19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65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81FFE-51BF-4C5E-B82D-FEB790EA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Problém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inflace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silné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koruny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FA93B9-91F0-4246-B87B-2C912CE3EB13}"/>
              </a:ext>
            </a:extLst>
          </p:cNvPr>
          <p:cNvSpPr txBox="1"/>
          <p:nvPr/>
        </p:nvSpPr>
        <p:spPr>
          <a:xfrm>
            <a:off x="971600" y="2139702"/>
            <a:ext cx="4248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Jaká je dynamika kurzu koruny?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Jaký je kurz koruny teď ?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55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81FFE-51BF-4C5E-B82D-FEB790EA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Problém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inflace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silné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koruny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FA93B9-91F0-4246-B87B-2C912CE3EB13}"/>
              </a:ext>
            </a:extLst>
          </p:cNvPr>
          <p:cNvSpPr txBox="1"/>
          <p:nvPr/>
        </p:nvSpPr>
        <p:spPr>
          <a:xfrm>
            <a:off x="0" y="4155926"/>
            <a:ext cx="4248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Jaká je dynamika kurzu koruny?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Jaký je kurz koruny teď ?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77B2B2-C3EB-4873-BEEC-7858B0E4FF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8708" y="771550"/>
            <a:ext cx="5989274" cy="31534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116BC0-04DA-4C62-9A35-7966C8EA86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03317" y="3079125"/>
            <a:ext cx="2972172" cy="20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81FFE-51BF-4C5E-B82D-FEB790EA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Problém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inflace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silné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koruny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FA93B9-91F0-4246-B87B-2C912CE3EB13}"/>
              </a:ext>
            </a:extLst>
          </p:cNvPr>
          <p:cNvSpPr txBox="1"/>
          <p:nvPr/>
        </p:nvSpPr>
        <p:spPr>
          <a:xfrm>
            <a:off x="899592" y="3291830"/>
            <a:ext cx="6840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kurz koruny musí pomoci exportérům a proč to skutečně nepomáhá jím teď?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Proč exportéři jsou pro euro</a:t>
            </a:r>
            <a:r>
              <a:rPr lang="cs-CZ" sz="20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F90581-405A-45DF-BA64-E9BF4009D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80" y="843558"/>
            <a:ext cx="3623571" cy="21380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6F6AD26-D7E7-4B92-8702-DFEF0ECA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937489"/>
            <a:ext cx="282826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2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B7AC2-4CD8-417C-8D91-039DCB05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kern="1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Problém nízkého HDP v Česku</a:t>
            </a:r>
            <a:br>
              <a:rPr lang="en-GB" kern="1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747CC3-77BB-4BED-A390-EDAC81FC9F56}"/>
              </a:ext>
            </a:extLst>
          </p:cNvPr>
          <p:cNvSpPr txBox="1"/>
          <p:nvPr/>
        </p:nvSpPr>
        <p:spPr>
          <a:xfrm>
            <a:off x="4211960" y="1707654"/>
            <a:ext cx="4824536" cy="1014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vliv měnové politiky na hospodářský růst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jaká je prognóza HDP podle názoru ČNB   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EE3248-0845-4DF6-909A-491EEF2CF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15566"/>
            <a:ext cx="3670368" cy="27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38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6" y="786393"/>
            <a:ext cx="5328592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07871"/>
                </a:solidFill>
              </a:rPr>
              <a:t> </a:t>
            </a:r>
            <a:r>
              <a:rPr lang="pl-PL" sz="4000" b="1" dirty="0">
                <a:solidFill>
                  <a:srgbClr val="307871"/>
                </a:solidFill>
              </a:rPr>
              <a:t>Děkuji za pozornost!</a:t>
            </a: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endParaRPr lang="cs-CZ" sz="4000" b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10F195-A3FE-40BB-91AB-AD5E3E73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82437"/>
            <a:ext cx="3475021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996"/>
            <a:ext cx="1226716" cy="101150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cs typeface="Times New Roman" panose="02020603050405020304" pitchFamily="18" charset="0"/>
              </a:rPr>
              <a:t>Příčiny inflace?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996"/>
            <a:ext cx="1226716" cy="101150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cs typeface="Times New Roman" panose="02020603050405020304" pitchFamily="18" charset="0"/>
              </a:rPr>
              <a:t>1. Příčina inflace: </a:t>
            </a:r>
            <a:r>
              <a:rPr lang="en-GB" sz="2400" dirty="0" err="1"/>
              <a:t>Inflace</a:t>
            </a:r>
            <a:r>
              <a:rPr lang="en-GB" sz="2400" dirty="0"/>
              <a:t> </a:t>
            </a:r>
            <a:r>
              <a:rPr lang="en-GB" sz="2400" dirty="0" err="1"/>
              <a:t>tažená</a:t>
            </a:r>
            <a:r>
              <a:rPr lang="en-GB" sz="2400" dirty="0"/>
              <a:t> </a:t>
            </a:r>
            <a:r>
              <a:rPr lang="en-GB" sz="2400" dirty="0" err="1"/>
              <a:t>poptávkou</a:t>
            </a:r>
            <a:r>
              <a:rPr lang="cs-CZ" sz="2400" dirty="0"/>
              <a:t> </a:t>
            </a:r>
            <a:endParaRPr lang="cs-CZ" dirty="0">
              <a:solidFill>
                <a:srgbClr val="30787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6F4DB7-26B4-4D5A-8E41-14EF04E79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28603"/>
            <a:ext cx="2333072" cy="21751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2953D81-587F-4117-A8A6-257EF2707621}"/>
              </a:ext>
            </a:extLst>
          </p:cNvPr>
          <p:cNvSpPr txBox="1"/>
          <p:nvPr/>
        </p:nvSpPr>
        <p:spPr>
          <a:xfrm>
            <a:off x="2846388" y="822020"/>
            <a:ext cx="61926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/>
              <a:t>Inflace</a:t>
            </a:r>
            <a:r>
              <a:rPr lang="en-GB" sz="2000" dirty="0"/>
              <a:t> </a:t>
            </a:r>
            <a:r>
              <a:rPr lang="en-GB" sz="2000" dirty="0" err="1"/>
              <a:t>tažená</a:t>
            </a:r>
            <a:r>
              <a:rPr lang="en-GB" sz="2000" dirty="0"/>
              <a:t> </a:t>
            </a:r>
            <a:r>
              <a:rPr lang="en-GB" sz="2000" dirty="0" err="1"/>
              <a:t>poptávkou</a:t>
            </a:r>
            <a:r>
              <a:rPr lang="cs-CZ" sz="2000" dirty="0"/>
              <a:t> nastává:</a:t>
            </a:r>
          </a:p>
          <a:p>
            <a:endParaRPr lang="cs-CZ" sz="2000" dirty="0"/>
          </a:p>
          <a:p>
            <a:pPr marL="457200" indent="-457200">
              <a:buAutoNum type="arabicPeriod"/>
            </a:pPr>
            <a:r>
              <a:rPr lang="cs-CZ" sz="2000" dirty="0"/>
              <a:t>Když zvýšení nabídky peněz a úvěrů stimuluje celkovou poptávku po zboží a službách, která roste rychleji než produkční kapacita ekonomiky. </a:t>
            </a:r>
          </a:p>
          <a:p>
            <a:endParaRPr lang="cs-CZ" sz="2000" dirty="0"/>
          </a:p>
          <a:p>
            <a:r>
              <a:rPr lang="cs-CZ" sz="2000" dirty="0"/>
              <a:t>2. To zvyšuje poptávku a vede k růstu cen.</a:t>
            </a:r>
          </a:p>
          <a:p>
            <a:endParaRPr lang="cs-CZ" sz="2000" dirty="0"/>
          </a:p>
          <a:p>
            <a:r>
              <a:rPr lang="cs-CZ" sz="2000" dirty="0"/>
              <a:t>Když mají lidé více peněz, vede to k vyšším výdajům, což táhne ceny výše. Vytváří mezeru mezi poptávkou a nabídkou s vyšší poptávkou a méně flexibilní nabídkou, což má za následek vyšší ceny.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855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996"/>
            <a:ext cx="1226716" cy="101150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E5AB22A-7581-4354-BCEA-F798F6ED02C3}"/>
              </a:ext>
            </a:extLst>
          </p:cNvPr>
          <p:cNvSpPr txBox="1"/>
          <p:nvPr/>
        </p:nvSpPr>
        <p:spPr>
          <a:xfrm>
            <a:off x="2771800" y="915566"/>
            <a:ext cx="4824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/>
              <a:t>Nákladová</a:t>
            </a:r>
            <a:r>
              <a:rPr lang="en-GB" sz="2000" dirty="0"/>
              <a:t> </a:t>
            </a:r>
            <a:r>
              <a:rPr lang="en-GB" sz="2000" dirty="0" err="1"/>
              <a:t>inflace</a:t>
            </a:r>
            <a:r>
              <a:rPr lang="cs-CZ" sz="2000" dirty="0"/>
              <a:t> - kdy výrobní náklady zvyšují ceny hotových výrobků, služeb </a:t>
            </a:r>
            <a:endParaRPr lang="en-GB" sz="20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17992CC-5581-473A-9968-D7E3E6AB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cs typeface="Times New Roman" panose="02020603050405020304" pitchFamily="18" charset="0"/>
              </a:rPr>
              <a:t>2. Příčina inflace: N</a:t>
            </a:r>
            <a:r>
              <a:rPr lang="en-GB" sz="2400" dirty="0" err="1"/>
              <a:t>ákladová</a:t>
            </a:r>
            <a:r>
              <a:rPr lang="en-GB" sz="2400" dirty="0"/>
              <a:t> </a:t>
            </a:r>
            <a:r>
              <a:rPr lang="en-GB" sz="2400" dirty="0" err="1"/>
              <a:t>inflace</a:t>
            </a:r>
            <a:r>
              <a:rPr lang="en-GB" sz="2400" dirty="0"/>
              <a:t> </a:t>
            </a:r>
            <a:endParaRPr lang="cs-CZ" dirty="0">
              <a:solidFill>
                <a:srgbClr val="307871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A326698-A900-4AE9-8A7D-D0E2DF028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15566"/>
            <a:ext cx="216087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996"/>
            <a:ext cx="1226716" cy="101150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E5AB22A-7581-4354-BCEA-F798F6ED02C3}"/>
              </a:ext>
            </a:extLst>
          </p:cNvPr>
          <p:cNvSpPr txBox="1"/>
          <p:nvPr/>
        </p:nvSpPr>
        <p:spPr>
          <a:xfrm>
            <a:off x="2699792" y="841860"/>
            <a:ext cx="61926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/>
              <a:t>Vestavěná</a:t>
            </a:r>
            <a:r>
              <a:rPr lang="en-GB" sz="2000" dirty="0"/>
              <a:t> </a:t>
            </a:r>
            <a:r>
              <a:rPr lang="en-GB" sz="2000" dirty="0" err="1"/>
              <a:t>inflace</a:t>
            </a:r>
            <a:r>
              <a:rPr lang="cs-CZ" sz="2000" dirty="0"/>
              <a:t> - když ceny rostou, rostou také mzdy, aby se udržely životní náklady:</a:t>
            </a:r>
          </a:p>
          <a:p>
            <a:pPr marL="457200" indent="-457200">
              <a:buAutoNum type="arabicPeriod"/>
            </a:pPr>
            <a:r>
              <a:rPr lang="cs-CZ" sz="2000" dirty="0"/>
              <a:t>Vzhledem k tomu, že ceny zboží a služeb rostou, mohou lidé v budoucnu očekávat neustálý růst podobným tempem.</a:t>
            </a:r>
          </a:p>
          <a:p>
            <a:pPr marL="457200" indent="-457200">
              <a:buAutoNum type="arabicPeriod"/>
            </a:pPr>
            <a:endParaRPr lang="cs-CZ" sz="2000" dirty="0"/>
          </a:p>
          <a:p>
            <a:r>
              <a:rPr lang="cs-CZ" sz="2000" dirty="0"/>
              <a:t>2. Jako takoví mohou pracovníci požadovat vyšší náklady nebo mzdy, aby si udrželi svou životní úroveň.</a:t>
            </a:r>
          </a:p>
          <a:p>
            <a:endParaRPr lang="cs-CZ" sz="2000" dirty="0"/>
          </a:p>
          <a:p>
            <a:r>
              <a:rPr lang="cs-CZ" sz="2000" dirty="0"/>
              <a:t>3. Jejich zvýšené mzdy vedou k vyšším nákladům na zboží a služby a tato spirála mezd a cen pokračuje, protože jeden faktor vyvolává druhý a naopak</a:t>
            </a:r>
            <a:endParaRPr lang="en-GB" sz="20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17992CC-5581-473A-9968-D7E3E6AB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cs typeface="Times New Roman" panose="02020603050405020304" pitchFamily="18" charset="0"/>
              </a:rPr>
              <a:t>3. Příčina inflace: Vestavěná inflace</a:t>
            </a:r>
            <a:endParaRPr lang="cs-CZ" dirty="0">
              <a:solidFill>
                <a:srgbClr val="30787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A2A6055-5110-41BA-89F1-00638E73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67" y="841860"/>
            <a:ext cx="2232853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7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7606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+mn-lt"/>
              </a:rPr>
              <a:t>Jaký je </a:t>
            </a:r>
            <a:r>
              <a:rPr lang="cs-CZ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inflační cíl ČNB? 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9946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1c76a6f-0bb5-4ddf-8760-82b1575fe479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1488</Words>
  <Application>Microsoft Office PowerPoint</Application>
  <PresentationFormat>Předvádění na obrazovce (16:9)</PresentationFormat>
  <Paragraphs>157</Paragraphs>
  <Slides>45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SLU</vt:lpstr>
      <vt:lpstr>Prezentace aplikace PowerPoint</vt:lpstr>
      <vt:lpstr>Co je inflace?  </vt:lpstr>
      <vt:lpstr>Prezentace aplikace PowerPoint</vt:lpstr>
      <vt:lpstr>Co je inflace: </vt:lpstr>
      <vt:lpstr>Příčiny inflace? </vt:lpstr>
      <vt:lpstr>1. Příčina inflace: Inflace tažená poptávkou </vt:lpstr>
      <vt:lpstr>2. Příčina inflace: Nákladová inflace </vt:lpstr>
      <vt:lpstr>3. Příčina inflace: Vestavěná inflace</vt:lpstr>
      <vt:lpstr>Jaký je inflační cíl ČNB? </vt:lpstr>
      <vt:lpstr>Cílování inflace v Česku:</vt:lpstr>
      <vt:lpstr>Jaká je inflace teď a jaká je prognóza ČNB?</vt:lpstr>
      <vt:lpstr>Vývoj inflaci </vt:lpstr>
      <vt:lpstr>Prognóza ČNB</vt:lpstr>
      <vt:lpstr>Co je měnová politika a kdo ji realizuje? </vt:lpstr>
      <vt:lpstr>Co je měnová politika a kdo ji realizuje: </vt:lpstr>
      <vt:lpstr>Co je měnová politika a kdo ji realizuje: </vt:lpstr>
      <vt:lpstr>Jaké jsou nástroje měnové politiky?</vt:lpstr>
      <vt:lpstr>Nástroje měnové politiky:</vt:lpstr>
      <vt:lpstr>Co je dvoutýdenní (2T) repo sazba? </vt:lpstr>
      <vt:lpstr>Dvoutýdenní (2T) repo sazba: </vt:lpstr>
      <vt:lpstr>Co je diskontní sazba? Co je lombardní sazba?  </vt:lpstr>
      <vt:lpstr>Lombardní a Diskontní sazba:</vt:lpstr>
      <vt:lpstr>Aktuální sazby ČNB? </vt:lpstr>
      <vt:lpstr>Aktuální měnověpolitické sazby ČNB: </vt:lpstr>
      <vt:lpstr>Vývoj repo sazby: </vt:lpstr>
      <vt:lpstr>Vývoj diskontní sazby: </vt:lpstr>
      <vt:lpstr>Vývoj lombardní sazby: </vt:lpstr>
      <vt:lpstr>Povinné minimální rezervy jak další nástroj měnové politiky:  </vt:lpstr>
      <vt:lpstr>Co je transmisní mechanismus a jaké transmisní kanály má?</vt:lpstr>
      <vt:lpstr>Transmisní mechanismus a transmisní kanály:</vt:lpstr>
      <vt:lpstr>Nejdůležitější transmisní kanály: Od zvýšení sazeb ČNB až k poklesu inflace: </vt:lpstr>
      <vt:lpstr>Popište zásady kurzového kanálu? </vt:lpstr>
      <vt:lpstr>Zásady kurzového kanálu: </vt:lpstr>
      <vt:lpstr>Popište zásady úrokového kanálu? </vt:lpstr>
      <vt:lpstr>Zásady úrokového kanálu: </vt:lpstr>
      <vt:lpstr>Popište zásady úvěrového kanálu? </vt:lpstr>
      <vt:lpstr>Zásady úrokového kanálu: </vt:lpstr>
      <vt:lpstr>Zásady měnové politiky: názor guvernéra ČNB?</vt:lpstr>
      <vt:lpstr>Zhodnocení měnové politiky podle názorů různých odborníků</vt:lpstr>
      <vt:lpstr>Zhodnocení měnové politiky podle názorů různých odborníků</vt:lpstr>
      <vt:lpstr>Problém inflace a silné koruny?</vt:lpstr>
      <vt:lpstr>Problém inflace a silné koruny?</vt:lpstr>
      <vt:lpstr>Problém inflace a silné koruny?</vt:lpstr>
      <vt:lpstr>Problém nízkého HDP v Česku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Tetiana Konieva</cp:lastModifiedBy>
  <cp:revision>290</cp:revision>
  <dcterms:created xsi:type="dcterms:W3CDTF">2016-07-06T15:42:34Z</dcterms:created>
  <dcterms:modified xsi:type="dcterms:W3CDTF">2024-03-16T15:16:02Z</dcterms:modified>
</cp:coreProperties>
</file>