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86" r:id="rId6"/>
    <p:sldId id="287" r:id="rId7"/>
    <p:sldId id="288" r:id="rId8"/>
    <p:sldId id="296" r:id="rId9"/>
    <p:sldId id="297" r:id="rId10"/>
    <p:sldId id="299" r:id="rId11"/>
    <p:sldId id="302" r:id="rId12"/>
    <p:sldId id="303" r:id="rId13"/>
    <p:sldId id="289" r:id="rId14"/>
    <p:sldId id="293" r:id="rId15"/>
    <p:sldId id="294" r:id="rId16"/>
    <p:sldId id="298" r:id="rId17"/>
    <p:sldId id="265" r:id="rId18"/>
    <p:sldId id="301" r:id="rId19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F2B2B"/>
    <a:srgbClr val="981E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60"/>
  </p:normalViewPr>
  <p:slideViewPr>
    <p:cSldViewPr>
      <p:cViewPr varScale="1">
        <p:scale>
          <a:sx n="106" d="100"/>
          <a:sy n="106" d="100"/>
        </p:scale>
        <p:origin x="77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2C2EC-02D1-45BE-B2E9-3575D82216E5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B78EF-36C3-4138-A357-245E0C698D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252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987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2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0845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13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41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563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297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852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971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398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7869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90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s.slu.cz/auth/el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is.slu.cz/auth/el/opf/leto2024/FIUBPDVP/um" TargetMode="External"/><Relationship Id="rId4" Type="http://schemas.openxmlformats.org/officeDocument/2006/relationships/hyperlink" Target="https://is.slu.cz/auth/el/opf/leto2024/FIUBPDV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onieva@opf.slu.cz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s.slu.cz/auth/el/opf/leto2024/FIUBPFVP/konspek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112568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395536" y="555525"/>
            <a:ext cx="4608512" cy="2160240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/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Úvodní informace</a:t>
            </a:r>
            <a:b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FINANCE V PODNIKÁNÍ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652120" y="2859782"/>
            <a:ext cx="3312368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Mgr. Tetiana Konieva, Ph.D.</a:t>
            </a:r>
          </a:p>
          <a:p>
            <a:pPr algn="r"/>
            <a:r>
              <a:rPr lang="pl-PL" altLang="cs-CZ" sz="20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financí a účetnictví</a:t>
            </a: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defRPr/>
            </a:pP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r>
              <a:rPr lang="cs-CZ" sz="1400" dirty="0"/>
              <a:t>	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Zkouška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987824" y="1059582"/>
            <a:ext cx="597666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/>
              <a:t>Písemný test na 60 bodů z látky probrané v průběhu celého semestru.</a:t>
            </a:r>
          </a:p>
          <a:p>
            <a:r>
              <a:rPr lang="cs-CZ" sz="2000" dirty="0"/>
              <a:t>	</a:t>
            </a:r>
            <a:br>
              <a:rPr lang="cs-CZ" sz="2000" dirty="0"/>
            </a:br>
            <a:r>
              <a:rPr lang="cs-CZ" sz="2000" dirty="0"/>
              <a:t>	</a:t>
            </a:r>
            <a:r>
              <a:rPr lang="cs-CZ" dirty="0"/>
              <a:t>•   Struktura testu:</a:t>
            </a:r>
            <a:br>
              <a:rPr lang="cs-CZ" sz="2000" dirty="0"/>
            </a:br>
            <a:r>
              <a:rPr lang="cs-CZ" sz="2000" dirty="0"/>
              <a:t>		</a:t>
            </a:r>
            <a:r>
              <a:rPr lang="cs-CZ" dirty="0"/>
              <a:t>–  Testové otázky 		10 bodů</a:t>
            </a:r>
            <a:br>
              <a:rPr lang="cs-CZ" sz="2000" dirty="0"/>
            </a:br>
            <a:r>
              <a:rPr lang="cs-CZ" sz="2000" dirty="0"/>
              <a:t>		</a:t>
            </a:r>
            <a:r>
              <a:rPr lang="cs-CZ" dirty="0"/>
              <a:t>–  Doplňovací otázky	15 bodů</a:t>
            </a:r>
            <a:br>
              <a:rPr lang="cs-CZ" sz="2000" dirty="0"/>
            </a:br>
            <a:r>
              <a:rPr lang="cs-CZ" sz="2000" dirty="0"/>
              <a:t>		</a:t>
            </a:r>
            <a:r>
              <a:rPr lang="cs-CZ" dirty="0"/>
              <a:t>–  Příklady 		25 bodů</a:t>
            </a:r>
            <a:br>
              <a:rPr lang="cs-CZ" sz="2000" dirty="0"/>
            </a:br>
            <a:r>
              <a:rPr lang="cs-CZ" sz="2000" dirty="0"/>
              <a:t>		</a:t>
            </a:r>
            <a:r>
              <a:rPr lang="cs-CZ" dirty="0"/>
              <a:t>–  Velká otázka 		10 bodů</a:t>
            </a:r>
          </a:p>
          <a:p>
            <a:br>
              <a:rPr lang="cs-CZ" sz="2000" dirty="0"/>
            </a:br>
            <a:r>
              <a:rPr lang="cs-CZ" dirty="0"/>
              <a:t>• Závěrečná zkouška proběhne ve zkouškovém období, termíny budou vypsány v IS SU</a:t>
            </a:r>
            <a:endParaRPr lang="cs-CZ" sz="2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8C015B1-4E13-4608-9448-72448CD83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068" y="1563638"/>
            <a:ext cx="3031796" cy="202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39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43508" y="771550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Povinná literatura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051720" y="628689"/>
            <a:ext cx="68047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Přednášky a semináře předmětu.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Odborné články.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PALEČKOVÁ, I. 2018. Finance v podnikání. Karviná: SU OPF. 978-80-7510-301-7.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KANTNEROVÁ, L. 2016. Základy bankovnictví: teorie a praxe. Praha: C. H. Beck.</a:t>
            </a:r>
            <a:br>
              <a:rPr lang="cs-CZ" dirty="0"/>
            </a:br>
            <a:r>
              <a:rPr lang="cs-CZ" dirty="0"/>
              <a:t>ISBN 978-80-7400-595-4.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RŮČKOVÁ, P. 2015. Finanční analýza - metody ukazatele a využití v praxi. 5. vyd.</a:t>
            </a:r>
            <a:br>
              <a:rPr lang="cs-CZ" dirty="0"/>
            </a:br>
            <a:r>
              <a:rPr lang="cs-CZ" dirty="0"/>
              <a:t>Praha: Grada </a:t>
            </a:r>
            <a:r>
              <a:rPr lang="cs-CZ" dirty="0" err="1"/>
              <a:t>Publishing</a:t>
            </a:r>
            <a:r>
              <a:rPr lang="cs-CZ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DUCHÁČKOVÁ, E. 2015. Pojištění a pojišťovnictví. Praha: </a:t>
            </a:r>
            <a:r>
              <a:rPr lang="cs-CZ" dirty="0" err="1"/>
              <a:t>Ekopress</a:t>
            </a:r>
            <a:r>
              <a:rPr lang="cs-CZ" dirty="0"/>
              <a:t>. ISBN 978-80-</a:t>
            </a:r>
            <a:br>
              <a:rPr lang="cs-CZ" dirty="0"/>
            </a:br>
            <a:r>
              <a:rPr lang="cs-CZ" dirty="0"/>
              <a:t>87865-25-5.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STAVÁREK, D. 2013. Finance. Karviná: SU OPF. ISBN 978-80-7248-847-6.</a:t>
            </a:r>
            <a:endParaRPr lang="cs-CZ" dirty="0">
              <a:solidFill>
                <a:srgbClr val="C0000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648EF9D-6878-4D69-A6CD-7915E9419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80" y="975115"/>
            <a:ext cx="193508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96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1800" dirty="0"/>
          </a:p>
          <a:p>
            <a:pPr marL="0" indent="0">
              <a:buClr>
                <a:srgbClr val="307871"/>
              </a:buClr>
              <a:buNone/>
            </a:pPr>
            <a:endParaRPr lang="cs-CZ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Doporučená literatura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DA3F1DF-63B0-44DE-86DA-E3DDFF013D9E}"/>
              </a:ext>
            </a:extLst>
          </p:cNvPr>
          <p:cNvSpPr/>
          <p:nvPr/>
        </p:nvSpPr>
        <p:spPr>
          <a:xfrm>
            <a:off x="287524" y="919213"/>
            <a:ext cx="8388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SYROVÝ, P. 2016. Investování pro začátečníky. 3. vyd. Praha: Grada </a:t>
            </a:r>
            <a:r>
              <a:rPr lang="cs-CZ" dirty="0" err="1"/>
              <a:t>Publishing</a:t>
            </a:r>
            <a:r>
              <a:rPr lang="cs-CZ" dirty="0"/>
              <a:t>. ISBN 978-80-271-0092-7.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SCHOLLEOVÁ, H. a P. ŠTAMFESTOVÁ. 2015. Finance podniku: sbírka řešených</a:t>
            </a:r>
            <a:br>
              <a:rPr lang="cs-CZ" dirty="0"/>
            </a:br>
            <a:r>
              <a:rPr lang="cs-CZ" dirty="0"/>
              <a:t>příkladů a otázek. Praha: </a:t>
            </a:r>
            <a:r>
              <a:rPr lang="cs-CZ" dirty="0" err="1"/>
              <a:t>Grada</a:t>
            </a:r>
            <a:r>
              <a:rPr lang="cs-CZ" dirty="0"/>
              <a:t> </a:t>
            </a:r>
            <a:r>
              <a:rPr lang="cs-CZ" dirty="0" err="1"/>
              <a:t>Publishing</a:t>
            </a:r>
            <a:r>
              <a:rPr lang="cs-CZ" dirty="0"/>
              <a:t>. ISBN 978-80-247-5544-1.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POLOUČEK, S. 2013. Bankovnictví. 2. vyd. Praha: </a:t>
            </a:r>
            <a:r>
              <a:rPr lang="cs-CZ" dirty="0" err="1"/>
              <a:t>C.H.Beck</a:t>
            </a:r>
            <a:r>
              <a:rPr lang="cs-CZ" dirty="0"/>
              <a:t>. ISBN 978-80-7400-491-9.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WALKER, R. B. and K. P. WALKER. 2013. </a:t>
            </a:r>
            <a:r>
              <a:rPr lang="cs-CZ" dirty="0" err="1"/>
              <a:t>Personal</a:t>
            </a:r>
            <a:r>
              <a:rPr lang="cs-CZ" dirty="0"/>
              <a:t> finance: </a:t>
            </a:r>
            <a:r>
              <a:rPr lang="cs-CZ" dirty="0" err="1"/>
              <a:t>building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future</a:t>
            </a:r>
            <a:r>
              <a:rPr lang="cs-CZ" dirty="0"/>
              <a:t>. New York: </a:t>
            </a:r>
            <a:r>
              <a:rPr lang="cs-CZ" dirty="0" err="1"/>
              <a:t>Mc</a:t>
            </a:r>
            <a:r>
              <a:rPr lang="cs-CZ" dirty="0"/>
              <a:t> </a:t>
            </a:r>
            <a:r>
              <a:rPr lang="cs-CZ" dirty="0" err="1"/>
              <a:t>Graw</a:t>
            </a:r>
            <a:r>
              <a:rPr lang="cs-CZ" dirty="0"/>
              <a:t> </a:t>
            </a:r>
            <a:r>
              <a:rPr lang="cs-CZ" dirty="0" err="1"/>
              <a:t>Hill</a:t>
            </a:r>
            <a:r>
              <a:rPr lang="cs-CZ" dirty="0"/>
              <a:t>. ISBN 9781259254970.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RŮČKOVÁ, P. a M. ROUBÍČKOVÁ. 2012. Finanční management. Praha: </a:t>
            </a:r>
            <a:r>
              <a:rPr lang="cs-CZ" dirty="0" err="1"/>
              <a:t>Grada</a:t>
            </a:r>
            <a:br>
              <a:rPr lang="cs-CZ" dirty="0"/>
            </a:br>
            <a:r>
              <a:rPr lang="cs-CZ" dirty="0" err="1"/>
              <a:t>Publishing</a:t>
            </a:r>
            <a:r>
              <a:rPr lang="cs-CZ" dirty="0"/>
              <a:t>, 2012. ISBN 978-80-247-4047-8.</a:t>
            </a:r>
          </a:p>
        </p:txBody>
      </p:sp>
    </p:spTree>
    <p:extLst>
      <p:ext uri="{BB962C8B-B14F-4D97-AF65-F5344CB8AC3E}">
        <p14:creationId xmlns:p14="http://schemas.microsoft.com/office/powerpoint/2010/main" val="2585825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rgbClr val="307871"/>
              </a:buClr>
            </a:pPr>
            <a:endParaRPr lang="cs-CZ" sz="1800" dirty="0"/>
          </a:p>
          <a:p>
            <a:pPr marL="0" indent="0">
              <a:buClr>
                <a:srgbClr val="307871"/>
              </a:buClr>
              <a:buNone/>
            </a:pPr>
            <a:endParaRPr lang="cs-CZ" sz="28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Organizace výuky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0DA3F1DF-63B0-44DE-86DA-E3DDFF013D9E}"/>
              </a:ext>
            </a:extLst>
          </p:cNvPr>
          <p:cNvSpPr/>
          <p:nvPr/>
        </p:nvSpPr>
        <p:spPr>
          <a:xfrm>
            <a:off x="3047624" y="779940"/>
            <a:ext cx="58088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Veškeré materiály ke studiu předmětu budou průběžně k dispozici v IS SU v sekci Interaktivní osnovy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dirty="0">
                <a:solidFill>
                  <a:srgbClr val="307871"/>
                </a:solidFill>
              </a:rPr>
              <a:t>Materiály semináře z předmětu (Semináře Konieva) podle jednotlivých týdnů</a:t>
            </a:r>
            <a:r>
              <a:rPr lang="ru-RU" altLang="cs-CZ" dirty="0">
                <a:solidFill>
                  <a:srgbClr val="307871"/>
                </a:solidFill>
              </a:rPr>
              <a:t> </a:t>
            </a:r>
            <a:r>
              <a:rPr lang="cs-CZ" altLang="cs-CZ" dirty="0">
                <a:solidFill>
                  <a:srgbClr val="307871"/>
                </a:solidFill>
              </a:rPr>
              <a:t>také možná najít v IS: </a:t>
            </a:r>
            <a:r>
              <a:rPr lang="en-GB" b="0" i="0" strike="noStrike" dirty="0" err="1">
                <a:solidFill>
                  <a:srgbClr val="30787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Studijní</a:t>
            </a:r>
            <a:r>
              <a:rPr lang="en-GB" b="0" i="0" strike="noStrike" dirty="0">
                <a:solidFill>
                  <a:srgbClr val="30787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strike="noStrike" dirty="0" err="1">
                <a:solidFill>
                  <a:srgbClr val="307871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materiály</a:t>
            </a:r>
            <a:r>
              <a:rPr lang="cs-CZ" b="0" i="0" strike="noStrike" dirty="0">
                <a:solidFill>
                  <a:srgbClr val="307871"/>
                </a:solidFill>
                <a:effectLst/>
              </a:rPr>
              <a:t>/</a:t>
            </a:r>
            <a:r>
              <a:rPr lang="en-GB" b="0" i="0" dirty="0">
                <a:solidFill>
                  <a:srgbClr val="307871"/>
                </a:solidFill>
                <a:effectLst/>
              </a:rPr>
              <a:t> </a:t>
            </a:r>
            <a:r>
              <a:rPr lang="en-GB" b="0" i="0" strike="noStrike" dirty="0" err="1">
                <a:solidFill>
                  <a:srgbClr val="30787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Studijní</a:t>
            </a:r>
            <a:r>
              <a:rPr lang="en-GB" b="0" i="0" strike="noStrike" dirty="0">
                <a:solidFill>
                  <a:srgbClr val="30787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strike="noStrike" dirty="0" err="1">
                <a:solidFill>
                  <a:srgbClr val="30787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materiály</a:t>
            </a:r>
            <a:r>
              <a:rPr lang="en-GB" b="0" i="0" strike="noStrike" dirty="0">
                <a:solidFill>
                  <a:srgbClr val="30787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strike="noStrike" dirty="0" err="1">
                <a:solidFill>
                  <a:srgbClr val="30787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předmětu</a:t>
            </a:r>
            <a:r>
              <a:rPr lang="cs-CZ" b="0" i="0" strike="noStrike" dirty="0">
                <a:solidFill>
                  <a:srgbClr val="30787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b="0" i="0" strike="noStrike" dirty="0">
                <a:solidFill>
                  <a:srgbClr val="307871"/>
                </a:solidFill>
                <a:effectLst/>
              </a:rPr>
              <a:t> </a:t>
            </a:r>
            <a:r>
              <a:rPr lang="en-GB" b="0" i="0" strike="noStrike" dirty="0" err="1">
                <a:solidFill>
                  <a:srgbClr val="30787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Učební</a:t>
            </a:r>
            <a:r>
              <a:rPr lang="en-GB" b="0" i="0" strike="noStrike" dirty="0">
                <a:solidFill>
                  <a:srgbClr val="30787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GB" b="0" i="0" strike="noStrike" dirty="0" err="1">
                <a:solidFill>
                  <a:srgbClr val="307871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materiály</a:t>
            </a:r>
            <a:r>
              <a:rPr lang="en-GB" b="0" i="0" dirty="0">
                <a:solidFill>
                  <a:srgbClr val="307871"/>
                </a:solidFill>
                <a:effectLst/>
              </a:rPr>
              <a:t> </a:t>
            </a:r>
            <a:endParaRPr lang="cs-CZ" dirty="0">
              <a:solidFill>
                <a:srgbClr val="3078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48F5F91-8874-4475-B62C-18DBBFC80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674" y="771550"/>
            <a:ext cx="2760938" cy="2232248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395AA69-9FED-4DC1-8525-1345036FC282}"/>
              </a:ext>
            </a:extLst>
          </p:cNvPr>
          <p:cNvSpPr txBox="1"/>
          <p:nvPr/>
        </p:nvSpPr>
        <p:spPr>
          <a:xfrm>
            <a:off x="107504" y="3003798"/>
            <a:ext cx="86778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Na semináře si noste: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dirty="0"/>
              <a:t>Kalkulačku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dirty="0"/>
              <a:t>Soubor vzorců.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dirty="0">
                <a:solidFill>
                  <a:srgbClr val="307871"/>
                </a:solidFill>
              </a:rPr>
              <a:t>Studijní materiály </a:t>
            </a:r>
            <a:r>
              <a:rPr lang="cs-CZ" altLang="cs-CZ" dirty="0">
                <a:solidFill>
                  <a:srgbClr val="307871"/>
                </a:solidFill>
              </a:rPr>
              <a:t>(přednášky, příklady</a:t>
            </a:r>
            <a:r>
              <a:rPr lang="ru-RU" altLang="cs-CZ" dirty="0">
                <a:solidFill>
                  <a:srgbClr val="307871"/>
                </a:solidFill>
              </a:rPr>
              <a:t> </a:t>
            </a:r>
            <a:r>
              <a:rPr lang="cs-CZ" dirty="0">
                <a:solidFill>
                  <a:srgbClr val="307871"/>
                </a:solidFill>
              </a:rPr>
              <a:t>semináře</a:t>
            </a:r>
            <a:r>
              <a:rPr lang="cs-CZ" altLang="cs-CZ" dirty="0">
                <a:solidFill>
                  <a:srgbClr val="307871"/>
                </a:solidFill>
              </a:rPr>
              <a:t>)</a:t>
            </a:r>
            <a:endParaRPr lang="ru-RU" altLang="cs-CZ" dirty="0">
              <a:solidFill>
                <a:srgbClr val="30787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cs-CZ" altLang="cs-CZ" dirty="0">
                <a:solidFill>
                  <a:srgbClr val="307871"/>
                </a:solidFill>
              </a:rPr>
              <a:t>Počítač/notebook/tablet </a:t>
            </a:r>
            <a:r>
              <a:rPr lang="cs-CZ" altLang="cs-CZ" u="sng" dirty="0">
                <a:solidFill>
                  <a:srgbClr val="307871"/>
                </a:solidFill>
              </a:rPr>
              <a:t>nebo vytisknuté materiály </a:t>
            </a:r>
            <a:r>
              <a:rPr lang="cs-CZ" u="sng" dirty="0">
                <a:solidFill>
                  <a:srgbClr val="307871"/>
                </a:solidFill>
              </a:rPr>
              <a:t>semináře</a:t>
            </a:r>
            <a:r>
              <a:rPr lang="cs-CZ" altLang="cs-CZ" u="sng" dirty="0">
                <a:solidFill>
                  <a:srgbClr val="30787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Veškeré omluvy předem, jinak dle Studijního a zkušebního řádu.</a:t>
            </a:r>
          </a:p>
        </p:txBody>
      </p:sp>
    </p:spTree>
    <p:extLst>
      <p:ext uri="{BB962C8B-B14F-4D97-AF65-F5344CB8AC3E}">
        <p14:creationId xmlns:p14="http://schemas.microsoft.com/office/powerpoint/2010/main" val="2478632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altLang="cs-CZ" sz="2000" dirty="0">
                <a:solidFill>
                  <a:srgbClr val="307871"/>
                </a:solidFill>
                <a:cs typeface="Times New Roman" panose="02020603050405020304" pitchFamily="18" charset="0"/>
              </a:rPr>
              <a:t>Mgr. Tetiana Konieva, Ph.D.</a:t>
            </a:r>
          </a:p>
          <a:p>
            <a:pPr lvl="1">
              <a:buClr>
                <a:srgbClr val="307871"/>
              </a:buClr>
            </a:pPr>
            <a:r>
              <a:rPr lang="cs-CZ" sz="2000" dirty="0"/>
              <a:t>kancelář A 333</a:t>
            </a:r>
          </a:p>
          <a:p>
            <a:pPr lvl="1">
              <a:buClr>
                <a:srgbClr val="307871"/>
              </a:buClr>
            </a:pPr>
            <a:r>
              <a:rPr lang="cs-CZ" sz="2000" dirty="0">
                <a:hlinkClick r:id="rId3"/>
              </a:rPr>
              <a:t>konieva@opf.slu.cz</a:t>
            </a:r>
            <a:endParaRPr lang="cs-CZ" sz="2000" dirty="0"/>
          </a:p>
          <a:p>
            <a:pPr lvl="1">
              <a:buClr>
                <a:srgbClr val="307871"/>
              </a:buClr>
            </a:pPr>
            <a:r>
              <a:rPr lang="cs-CZ" sz="2000" dirty="0"/>
              <a:t>konzultační hodiny: e-mailem</a:t>
            </a:r>
            <a:r>
              <a:rPr lang="cs-CZ" sz="2000" b="0" i="0" u="none" strike="noStrike" baseline="0" dirty="0">
                <a:solidFill>
                  <a:srgbClr val="2F7870"/>
                </a:solidFill>
                <a:latin typeface="Times New Roman" panose="02020603050405020304" pitchFamily="18" charset="0"/>
              </a:rPr>
              <a:t> kdykoliv nebo </a:t>
            </a:r>
          </a:p>
          <a:p>
            <a:pPr marL="457200" lvl="1" indent="0">
              <a:buClr>
                <a:srgbClr val="307871"/>
              </a:buClr>
              <a:buNone/>
            </a:pPr>
            <a:r>
              <a:rPr lang="cs-CZ" sz="2000" dirty="0">
                <a:solidFill>
                  <a:srgbClr val="2F7870"/>
                </a:solidFill>
                <a:latin typeface="Times New Roman" panose="02020603050405020304" pitchFamily="18" charset="0"/>
              </a:rPr>
              <a:t>                                     </a:t>
            </a:r>
            <a:r>
              <a:rPr lang="cs-CZ" sz="2000" dirty="0"/>
              <a:t>úterý 14:40 – 15:40 (po předchozí domluvě e-mailem).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Kontakty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E516DA7-1605-44AE-B974-5BE00F25A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2427734"/>
            <a:ext cx="2268464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395536" y="786393"/>
            <a:ext cx="5328592" cy="7920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>
                <a:solidFill>
                  <a:srgbClr val="307871"/>
                </a:solidFill>
              </a:rPr>
              <a:t> </a:t>
            </a:r>
            <a:r>
              <a:rPr lang="pl-PL" sz="4000" b="1" dirty="0">
                <a:solidFill>
                  <a:srgbClr val="307871"/>
                </a:solidFill>
              </a:rPr>
              <a:t>Děkuji za pozornost!</a:t>
            </a:r>
            <a:br>
              <a:rPr lang="cs-CZ" sz="4000" b="1" dirty="0">
                <a:solidFill>
                  <a:srgbClr val="307871"/>
                </a:solidFill>
              </a:rPr>
            </a:br>
            <a:br>
              <a:rPr lang="cs-CZ" sz="4000" b="1" dirty="0">
                <a:solidFill>
                  <a:srgbClr val="307871"/>
                </a:solidFill>
              </a:rPr>
            </a:br>
            <a:br>
              <a:rPr lang="cs-CZ" sz="4000" b="1" dirty="0">
                <a:solidFill>
                  <a:srgbClr val="307871"/>
                </a:solidFill>
              </a:rPr>
            </a:br>
            <a:endParaRPr lang="cs-CZ" sz="4000" b="1" dirty="0">
              <a:solidFill>
                <a:srgbClr val="30787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A10F195-A3FE-40BB-91AB-AD5E3E73C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1182437"/>
            <a:ext cx="3475021" cy="37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8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79512" y="735546"/>
            <a:ext cx="8568952" cy="399644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307871"/>
              </a:buClr>
              <a:buNone/>
            </a:pPr>
            <a:r>
              <a:rPr lang="cs-CZ" sz="1600" dirty="0"/>
              <a:t>1. Úvod do financí a finanční systém.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Informační asymetrie </a:t>
            </a:r>
            <a:endParaRPr lang="cs-CZ" sz="1600" dirty="0"/>
          </a:p>
          <a:p>
            <a:pPr marL="0" indent="0">
              <a:buClr>
                <a:srgbClr val="307871"/>
              </a:buClr>
              <a:buNone/>
            </a:pPr>
            <a:r>
              <a:rPr lang="cs-CZ" sz="1600" dirty="0"/>
              <a:t>2. Časová hodnota peněz.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EAIR. Inflace. Reálná úroková sazba</a:t>
            </a:r>
          </a:p>
          <a:p>
            <a:pPr marL="0" indent="0">
              <a:buClr>
                <a:srgbClr val="307871"/>
              </a:buClr>
              <a:buNone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P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resent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alue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F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uture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alue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proudu peněžních toků. </a:t>
            </a:r>
            <a:r>
              <a:rPr lang="cs-CZ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Odevzdání konspektu (10.03.2024)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Clr>
                <a:srgbClr val="307871"/>
              </a:buClr>
              <a:buNone/>
            </a:pP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4. Dlužnické cenné papíry</a:t>
            </a:r>
          </a:p>
          <a:p>
            <a:pPr marL="0" indent="0">
              <a:buClr>
                <a:srgbClr val="307871"/>
              </a:buClr>
              <a:buNone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cs-CZ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Konspekt – diskuse.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Měnová politika, transmisní mechanismus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Clr>
                <a:srgbClr val="307871"/>
              </a:buClr>
              <a:buNone/>
            </a:pP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cs-CZ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průběžný test.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Anuita, F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uture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alue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resent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alue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307871"/>
              </a:buClr>
              <a:buNone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7.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Anuita, F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uture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alue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resent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alue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307871"/>
              </a:buClr>
              <a:buNone/>
            </a:pPr>
            <a:r>
              <a:rPr lang="en-US" sz="1600" dirty="0"/>
              <a:t>8. </a:t>
            </a:r>
            <a:r>
              <a:rPr lang="cs-CZ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Perpetuita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rostoucí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perpetuita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307871"/>
              </a:buClr>
              <a:buNone/>
            </a:pP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9.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Majetkové </a:t>
            </a:r>
            <a:r>
              <a:rPr lang="cs-CZ" sz="1600" dirty="0">
                <a:ea typeface="Calibri" panose="020F0502020204030204" pitchFamily="34" charset="0"/>
                <a:cs typeface="Times New Roman" panose="02020603050405020304" pitchFamily="18" charset="0"/>
              </a:rPr>
              <a:t>cenné papíry</a:t>
            </a:r>
          </a:p>
          <a:p>
            <a:pPr marL="0" indent="0">
              <a:buClr>
                <a:srgbClr val="307871"/>
              </a:buClr>
              <a:buNone/>
            </a:pPr>
            <a:r>
              <a:rPr lang="en-US" sz="1600" dirty="0"/>
              <a:t>10.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Metody hodnocení investic NPV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(Net present value)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PI</a:t>
            </a:r>
            <a:r>
              <a:rPr lang="en-US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(profitability index)</a:t>
            </a:r>
          </a:p>
          <a:p>
            <a:pPr marL="0" indent="0">
              <a:buClr>
                <a:srgbClr val="307871"/>
              </a:buClr>
              <a:buNone/>
            </a:pPr>
            <a:r>
              <a:rPr lang="en-US" sz="1600" dirty="0"/>
              <a:t>11.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Analýza finančních výkazů – rozvaha, výsledovka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307871"/>
              </a:buClr>
              <a:buNone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Finanční analýza – intepretace poměrové analýzy </a:t>
            </a:r>
            <a:endParaRPr 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307871"/>
              </a:buClr>
              <a:buNone/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13. </a:t>
            </a:r>
            <a:r>
              <a:rPr lang="cs-CZ" sz="16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průběžný test.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Opakování a propojení příkladů </a:t>
            </a:r>
            <a:endParaRPr lang="cs-CZ" sz="16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Obsah seminářů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8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7504" y="843558"/>
            <a:ext cx="8856984" cy="36724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endParaRPr lang="cs-CZ" sz="2000" dirty="0"/>
          </a:p>
          <a:p>
            <a:pPr marL="0" indent="0">
              <a:buClr>
                <a:srgbClr val="307871"/>
              </a:buClr>
              <a:buNone/>
            </a:pPr>
            <a:r>
              <a:rPr lang="cs-CZ" sz="2000" b="1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altLang="cs-CZ" b="1" dirty="0"/>
              <a:t>Podmínky absolvování předmětu</a:t>
            </a:r>
            <a:endParaRPr lang="en-US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87524" y="837764"/>
            <a:ext cx="75248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307871"/>
                </a:solidFill>
              </a:rPr>
              <a:t>Zpracování konspektu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307871"/>
                </a:solidFill>
              </a:rPr>
              <a:t>2 x průběžný písemný test  v průběhu semestru,</a:t>
            </a:r>
            <a:r>
              <a:rPr lang="en-US" altLang="cs-CZ" sz="2000" dirty="0">
                <a:solidFill>
                  <a:srgbClr val="307871"/>
                </a:solidFill>
              </a:rPr>
              <a:t> </a:t>
            </a: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6. a 13. výukový týden (testy na seminářích)</a:t>
            </a:r>
            <a:endParaRPr lang="cs-CZ" altLang="cs-CZ" sz="2000" dirty="0">
              <a:solidFill>
                <a:srgbClr val="307871"/>
              </a:solidFill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307871"/>
                </a:solidFill>
              </a:rPr>
              <a:t>Kvízy během přednášky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Veškeré aktivity jsou nepovinné</a:t>
            </a:r>
            <a:endParaRPr lang="en-GB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307871"/>
                </a:solidFill>
              </a:rPr>
              <a:t>Písemná zkouška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F60019B-938C-473D-BE37-B179E3BB4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851670"/>
            <a:ext cx="3246996" cy="228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10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1">
            <a:extLst>
              <a:ext uri="{FF2B5EF4-FFF2-40B4-BE49-F238E27FC236}">
                <a16:creationId xmlns:a16="http://schemas.microsoft.com/office/drawing/2014/main" id="{D581A93C-DA97-4EA0-BD29-8881C0C8DE8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74212186"/>
              </p:ext>
            </p:extLst>
          </p:nvPr>
        </p:nvGraphicFramePr>
        <p:xfrm>
          <a:off x="179512" y="1459230"/>
          <a:ext cx="8856663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52221">
                  <a:extLst>
                    <a:ext uri="{9D8B030D-6E8A-4147-A177-3AD203B41FA5}">
                      <a16:colId xmlns:a16="http://schemas.microsoft.com/office/drawing/2014/main" val="2462565616"/>
                    </a:ext>
                  </a:extLst>
                </a:gridCol>
                <a:gridCol w="2952221">
                  <a:extLst>
                    <a:ext uri="{9D8B030D-6E8A-4147-A177-3AD203B41FA5}">
                      <a16:colId xmlns:a16="http://schemas.microsoft.com/office/drawing/2014/main" val="2965017703"/>
                    </a:ext>
                  </a:extLst>
                </a:gridCol>
                <a:gridCol w="2952221">
                  <a:extLst>
                    <a:ext uri="{9D8B030D-6E8A-4147-A177-3AD203B41FA5}">
                      <a16:colId xmlns:a16="http://schemas.microsoft.com/office/drawing/2014/main" val="253959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Aktivita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% hodnocení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body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103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Průběžný test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985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Průběžný test 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756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Konspekt + diskuse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944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Kvízy během přednášky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061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Písemná zkouška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60 %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60 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7507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100 b.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3741368"/>
                  </a:ext>
                </a:extLst>
              </a:tr>
            </a:tbl>
          </a:graphicData>
        </a:graphic>
      </p:graphicFrame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Bodové hodnocení aktivit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78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Celkové hodnocení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1059582"/>
            <a:ext cx="88569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altLang="cs-CZ" sz="2000" dirty="0"/>
              <a:t>A 	91 – 100 bodů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B	81 – 90 bodů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C	71 – 80 bodů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D	61 – 70 bodů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E	51 – 60 bodů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/>
              <a:t>F	  0 – 50 bodů</a:t>
            </a:r>
            <a:endParaRPr lang="en-GB" sz="2000" dirty="0"/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altLang="cs-CZ" sz="2000" dirty="0">
              <a:latin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endParaRPr lang="cs-CZ" altLang="cs-CZ" sz="2800" dirty="0"/>
          </a:p>
          <a:p>
            <a:pPr algn="just">
              <a:spcBef>
                <a:spcPts val="1200"/>
              </a:spcBef>
            </a:pPr>
            <a:endParaRPr lang="cs-CZ" altLang="cs-CZ" sz="2800" b="1" dirty="0">
              <a:solidFill>
                <a:srgbClr val="C0000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499F9AF-1CE3-4EE8-86B8-9E9C4A6E3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2864" y="1275606"/>
            <a:ext cx="252028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80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43508" y="2934906"/>
            <a:ext cx="8856984" cy="1941099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Náhradní termín průběžného testu pro všechny omluvené bude v 1. zkouškovém týdnu </a:t>
            </a:r>
          </a:p>
          <a:p>
            <a:pPr marL="0" indent="0">
              <a:buNone/>
            </a:pPr>
            <a:r>
              <a:rPr lang="cs-CZ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(1. i 2. průběžný test).</a:t>
            </a:r>
          </a:p>
          <a:p>
            <a:pPr marL="171450" indent="-171450">
              <a:buClr>
                <a:srgbClr val="307871"/>
              </a:buClr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307871"/>
                </a:solidFill>
              </a:rPr>
              <a:t>Obsahem testu jsou pouze příklady dle typových příkladů probraných na seminářích, příp. praktické otázky vycházející z příkladů.</a:t>
            </a:r>
          </a:p>
          <a:p>
            <a:pPr marL="171450" indent="-171450">
              <a:buClr>
                <a:srgbClr val="307871"/>
              </a:buClr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307871"/>
                </a:solidFill>
              </a:rPr>
              <a:t>V IS SU jsou k dispozici cvičné testy k procvičení dané látky.</a:t>
            </a:r>
          </a:p>
          <a:p>
            <a:pPr marL="171450" indent="-171450">
              <a:buClr>
                <a:srgbClr val="307871"/>
              </a:buClr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307871"/>
                </a:solidFill>
              </a:rPr>
              <a:t>Průběžný test je nepovinná aktivita, </a:t>
            </a:r>
            <a:r>
              <a:rPr lang="cs-CZ" sz="1700" b="1" u="sng" dirty="0">
                <a:solidFill>
                  <a:srgbClr val="FF0000"/>
                </a:solidFill>
              </a:rPr>
              <a:t>nejsou opravné termíny.</a:t>
            </a:r>
          </a:p>
          <a:p>
            <a:pPr marL="0" indent="0">
              <a:buClr>
                <a:srgbClr val="307871"/>
              </a:buClr>
              <a:buNone/>
            </a:pPr>
            <a:endParaRPr lang="cs-CZ" sz="1700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Průběžné testy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77535" y="740913"/>
            <a:ext cx="616657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307871"/>
                </a:solidFill>
              </a:rPr>
              <a:t>Průběžné testy se píšou na začátku semináře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307871"/>
                </a:solidFill>
              </a:rPr>
              <a:t>Průběžný test se píše v semináři, kde je student zapsán v IS SU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307871"/>
                </a:solidFill>
              </a:rPr>
              <a:t>Termíny testů: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307871"/>
                </a:solidFill>
              </a:rPr>
              <a:t>Průběžný test 1 (časová hodnota peněz, dlužnické CP): </a:t>
            </a:r>
            <a:r>
              <a:rPr lang="cs-CZ" sz="1700" b="1" dirty="0">
                <a:solidFill>
                  <a:srgbClr val="FF0000"/>
                </a:solidFill>
              </a:rPr>
              <a:t>26/3/2024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1700" dirty="0">
                <a:solidFill>
                  <a:srgbClr val="307871"/>
                </a:solidFill>
              </a:rPr>
              <a:t>Průběžný test 2 (anuita, majetkové CP, metody hodnocení investic): </a:t>
            </a:r>
            <a:r>
              <a:rPr lang="cs-CZ" sz="1700" b="1" dirty="0">
                <a:solidFill>
                  <a:srgbClr val="FF0000"/>
                </a:solidFill>
              </a:rPr>
              <a:t>14/5/2024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7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Každý test se hodnotí 10 bodů</a:t>
            </a:r>
            <a:endParaRPr lang="cs-CZ" sz="17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8BAF853-C170-43C1-95A5-B864A1C3D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3" y="768555"/>
            <a:ext cx="2610780" cy="187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9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Konspekt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411760" y="725295"/>
            <a:ext cx="644471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sk-SK" sz="2000" b="1" dirty="0" err="1">
                <a:solidFill>
                  <a:srgbClr val="307871"/>
                </a:solidFill>
              </a:rPr>
              <a:t>Co</a:t>
            </a:r>
            <a:r>
              <a:rPr lang="sk-SK" sz="2000" b="1" dirty="0">
                <a:solidFill>
                  <a:srgbClr val="307871"/>
                </a:solidFill>
              </a:rPr>
              <a:t> je to konspekt?</a:t>
            </a:r>
            <a:endParaRPr lang="cs-CZ" sz="2000" b="1" dirty="0">
              <a:solidFill>
                <a:srgbClr val="307871"/>
              </a:solidFill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  <a:effectLst/>
                <a:ea typeface="Calibri" panose="020F0502020204030204" pitchFamily="34" charset="0"/>
              </a:rPr>
              <a:t>Konspekt je stručný výtah z textu, záznam hlavních myšlenek – celkové shrnutí v podobě definic pojmů, parafrází či citací základních myšlenek, argumentů apod.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  <a:effectLst/>
                <a:ea typeface="Calibri" panose="020F0502020204030204" pitchFamily="34" charset="0"/>
              </a:rPr>
              <a:t>Základem konspektu jsou „výpisky“ z daného díla a vystihnete klíčové informace ze zadaných materiálů. 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  <a:effectLst/>
                <a:ea typeface="Calibri" panose="020F0502020204030204" pitchFamily="34" charset="0"/>
              </a:rPr>
              <a:t>Konspekt není úvaha, nevkládáte zde své osobní názory nebo připomínky k problematice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307871"/>
                </a:solidFill>
                <a:effectLst/>
                <a:ea typeface="Calibri" panose="020F0502020204030204" pitchFamily="34" charset="0"/>
              </a:rPr>
              <a:t>Úkolem bude zpracovat konspekt z </a:t>
            </a:r>
            <a:r>
              <a:rPr lang="cs-CZ" sz="2000" b="1" dirty="0">
                <a:solidFill>
                  <a:srgbClr val="307871"/>
                </a:solidFill>
                <a:effectLst/>
                <a:ea typeface="Calibri" panose="020F0502020204030204" pitchFamily="34" charset="0"/>
              </a:rPr>
              <a:t>pěti článků a dvou rozhlasových rozhovorů</a:t>
            </a:r>
            <a:r>
              <a:rPr lang="cs-CZ" sz="2000" dirty="0">
                <a:solidFill>
                  <a:srgbClr val="307871"/>
                </a:solidFill>
                <a:effectLst/>
                <a:ea typeface="Calibri" panose="020F0502020204030204" pitchFamily="34" charset="0"/>
              </a:rPr>
              <a:t> na téma </a:t>
            </a:r>
            <a:r>
              <a:rPr lang="cs-CZ" sz="2000" b="1" dirty="0">
                <a:solidFill>
                  <a:srgbClr val="307871"/>
                </a:solidFill>
                <a:effectLst/>
                <a:ea typeface="Calibri" panose="020F0502020204030204" pitchFamily="34" charset="0"/>
              </a:rPr>
              <a:t>"Inflace a měnová politika ČNB"</a:t>
            </a:r>
            <a:r>
              <a:rPr lang="cs-CZ" sz="2000" dirty="0">
                <a:solidFill>
                  <a:srgbClr val="307871"/>
                </a:solidFill>
                <a:effectLst/>
                <a:ea typeface="Calibri" panose="020F0502020204030204" pitchFamily="34" charset="0"/>
              </a:rPr>
              <a:t>. </a:t>
            </a:r>
            <a:endParaRPr lang="cs-CZ" sz="2000" dirty="0">
              <a:solidFill>
                <a:srgbClr val="307871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979C175-FA0E-449C-A675-6E6620037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34906"/>
            <a:ext cx="2225233" cy="23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0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en-GB" sz="2400" b="1" dirty="0" err="1">
                <a:solidFill>
                  <a:srgbClr val="307871"/>
                </a:solidFill>
                <a:effectLst/>
                <a:latin typeface="+mn-lt"/>
                <a:ea typeface="Times New Roman" panose="02020603050405020304" pitchFamily="18" charset="0"/>
              </a:rPr>
              <a:t>Náležitosti</a:t>
            </a:r>
            <a:r>
              <a:rPr lang="en-GB" sz="2400" b="1" dirty="0">
                <a:solidFill>
                  <a:srgbClr val="30787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307871"/>
                </a:solidFill>
                <a:effectLst/>
                <a:latin typeface="+mn-lt"/>
                <a:ea typeface="Times New Roman" panose="02020603050405020304" pitchFamily="18" charset="0"/>
              </a:rPr>
              <a:t>konspektu</a:t>
            </a:r>
            <a:endParaRPr lang="en-US" b="1" dirty="0">
              <a:solidFill>
                <a:srgbClr val="307871"/>
              </a:solidFill>
              <a:latin typeface="+mn-lt"/>
            </a:endParaRP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979C175-FA0E-449C-A675-6E6620037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34906"/>
            <a:ext cx="2225233" cy="233192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E63CD86-A03F-48B9-80E1-62907808F24F}"/>
              </a:ext>
            </a:extLst>
          </p:cNvPr>
          <p:cNvSpPr txBox="1"/>
          <p:nvPr/>
        </p:nvSpPr>
        <p:spPr>
          <a:xfrm>
            <a:off x="2332737" y="843558"/>
            <a:ext cx="663906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cs-CZ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Konspekt je ucelený/souvislý text v rozsahu 1 strana A4, velikost písma 10 - 12. Text bude členěný do následujících bodů/částí:</a:t>
            </a:r>
            <a:endParaRPr lang="en-GB" dirty="0">
              <a:solidFill>
                <a:srgbClr val="3078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866140" algn="l"/>
              </a:tabLst>
            </a:pPr>
            <a:r>
              <a:rPr lang="cs-CZ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Podstata diskutovaného problému (vaše osobní definice hlavního problému, kterou formulujete na základě přečtených materiálů)</a:t>
            </a:r>
            <a:endParaRPr lang="en-GB" dirty="0">
              <a:solidFill>
                <a:srgbClr val="3078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866140" algn="l"/>
              </a:tabLst>
            </a:pPr>
            <a:r>
              <a:rPr lang="cs-CZ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Zhodnocení měnové politiky</a:t>
            </a:r>
            <a:endParaRPr lang="en-GB" dirty="0">
              <a:solidFill>
                <a:srgbClr val="3078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866140" algn="l"/>
              </a:tabLst>
            </a:pPr>
            <a:r>
              <a:rPr lang="cs-CZ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Úloha a možnosti ČNB v ovlivňování inflace</a:t>
            </a:r>
            <a:endParaRPr lang="en-GB" dirty="0">
              <a:solidFill>
                <a:srgbClr val="3078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866140" algn="l"/>
              </a:tabLst>
            </a:pPr>
            <a:r>
              <a:rPr lang="cs-CZ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Aktuální situace měnové politiky a inflace v ČR</a:t>
            </a:r>
            <a:endParaRPr lang="en-GB" dirty="0">
              <a:solidFill>
                <a:srgbClr val="3078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866140" algn="l"/>
              </a:tabLst>
            </a:pPr>
            <a:r>
              <a:rPr lang="cs-CZ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Rozdílné názory na nastavení měnové politiky ČNB</a:t>
            </a:r>
            <a:endParaRPr lang="en-GB" dirty="0">
              <a:solidFill>
                <a:srgbClr val="3078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866140" algn="l"/>
              </a:tabLst>
            </a:pPr>
            <a:r>
              <a:rPr lang="cs-CZ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Silná koruna a inflace</a:t>
            </a:r>
            <a:endParaRPr lang="en-GB" dirty="0">
              <a:solidFill>
                <a:srgbClr val="3078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cs-CZ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Konspekt bude obsahovat "výpisky" v podobě celkového shrnutí zásadních myšlenek a argumentů.</a:t>
            </a:r>
            <a:endParaRPr lang="en-GB" dirty="0">
              <a:solidFill>
                <a:srgbClr val="3078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08940" algn="l"/>
              </a:tabLst>
            </a:pPr>
            <a:r>
              <a:rPr lang="cs-CZ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 konspektu by mělo být jasné, že student problematice porozuměl.</a:t>
            </a:r>
            <a:endParaRPr lang="en-GB" dirty="0">
              <a:solidFill>
                <a:srgbClr val="307871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4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904656" cy="507703"/>
          </a:xfrm>
        </p:spPr>
        <p:txBody>
          <a:bodyPr/>
          <a:lstStyle/>
          <a:p>
            <a:r>
              <a:rPr lang="cs-CZ" b="1" dirty="0"/>
              <a:t>Konspekt</a:t>
            </a:r>
            <a:endParaRPr lang="en-US" b="1" dirty="0"/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87524" y="4731990"/>
            <a:ext cx="8568952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2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979C175-FA0E-449C-A675-6E6620037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34906"/>
            <a:ext cx="2225233" cy="233192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BFE3C8D-004C-42E8-BB4A-9BCD02C72954}"/>
              </a:ext>
            </a:extLst>
          </p:cNvPr>
          <p:cNvSpPr txBox="1"/>
          <p:nvPr/>
        </p:nvSpPr>
        <p:spPr>
          <a:xfrm>
            <a:off x="2411760" y="892019"/>
            <a:ext cx="6444716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307871"/>
                </a:solidFill>
                <a:ea typeface="Times New Roman" panose="02020603050405020304" pitchFamily="18" charset="0"/>
              </a:rPr>
              <a:t>Podkladové</a:t>
            </a:r>
            <a:r>
              <a:rPr lang="en-GB" dirty="0">
                <a:solidFill>
                  <a:srgbClr val="307871"/>
                </a:solidFill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a typeface="Times New Roman" panose="02020603050405020304" pitchFamily="18" charset="0"/>
              </a:rPr>
              <a:t>materiály</a:t>
            </a:r>
            <a:r>
              <a:rPr lang="en-GB" dirty="0">
                <a:solidFill>
                  <a:srgbClr val="307871"/>
                </a:solidFill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a typeface="Times New Roman" panose="02020603050405020304" pitchFamily="18" charset="0"/>
              </a:rPr>
              <a:t>jsou</a:t>
            </a:r>
            <a:r>
              <a:rPr lang="en-GB" dirty="0">
                <a:solidFill>
                  <a:srgbClr val="307871"/>
                </a:solidFill>
                <a:ea typeface="Times New Roman" panose="02020603050405020304" pitchFamily="18" charset="0"/>
              </a:rPr>
              <a:t> k </a:t>
            </a:r>
            <a:r>
              <a:rPr lang="en-GB" dirty="0" err="1">
                <a:solidFill>
                  <a:srgbClr val="307871"/>
                </a:solidFill>
                <a:ea typeface="Times New Roman" panose="02020603050405020304" pitchFamily="18" charset="0"/>
              </a:rPr>
              <a:t>dispozici</a:t>
            </a:r>
            <a:r>
              <a:rPr lang="en-GB" dirty="0">
                <a:solidFill>
                  <a:srgbClr val="307871"/>
                </a:solidFill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307871"/>
                </a:solidFill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a typeface="Times New Roman" panose="02020603050405020304" pitchFamily="18" charset="0"/>
              </a:rPr>
              <a:t>složce</a:t>
            </a:r>
            <a:r>
              <a:rPr lang="en-GB" dirty="0">
                <a:solidFill>
                  <a:srgbClr val="307871"/>
                </a:solidFill>
                <a:ea typeface="Times New Roman" panose="02020603050405020304" pitchFamily="18" charset="0"/>
              </a:rPr>
              <a:t> "</a:t>
            </a:r>
            <a:r>
              <a:rPr lang="en-GB" b="1" u="sng" dirty="0" err="1">
                <a:solidFill>
                  <a:srgbClr val="307871"/>
                </a:solidFill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Konspekt</a:t>
            </a:r>
            <a:r>
              <a:rPr lang="en-GB" dirty="0">
                <a:solidFill>
                  <a:srgbClr val="307871"/>
                </a:solidFill>
                <a:ea typeface="Times New Roman" panose="02020603050405020304" pitchFamily="18" charset="0"/>
              </a:rPr>
              <a:t>" a </a:t>
            </a:r>
            <a:r>
              <a:rPr lang="en-GB" dirty="0" err="1">
                <a:solidFill>
                  <a:srgbClr val="307871"/>
                </a:solidFill>
                <a:ea typeface="Times New Roman" panose="02020603050405020304" pitchFamily="18" charset="0"/>
              </a:rPr>
              <a:t>tématu</a:t>
            </a:r>
            <a:r>
              <a:rPr lang="en-GB" dirty="0">
                <a:solidFill>
                  <a:srgbClr val="307871"/>
                </a:solidFill>
                <a:ea typeface="Times New Roman" panose="02020603050405020304" pitchFamily="18" charset="0"/>
              </a:rPr>
              <a:t> se </a:t>
            </a:r>
            <a:r>
              <a:rPr lang="en-GB" dirty="0" err="1">
                <a:solidFill>
                  <a:srgbClr val="307871"/>
                </a:solidFill>
                <a:ea typeface="Times New Roman" panose="02020603050405020304" pitchFamily="18" charset="0"/>
              </a:rPr>
              <a:t>budeme</a:t>
            </a:r>
            <a:r>
              <a:rPr lang="en-GB" dirty="0">
                <a:solidFill>
                  <a:srgbClr val="307871"/>
                </a:solidFill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a typeface="Times New Roman" panose="02020603050405020304" pitchFamily="18" charset="0"/>
              </a:rPr>
              <a:t>věnovat</a:t>
            </a:r>
            <a:r>
              <a:rPr lang="en-GB" dirty="0">
                <a:solidFill>
                  <a:srgbClr val="307871"/>
                </a:solidFill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a typeface="Times New Roman" panose="02020603050405020304" pitchFamily="18" charset="0"/>
              </a:rPr>
              <a:t>na</a:t>
            </a:r>
            <a:r>
              <a:rPr lang="en-GB" dirty="0">
                <a:solidFill>
                  <a:srgbClr val="307871"/>
                </a:solidFill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a typeface="Times New Roman" panose="02020603050405020304" pitchFamily="18" charset="0"/>
              </a:rPr>
              <a:t>přednášce</a:t>
            </a:r>
            <a:r>
              <a:rPr lang="en-GB" dirty="0">
                <a:solidFill>
                  <a:srgbClr val="307871"/>
                </a:solidFill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a typeface="Times New Roman" panose="02020603050405020304" pitchFamily="18" charset="0"/>
              </a:rPr>
              <a:t>ve</a:t>
            </a:r>
            <a:r>
              <a:rPr lang="en-GB" dirty="0">
                <a:solidFill>
                  <a:srgbClr val="307871"/>
                </a:solidFill>
                <a:ea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307871"/>
                </a:solidFill>
                <a:ea typeface="Times New Roman" panose="02020603050405020304" pitchFamily="18" charset="0"/>
              </a:rPr>
              <a:t>3. </a:t>
            </a:r>
            <a:r>
              <a:rPr lang="en-GB" b="1" dirty="0" err="1">
                <a:solidFill>
                  <a:srgbClr val="307871"/>
                </a:solidFill>
                <a:ea typeface="Times New Roman" panose="02020603050405020304" pitchFamily="18" charset="0"/>
              </a:rPr>
              <a:t>výukovém</a:t>
            </a:r>
            <a:r>
              <a:rPr lang="en-GB" b="1" dirty="0">
                <a:solidFill>
                  <a:srgbClr val="307871"/>
                </a:solidFill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307871"/>
                </a:solidFill>
                <a:ea typeface="Times New Roman" panose="02020603050405020304" pitchFamily="18" charset="0"/>
              </a:rPr>
              <a:t>týdnu</a:t>
            </a:r>
            <a:r>
              <a:rPr lang="en-GB" dirty="0">
                <a:solidFill>
                  <a:srgbClr val="307871"/>
                </a:solidFill>
                <a:ea typeface="Times New Roman" panose="02020603050405020304" pitchFamily="18" charset="0"/>
              </a:rPr>
              <a:t>.</a:t>
            </a:r>
            <a:endParaRPr lang="cs-CZ" dirty="0">
              <a:solidFill>
                <a:srgbClr val="307871"/>
              </a:solidFill>
              <a:ea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Termín odevzdání je vložení do IS SU do </a:t>
            </a:r>
            <a:r>
              <a:rPr lang="cs-CZ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10/3/2024.</a:t>
            </a:r>
            <a:r>
              <a:rPr lang="cs-CZ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cs-CZ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Vložení do </a:t>
            </a:r>
            <a:r>
              <a:rPr lang="cs-CZ" dirty="0" err="1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odevzdárny</a:t>
            </a:r>
            <a:r>
              <a:rPr lang="cs-CZ" dirty="0">
                <a:solidFill>
                  <a:srgbClr val="30787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 příslušnému vyučujícímu semináře.</a:t>
            </a:r>
            <a:endParaRPr lang="en-GB" dirty="0">
              <a:solidFill>
                <a:srgbClr val="3078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Po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zpracování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konspektu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budeme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následně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danou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problematiku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diskutovat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na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semináři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b="1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v 5. </a:t>
            </a:r>
            <a:r>
              <a:rPr lang="en-GB" b="1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výukovém</a:t>
            </a:r>
            <a:r>
              <a:rPr lang="en-GB" b="1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b="1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týdnu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Cílem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diskuse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by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mělo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být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ověření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že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jste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porozuměli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dané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dirty="0" err="1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problematice</a:t>
            </a:r>
            <a:r>
              <a:rPr lang="en-GB" dirty="0">
                <a:solidFill>
                  <a:srgbClr val="307871"/>
                </a:solidFill>
                <a:effectLst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C864858-95B5-4928-BD76-7692A64F1762}"/>
              </a:ext>
            </a:extLst>
          </p:cNvPr>
          <p:cNvSpPr txBox="1"/>
          <p:nvPr/>
        </p:nvSpPr>
        <p:spPr>
          <a:xfrm>
            <a:off x="143448" y="3256254"/>
            <a:ext cx="8514948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Váš konspekt bude Vašim podkladem pro diskusi.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800" dirty="0"/>
              <a:t>Úkol je </a:t>
            </a:r>
            <a:r>
              <a:rPr lang="cs-CZ" sz="1800" dirty="0"/>
              <a:t>dobrovolný</a:t>
            </a:r>
            <a:r>
              <a:rPr lang="sk-SK" sz="1800" dirty="0"/>
              <a:t>.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/>
              <a:t>Hodnocení</a:t>
            </a:r>
            <a:r>
              <a:rPr lang="sk-SK" sz="1800" dirty="0"/>
              <a:t> konspektu </a:t>
            </a:r>
            <a:r>
              <a:rPr lang="cs-CZ" sz="1800" dirty="0"/>
              <a:t>se započítává do celkového hodnocení (10 b./ 10 % celkového hodnocení)</a:t>
            </a:r>
          </a:p>
        </p:txBody>
      </p:sp>
    </p:spTree>
    <p:extLst>
      <p:ext uri="{BB962C8B-B14F-4D97-AF65-F5344CB8AC3E}">
        <p14:creationId xmlns:p14="http://schemas.microsoft.com/office/powerpoint/2010/main" val="631655140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CC4C97B9AFD244B8A2C605ED1B7A47" ma:contentTypeVersion="14" ma:contentTypeDescription="Vytvoří nový dokument" ma:contentTypeScope="" ma:versionID="fc61ae3d5b574391c4be02e768518cc2">
  <xsd:schema xmlns:xsd="http://www.w3.org/2001/XMLSchema" xmlns:xs="http://www.w3.org/2001/XMLSchema" xmlns:p="http://schemas.microsoft.com/office/2006/metadata/properties" xmlns:ns3="ce89441e-298c-4126-b4c6-1cfa377a530c" xmlns:ns4="6e9df8e2-72ac-474a-8512-4e95a532f92b" targetNamespace="http://schemas.microsoft.com/office/2006/metadata/properties" ma:root="true" ma:fieldsID="b9919789d112b65c9d2cc3e486cab96c" ns3:_="" ns4:_="">
    <xsd:import namespace="ce89441e-298c-4126-b4c6-1cfa377a530c"/>
    <xsd:import namespace="6e9df8e2-72ac-474a-8512-4e95a532f92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9441e-298c-4126-b4c6-1cfa377a5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9df8e2-72ac-474a-8512-4e95a532f92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7E08DD-309B-46EE-9172-98B7053C91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9441e-298c-4126-b4c6-1cfa377a530c"/>
    <ds:schemaRef ds:uri="6e9df8e2-72ac-474a-8512-4e95a532f9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EB64F6A-707F-430B-95AA-BC5A9119F7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22A66E-FD0F-408B-B54E-696F8F615068}">
  <ds:schemaRefs>
    <ds:schemaRef ds:uri="http://purl.org/dc/elements/1.1/"/>
    <ds:schemaRef ds:uri="http://purl.org/dc/terms/"/>
    <ds:schemaRef ds:uri="http://purl.org/dc/dcmitype/"/>
    <ds:schemaRef ds:uri="http://www.w3.org/XML/1998/namespace"/>
    <ds:schemaRef ds:uri="6e9df8e2-72ac-474a-8512-4e95a532f92b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e89441e-298c-4126-b4c6-1cfa377a530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4967</TotalTime>
  <Words>1161</Words>
  <Application>Microsoft Office PowerPoint</Application>
  <PresentationFormat>Předvádění na obrazovce (16:9)</PresentationFormat>
  <Paragraphs>146</Paragraphs>
  <Slides>15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3" baseType="lpstr">
      <vt:lpstr>Arial</vt:lpstr>
      <vt:lpstr>Calibri</vt:lpstr>
      <vt:lpstr>Courier New</vt:lpstr>
      <vt:lpstr>Enriqueta</vt:lpstr>
      <vt:lpstr>Symbol</vt:lpstr>
      <vt:lpstr>Times New Roman</vt:lpstr>
      <vt:lpstr>Wingdings</vt:lpstr>
      <vt:lpstr>SLU</vt:lpstr>
      <vt:lpstr>Úvodní informace  FINANCE V PODNIKÁNÍ</vt:lpstr>
      <vt:lpstr>Obsah seminářů</vt:lpstr>
      <vt:lpstr>Podmínky absolvování předmětu</vt:lpstr>
      <vt:lpstr>Bodové hodnocení aktivit</vt:lpstr>
      <vt:lpstr>Celkové hodnocení</vt:lpstr>
      <vt:lpstr>Průběžné testy</vt:lpstr>
      <vt:lpstr>Konspekt</vt:lpstr>
      <vt:lpstr>Náležitosti konspektu</vt:lpstr>
      <vt:lpstr>Konspekt</vt:lpstr>
      <vt:lpstr>Zkouška</vt:lpstr>
      <vt:lpstr>Povinná literatura</vt:lpstr>
      <vt:lpstr>Doporučená literatura</vt:lpstr>
      <vt:lpstr>Organizace výuky</vt:lpstr>
      <vt:lpstr>Kontakty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Tetiana Konieva</cp:lastModifiedBy>
  <cp:revision>221</cp:revision>
  <cp:lastPrinted>2017-02-22T12:09:42Z</cp:lastPrinted>
  <dcterms:created xsi:type="dcterms:W3CDTF">2016-07-06T15:42:34Z</dcterms:created>
  <dcterms:modified xsi:type="dcterms:W3CDTF">2024-02-20T08:13:17Z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0x0101003ECC4C97B9AFD244B8A2C605ED1B7A47</vt:lpwstr>
  </property>
</Properties>
</file>