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86" r:id="rId3"/>
    <p:sldId id="275" r:id="rId4"/>
    <p:sldId id="499" r:id="rId5"/>
    <p:sldId id="272" r:id="rId6"/>
    <p:sldId id="264" r:id="rId7"/>
    <p:sldId id="281" r:id="rId8"/>
    <p:sldId id="282" r:id="rId9"/>
    <p:sldId id="287" r:id="rId1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c0003" initials="r" lastIdx="1" clrIdx="0">
    <p:extLst>
      <p:ext uri="{19B8F6BF-5375-455C-9EA6-DF929625EA0E}">
        <p15:presenceInfo xmlns:p15="http://schemas.microsoft.com/office/powerpoint/2012/main" userId="ruc0003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778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21.04.2024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98637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0121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3194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1.bin"/><Relationship Id="rId4" Type="http://schemas.openxmlformats.org/officeDocument/2006/relationships/image" Target="NUL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1053" y="123478"/>
            <a:ext cx="1051427" cy="820114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7488832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587BC814-D898-415A-8D85-9E6C87B4CD51}"/>
              </a:ext>
            </a:extLst>
          </p:cNvPr>
          <p:cNvSpPr txBox="1">
            <a:spLocks/>
          </p:cNvSpPr>
          <p:nvPr/>
        </p:nvSpPr>
        <p:spPr>
          <a:xfrm>
            <a:off x="395536" y="483518"/>
            <a:ext cx="6840760" cy="4104456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FINANCE V PODNIKÁNÍ</a:t>
            </a:r>
            <a:br>
              <a:rPr lang="cs-CZ" alt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alt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alt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Seminář </a:t>
            </a:r>
            <a:r>
              <a:rPr lang="en-US" alt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cs-CZ" alt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cs-CZ" alt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Metody hodnocení investic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1059582"/>
            <a:ext cx="864096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Metody hodnocení investic slouží k určení a vyhodnocení, zda se nám projekt vyplatí či nikoliv. </a:t>
            </a:r>
          </a:p>
          <a:p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Existuje řada metod hodnocení výhodnosti investic na základě předem daných parametrů: </a:t>
            </a:r>
          </a:p>
          <a:p>
            <a:pPr lvl="1"/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Metoda čisté současné hodnoty</a:t>
            </a:r>
          </a:p>
          <a:p>
            <a:pPr lvl="1"/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Metoda vnitřního výnosového procenta</a:t>
            </a:r>
          </a:p>
          <a:p>
            <a:pPr lvl="1"/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Metoda indexu ziskovosti</a:t>
            </a:r>
          </a:p>
          <a:p>
            <a:pPr lvl="1"/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Metoda doby splatnosti</a:t>
            </a:r>
          </a:p>
          <a:p>
            <a:pPr lvl="1"/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Metoda průměrné výnosnosti k účetní hodnotě </a:t>
            </a:r>
          </a:p>
          <a:p>
            <a:pPr lvl="1"/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480720" cy="576064"/>
          </a:xfrm>
        </p:spPr>
        <p:txBody>
          <a:bodyPr/>
          <a:lstStyle/>
          <a:p>
            <a:r>
              <a:rPr lang="cs-CZ" dirty="0"/>
              <a:t>Metody hodnocení investic</a:t>
            </a:r>
          </a:p>
        </p:txBody>
      </p:sp>
    </p:spTree>
    <p:extLst>
      <p:ext uri="{BB962C8B-B14F-4D97-AF65-F5344CB8AC3E}">
        <p14:creationId xmlns:p14="http://schemas.microsoft.com/office/powerpoint/2010/main" val="1286804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8" name="Nadpis 5"/>
          <p:cNvSpPr>
            <a:spLocks noGrp="1"/>
          </p:cNvSpPr>
          <p:nvPr>
            <p:ph type="title"/>
          </p:nvPr>
        </p:nvSpPr>
        <p:spPr>
          <a:xfrm>
            <a:off x="179512" y="51470"/>
            <a:ext cx="7992888" cy="504341"/>
          </a:xfrm>
          <a:solidFill>
            <a:srgbClr val="307871"/>
          </a:solidFill>
        </p:spPr>
        <p:txBody>
          <a:bodyPr/>
          <a:lstStyle/>
          <a:p>
            <a:r>
              <a:rPr lang="cs-CZ" sz="2500" b="1" dirty="0">
                <a:solidFill>
                  <a:schemeClr val="bg1"/>
                </a:solidFill>
              </a:rPr>
              <a:t>Metoda čisté současné hodnoty</a:t>
            </a:r>
            <a:r>
              <a:rPr lang="en-US" sz="2500" b="1" dirty="0">
                <a:solidFill>
                  <a:schemeClr val="bg1"/>
                </a:solidFill>
              </a:rPr>
              <a:t>,</a:t>
            </a:r>
            <a:r>
              <a:rPr lang="cs-CZ" sz="2500" b="1" dirty="0">
                <a:solidFill>
                  <a:schemeClr val="bg1"/>
                </a:solidFill>
              </a:rPr>
              <a:t> NPV </a:t>
            </a:r>
            <a:r>
              <a:rPr lang="en-US" sz="2500" b="1" dirty="0">
                <a:solidFill>
                  <a:schemeClr val="bg1"/>
                </a:solidFill>
              </a:rPr>
              <a:t>(</a:t>
            </a:r>
            <a:r>
              <a:rPr lang="cs-CZ" sz="2500" b="1" dirty="0">
                <a:solidFill>
                  <a:schemeClr val="bg1"/>
                </a:solidFill>
              </a:rPr>
              <a:t>Net</a:t>
            </a:r>
            <a:r>
              <a:rPr lang="en-US" sz="2500" b="1" dirty="0">
                <a:solidFill>
                  <a:schemeClr val="bg1"/>
                </a:solidFill>
              </a:rPr>
              <a:t> </a:t>
            </a:r>
            <a:r>
              <a:rPr lang="cs-CZ" sz="2500" b="1" dirty="0" err="1">
                <a:solidFill>
                  <a:schemeClr val="bg1"/>
                </a:solidFill>
              </a:rPr>
              <a:t>Present</a:t>
            </a:r>
            <a:r>
              <a:rPr lang="cs-CZ" sz="2500" b="1" dirty="0">
                <a:solidFill>
                  <a:schemeClr val="bg1"/>
                </a:solidFill>
              </a:rPr>
              <a:t> </a:t>
            </a:r>
            <a:r>
              <a:rPr lang="cs-CZ" sz="2500" b="1" dirty="0" err="1">
                <a:solidFill>
                  <a:schemeClr val="bg1"/>
                </a:solidFill>
              </a:rPr>
              <a:t>Value</a:t>
            </a:r>
            <a:r>
              <a:rPr lang="en-US" sz="2500" b="1" dirty="0">
                <a:solidFill>
                  <a:schemeClr val="bg1"/>
                </a:solidFill>
              </a:rPr>
              <a:t>)</a:t>
            </a:r>
            <a:endParaRPr lang="cs-CZ" sz="2500" b="1" dirty="0">
              <a:solidFill>
                <a:schemeClr val="bg1"/>
              </a:solidFill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3BC0145-6C8A-49DD-B6A0-A72A2E6C46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672" y="699542"/>
            <a:ext cx="5464013" cy="3344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945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07504" y="793173"/>
                <a:ext cx="8928992" cy="2354641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r>
                  <a:rPr lang="en-US" sz="1600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Čistá</a:t>
                </a:r>
                <a:r>
                  <a:rPr lang="en-US" sz="16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současná</a:t>
                </a:r>
                <a:r>
                  <a:rPr lang="en-US" sz="16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hodnota</a:t>
                </a:r>
                <a:r>
                  <a:rPr lang="en-US" sz="16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(NPV) je </a:t>
                </a:r>
                <a:r>
                  <a:rPr lang="en-US" sz="1600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rozdíl</a:t>
                </a:r>
                <a:r>
                  <a:rPr lang="en-US" sz="16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mezi</a:t>
                </a:r>
                <a:r>
                  <a:rPr lang="en-US" sz="16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současnou</a:t>
                </a:r>
                <a:r>
                  <a:rPr lang="en-US" sz="16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hodnotou</a:t>
                </a:r>
                <a:r>
                  <a:rPr lang="en-US" sz="16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peněžních</a:t>
                </a:r>
                <a:r>
                  <a:rPr lang="en-US" sz="16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příjmů</a:t>
                </a:r>
                <a:r>
                  <a:rPr lang="en-US" sz="16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</a:t>
                </a:r>
                <a:r>
                  <a:rPr lang="en-US" sz="1600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současnou</a:t>
                </a:r>
                <a:r>
                  <a:rPr lang="en-US" sz="16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hodnotou</a:t>
                </a:r>
                <a:r>
                  <a:rPr lang="en-US" sz="16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peněžních</a:t>
                </a:r>
                <a:r>
                  <a:rPr lang="en-US" sz="16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16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výdajů</a:t>
                </a:r>
                <a:r>
                  <a:rPr lang="en-US" sz="16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za </a:t>
                </a:r>
                <a:r>
                  <a:rPr lang="en-US" sz="1600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určité</a:t>
                </a:r>
                <a:r>
                  <a:rPr lang="en-US" sz="16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časové</a:t>
                </a:r>
                <a:r>
                  <a:rPr lang="en-US" sz="16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období</a:t>
                </a:r>
                <a:r>
                  <a:rPr lang="en-US" sz="16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endParaRPr lang="cs-CZ" sz="1600" dirty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cs-CZ" sz="16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Metoda NPV je založena na výpočtu čisté současné hodnoty, což je současná hodnota budoucích hotovostních toků mínus vstupní investice</a:t>
                </a:r>
              </a:p>
              <a:p>
                <a:r>
                  <a:rPr lang="en-US" sz="16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NPV se </a:t>
                </a:r>
                <a:r>
                  <a:rPr lang="en-US" sz="1600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používá</a:t>
                </a:r>
                <a:r>
                  <a:rPr lang="en-US" sz="16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v </a:t>
                </a:r>
                <a:r>
                  <a:rPr lang="en-US" sz="1600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kapitálovém</a:t>
                </a:r>
                <a:r>
                  <a:rPr lang="en-US" sz="16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rozpočtování</a:t>
                </a:r>
                <a:r>
                  <a:rPr lang="en-US" sz="16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</a:t>
                </a:r>
                <a:r>
                  <a:rPr lang="en-US" sz="1600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investičním</a:t>
                </a:r>
                <a:r>
                  <a:rPr lang="en-US" sz="16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plánování</a:t>
                </a:r>
                <a:r>
                  <a:rPr lang="en-US" sz="16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k </a:t>
                </a:r>
                <a:r>
                  <a:rPr lang="en-US" sz="1600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analýze</a:t>
                </a:r>
                <a:r>
                  <a:rPr lang="en-US" sz="16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ziskovosti</a:t>
                </a:r>
                <a:r>
                  <a:rPr lang="en-US" sz="16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předpokládané</a:t>
                </a:r>
                <a:r>
                  <a:rPr lang="en-US" sz="16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investice</a:t>
                </a:r>
                <a:r>
                  <a:rPr lang="en-US" sz="16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nebo</a:t>
                </a:r>
                <a:r>
                  <a:rPr lang="en-US" sz="16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projektu</a:t>
                </a:r>
                <a:r>
                  <a:rPr lang="en-US" sz="16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cs-CZ" sz="1600" dirty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16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NPV je </a:t>
                </a:r>
                <a:r>
                  <a:rPr lang="en-US" sz="1600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výsledkem</a:t>
                </a:r>
                <a:r>
                  <a:rPr lang="en-US" sz="16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výpočtů</a:t>
                </a:r>
                <a:r>
                  <a:rPr lang="en-US" sz="16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1600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které</a:t>
                </a:r>
                <a:r>
                  <a:rPr lang="en-US" sz="16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zjišťují</a:t>
                </a:r>
                <a:r>
                  <a:rPr lang="en-US" sz="16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současnou</a:t>
                </a:r>
                <a:r>
                  <a:rPr lang="en-US" sz="16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hodnotu</a:t>
                </a:r>
                <a:r>
                  <a:rPr lang="en-US" sz="16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budoucího</a:t>
                </a:r>
                <a:r>
                  <a:rPr lang="en-US" sz="16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toku</a:t>
                </a:r>
                <a:r>
                  <a:rPr lang="en-US" sz="16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plateb</a:t>
                </a:r>
                <a:r>
                  <a:rPr lang="en-US" sz="16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pomocí</a:t>
                </a:r>
                <a:r>
                  <a:rPr lang="en-US" sz="16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správné</a:t>
                </a:r>
                <a:r>
                  <a:rPr lang="en-US" sz="16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diskontní</a:t>
                </a:r>
                <a:r>
                  <a:rPr lang="en-US" sz="16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sazby</a:t>
                </a:r>
                <a:r>
                  <a:rPr lang="en-US" sz="16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en-US" sz="1600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Obecně</a:t>
                </a:r>
                <a:r>
                  <a:rPr lang="en-US" sz="16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platí</a:t>
                </a:r>
                <a:r>
                  <a:rPr lang="en-US" sz="16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1600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že</a:t>
                </a:r>
                <a:r>
                  <a:rPr lang="en-US" sz="16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projekty</a:t>
                </a:r>
                <a:r>
                  <a:rPr lang="en-US" sz="16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 </a:t>
                </a:r>
                <a:r>
                  <a:rPr lang="en-US" sz="1600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kladnou</a:t>
                </a:r>
                <a:r>
                  <a:rPr lang="en-US" sz="16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NPV </a:t>
                </a:r>
                <a:r>
                  <a:rPr lang="en-US" sz="1600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stojí</a:t>
                </a:r>
                <a:r>
                  <a:rPr lang="en-US" sz="16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za </a:t>
                </a:r>
                <a:r>
                  <a:rPr lang="en-US" sz="1600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realizaci</a:t>
                </a:r>
                <a:r>
                  <a:rPr lang="en-US" sz="16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1600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zatímco</a:t>
                </a:r>
                <a:r>
                  <a:rPr lang="en-US" sz="16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projekty</a:t>
                </a:r>
                <a:r>
                  <a:rPr lang="en-US" sz="16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 </a:t>
                </a:r>
                <a:r>
                  <a:rPr lang="en-US" sz="1600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zápornou</a:t>
                </a:r>
                <a:r>
                  <a:rPr lang="en-US" sz="16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NPV </a:t>
                </a:r>
                <a:r>
                  <a:rPr lang="en-US" sz="1600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nikoliv</a:t>
                </a:r>
                <a:r>
                  <a:rPr lang="en-US" sz="16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0" indent="0">
                  <a:buNone/>
                </a:pPr>
                <a:r>
                  <a:rPr lang="cs-CZ" sz="16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Vzorec:  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solidFill>
                          <a:srgbClr val="30787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𝑁𝑃𝑉</m:t>
                    </m:r>
                    <m:r>
                      <a:rPr lang="cs-CZ" sz="2000" b="0" i="1" smtClean="0">
                        <a:solidFill>
                          <a:srgbClr val="30787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cs-CZ" sz="2000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000" b="0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cs-CZ" sz="2000" b="0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cs-CZ" sz="2000" b="0" i="1" smtClean="0">
                        <a:solidFill>
                          <a:srgbClr val="30787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cs-CZ" sz="2000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cs-CZ" sz="2000" i="1" smtClean="0">
                                <a:solidFill>
                                  <a:srgbClr val="30787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cs-CZ" sz="2000" i="1" smtClean="0">
                                    <a:solidFill>
                                      <a:srgbClr val="30787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sz="2000" b="0" i="1" smtClean="0">
                                    <a:solidFill>
                                      <a:srgbClr val="30787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cs-CZ" sz="2000" b="0" i="1" smtClean="0">
                                    <a:solidFill>
                                      <a:srgbClr val="30787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</m:sub>
                            </m:sSub>
                          </m:num>
                          <m:den>
                            <m:r>
                              <a:rPr lang="cs-CZ" sz="2000" b="0" i="1" smtClean="0">
                                <a:solidFill>
                                  <a:srgbClr val="30787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(1+</m:t>
                            </m:r>
                            <m:r>
                              <a:rPr lang="cs-CZ" sz="2000" b="0" i="1" smtClean="0">
                                <a:solidFill>
                                  <a:srgbClr val="30787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𝑟</m:t>
                            </m:r>
                            <m:sSup>
                              <m:sSupPr>
                                <m:ctrlPr>
                                  <a:rPr lang="cs-CZ" sz="2000" i="1" smtClean="0">
                                    <a:solidFill>
                                      <a:srgbClr val="30787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cs-CZ" sz="2000" b="0" i="1" smtClean="0">
                                    <a:solidFill>
                                      <a:srgbClr val="30787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cs-CZ" sz="2000" b="0" i="1" smtClean="0">
                                    <a:solidFill>
                                      <a:srgbClr val="30787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</m:sup>
                            </m:sSup>
                          </m:den>
                        </m:f>
                      </m:e>
                    </m:nary>
                  </m:oMath>
                </a14:m>
                <a:endParaRPr lang="cs-CZ" sz="2000" dirty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cs-CZ" sz="16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cs-CZ" sz="1600" baseline="-250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cs-CZ" sz="16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vstupní investice</a:t>
                </a:r>
              </a:p>
              <a:p>
                <a:pPr marL="0" indent="0">
                  <a:buNone/>
                </a:pPr>
                <a:r>
                  <a:rPr lang="cs-CZ" sz="16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cs-CZ" sz="1600" baseline="-250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1....n</a:t>
                </a:r>
                <a:r>
                  <a:rPr lang="cs-CZ" sz="16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hotovostní toky plynoucí z investice v jednotlivých letech její existence</a:t>
                </a:r>
              </a:p>
              <a:p>
                <a:pPr marL="0" indent="0">
                  <a:buNone/>
                </a:pPr>
                <a:r>
                  <a:rPr lang="cs-CZ" sz="16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 = alternativní náklady</a:t>
                </a:r>
                <a:r>
                  <a:rPr lang="en-US" sz="16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</a:t>
                </a:r>
                <a:r>
                  <a:rPr lang="cs-CZ" sz="16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 = počet let existence investice</a:t>
                </a:r>
                <a:endParaRPr lang="cs-CZ" sz="1400" dirty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cs-CZ" sz="1400" dirty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cs-CZ" altLang="cs-CZ" sz="1400" dirty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07504" y="793173"/>
                <a:ext cx="8928992" cy="2354641"/>
              </a:xfrm>
              <a:prstGeom prst="rect">
                <a:avLst/>
              </a:prstGeom>
              <a:blipFill>
                <a:blip r:embed="rId4"/>
                <a:stretch>
                  <a:fillRect l="-410" t="-777" b="-681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9" name="Object 6"/>
          <p:cNvGraphicFramePr>
            <a:graphicFrameLocks noChangeAspect="1"/>
          </p:cNvGraphicFramePr>
          <p:nvPr/>
        </p:nvGraphicFramePr>
        <p:xfrm>
          <a:off x="4169284" y="3170908"/>
          <a:ext cx="3557724" cy="6837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Rovnice" r:id="rId5" imgW="2641600" imgH="457200" progId="Equation.3">
                  <p:embed/>
                </p:oleObj>
              </mc:Choice>
              <mc:Fallback>
                <p:oleObj name="Rovnice" r:id="rId5" imgW="2641600" imgH="457200" progId="Equation.3">
                  <p:embed/>
                  <p:pic>
                    <p:nvPicPr>
                      <p:cNvPr id="9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9284" y="3170908"/>
                        <a:ext cx="3557724" cy="683791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Nadpis 5">
            <a:extLst>
              <a:ext uri="{FF2B5EF4-FFF2-40B4-BE49-F238E27FC236}">
                <a16:creationId xmlns:a16="http://schemas.microsoft.com/office/drawing/2014/main" id="{E3D53311-7D95-4991-996D-0F38A0478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87047"/>
            <a:ext cx="7992888" cy="504341"/>
          </a:xfrm>
          <a:solidFill>
            <a:srgbClr val="307871"/>
          </a:solidFill>
        </p:spPr>
        <p:txBody>
          <a:bodyPr/>
          <a:lstStyle/>
          <a:p>
            <a:r>
              <a:rPr lang="cs-CZ" sz="2500" b="1" dirty="0">
                <a:solidFill>
                  <a:schemeClr val="bg1"/>
                </a:solidFill>
              </a:rPr>
              <a:t>Metoda čisté současné hodnoty</a:t>
            </a:r>
            <a:r>
              <a:rPr lang="en-US" sz="2500" b="1" dirty="0">
                <a:solidFill>
                  <a:schemeClr val="bg1"/>
                </a:solidFill>
              </a:rPr>
              <a:t>,</a:t>
            </a:r>
            <a:r>
              <a:rPr lang="cs-CZ" sz="2500" b="1" dirty="0">
                <a:solidFill>
                  <a:schemeClr val="bg1"/>
                </a:solidFill>
              </a:rPr>
              <a:t> NPV </a:t>
            </a:r>
            <a:r>
              <a:rPr lang="en-US" sz="2500" b="1" dirty="0">
                <a:solidFill>
                  <a:schemeClr val="bg1"/>
                </a:solidFill>
              </a:rPr>
              <a:t>(</a:t>
            </a:r>
            <a:r>
              <a:rPr lang="cs-CZ" sz="2500" b="1" dirty="0">
                <a:solidFill>
                  <a:schemeClr val="bg1"/>
                </a:solidFill>
              </a:rPr>
              <a:t>Net</a:t>
            </a:r>
            <a:r>
              <a:rPr lang="en-US" sz="2500" b="1" dirty="0">
                <a:solidFill>
                  <a:schemeClr val="bg1"/>
                </a:solidFill>
              </a:rPr>
              <a:t> </a:t>
            </a:r>
            <a:r>
              <a:rPr lang="cs-CZ" sz="2500" b="1" dirty="0" err="1">
                <a:solidFill>
                  <a:schemeClr val="bg1"/>
                </a:solidFill>
              </a:rPr>
              <a:t>Present</a:t>
            </a:r>
            <a:r>
              <a:rPr lang="cs-CZ" sz="2500" b="1" dirty="0">
                <a:solidFill>
                  <a:schemeClr val="bg1"/>
                </a:solidFill>
              </a:rPr>
              <a:t> </a:t>
            </a:r>
            <a:r>
              <a:rPr lang="cs-CZ" sz="2500" b="1" dirty="0" err="1">
                <a:solidFill>
                  <a:schemeClr val="bg1"/>
                </a:solidFill>
              </a:rPr>
              <a:t>Value</a:t>
            </a:r>
            <a:r>
              <a:rPr lang="en-US" sz="2500" b="1" dirty="0">
                <a:solidFill>
                  <a:schemeClr val="bg1"/>
                </a:solidFill>
              </a:rPr>
              <a:t>)</a:t>
            </a:r>
            <a:endParaRPr lang="cs-CZ" sz="25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475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8280920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>
                <a:solidFill>
                  <a:srgbClr val="307871"/>
                </a:solidFill>
                <a:cs typeface="Times New Roman" panose="02020603050405020304" pitchFamily="18" charset="0"/>
              </a:rPr>
              <a:t>Proč používat metodu NPV?</a:t>
            </a:r>
          </a:p>
          <a:p>
            <a:r>
              <a:rPr lang="cs-CZ" sz="2000" dirty="0">
                <a:solidFill>
                  <a:srgbClr val="307871"/>
                </a:solidFill>
                <a:cs typeface="Times New Roman" panose="02020603050405020304" pitchFamily="18" charset="0"/>
              </a:rPr>
              <a:t>bere v úvahu veškeré hotovostní toky</a:t>
            </a:r>
          </a:p>
          <a:p>
            <a:r>
              <a:rPr lang="cs-CZ" sz="2000" dirty="0">
                <a:solidFill>
                  <a:srgbClr val="307871"/>
                </a:solidFill>
                <a:cs typeface="Times New Roman" panose="02020603050405020304" pitchFamily="18" charset="0"/>
              </a:rPr>
              <a:t>bere v úvahu časovou hodnotu peněz a pracuje s alternativními náklady</a:t>
            </a:r>
          </a:p>
          <a:p>
            <a:r>
              <a:rPr lang="cs-CZ" sz="2000" dirty="0">
                <a:solidFill>
                  <a:srgbClr val="307871"/>
                </a:solidFill>
                <a:cs typeface="Times New Roman" panose="02020603050405020304" pitchFamily="18" charset="0"/>
              </a:rPr>
              <a:t>závěry metody NPV lze přijmout vždy bez výhrady</a:t>
            </a:r>
            <a:endParaRPr lang="en-US" sz="2000" dirty="0">
              <a:solidFill>
                <a:srgbClr val="307871"/>
              </a:solidFill>
              <a:cs typeface="Times New Roman" panose="02020603050405020304" pitchFamily="18" charset="0"/>
            </a:endParaRP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Výše uvedeným maximalizuje tržní hodnotu firmy či bohatství investora</a:t>
            </a:r>
          </a:p>
          <a:p>
            <a:pPr marL="0" indent="0">
              <a:buNone/>
            </a:pPr>
            <a:endParaRPr lang="cs-CZ" sz="2000" b="1" dirty="0">
              <a:solidFill>
                <a:srgbClr val="307871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000" b="1" dirty="0">
                <a:solidFill>
                  <a:srgbClr val="307871"/>
                </a:solidFill>
                <a:cs typeface="Times New Roman" panose="02020603050405020304" pitchFamily="18" charset="0"/>
              </a:rPr>
              <a:t>Jediná nevýhoda, stejná i pro ostatní metody: </a:t>
            </a:r>
            <a:r>
              <a:rPr lang="cs-CZ" sz="2000" dirty="0">
                <a:solidFill>
                  <a:srgbClr val="307871"/>
                </a:solidFill>
                <a:cs typeface="Times New Roman" panose="02020603050405020304" pitchFamily="18" charset="0"/>
              </a:rPr>
              <a:t>musíme odhadnout výši hotovostních toků</a:t>
            </a:r>
            <a:r>
              <a:rPr lang="en-US" sz="2000" dirty="0">
                <a:solidFill>
                  <a:srgbClr val="307871"/>
                </a:solidFill>
                <a:cs typeface="Times New Roman" panose="02020603050405020304" pitchFamily="18" charset="0"/>
              </a:rPr>
              <a:t> </a:t>
            </a:r>
            <a:r>
              <a:rPr lang="cs-CZ" sz="2000" dirty="0">
                <a:solidFill>
                  <a:srgbClr val="307871"/>
                </a:solidFill>
                <a:cs typeface="Times New Roman" panose="02020603050405020304" pitchFamily="18" charset="0"/>
              </a:rPr>
              <a:t>a alternativních nákladů, a tím pádem 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307871"/>
                </a:solidFill>
                <a:cs typeface="Times New Roman" panose="02020603050405020304" pitchFamily="18" charset="0"/>
              </a:rPr>
              <a:t>nepřesný odhad = nepřesné zhodnocení</a:t>
            </a:r>
          </a:p>
          <a:p>
            <a:pPr marL="0" indent="0">
              <a:buNone/>
            </a:pPr>
            <a:endParaRPr lang="cs-CZ" altLang="cs-CZ" sz="2000" b="1" dirty="0">
              <a:solidFill>
                <a:srgbClr val="307871"/>
              </a:solidFill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8" name="Nadpis 5">
            <a:extLst>
              <a:ext uri="{FF2B5EF4-FFF2-40B4-BE49-F238E27FC236}">
                <a16:creationId xmlns:a16="http://schemas.microsoft.com/office/drawing/2014/main" id="{4E26DE7E-A9EE-45E2-AEBF-E8A8E4A50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102573"/>
            <a:ext cx="7992888" cy="504341"/>
          </a:xfrm>
          <a:solidFill>
            <a:srgbClr val="307871"/>
          </a:solidFill>
        </p:spPr>
        <p:txBody>
          <a:bodyPr/>
          <a:lstStyle/>
          <a:p>
            <a:r>
              <a:rPr lang="cs-CZ" sz="2500" b="1" dirty="0">
                <a:solidFill>
                  <a:schemeClr val="bg1"/>
                </a:solidFill>
              </a:rPr>
              <a:t>Metoda čisté současné hodnoty</a:t>
            </a:r>
            <a:r>
              <a:rPr lang="en-US" sz="2500" b="1" dirty="0">
                <a:solidFill>
                  <a:schemeClr val="bg1"/>
                </a:solidFill>
              </a:rPr>
              <a:t>,</a:t>
            </a:r>
            <a:r>
              <a:rPr lang="cs-CZ" sz="2500" b="1" dirty="0">
                <a:solidFill>
                  <a:schemeClr val="bg1"/>
                </a:solidFill>
              </a:rPr>
              <a:t> NPV </a:t>
            </a:r>
            <a:r>
              <a:rPr lang="en-US" sz="2500" b="1" dirty="0">
                <a:solidFill>
                  <a:schemeClr val="bg1"/>
                </a:solidFill>
              </a:rPr>
              <a:t>(</a:t>
            </a:r>
            <a:r>
              <a:rPr lang="cs-CZ" sz="2500" b="1" dirty="0">
                <a:solidFill>
                  <a:schemeClr val="bg1"/>
                </a:solidFill>
              </a:rPr>
              <a:t>Net</a:t>
            </a:r>
            <a:r>
              <a:rPr lang="en-US" sz="2500" b="1" dirty="0">
                <a:solidFill>
                  <a:schemeClr val="bg1"/>
                </a:solidFill>
              </a:rPr>
              <a:t> </a:t>
            </a:r>
            <a:r>
              <a:rPr lang="cs-CZ" sz="2500" b="1" dirty="0" err="1">
                <a:solidFill>
                  <a:schemeClr val="bg1"/>
                </a:solidFill>
              </a:rPr>
              <a:t>Present</a:t>
            </a:r>
            <a:r>
              <a:rPr lang="cs-CZ" sz="2500" b="1" dirty="0">
                <a:solidFill>
                  <a:schemeClr val="bg1"/>
                </a:solidFill>
              </a:rPr>
              <a:t> </a:t>
            </a:r>
            <a:r>
              <a:rPr lang="cs-CZ" sz="2500" b="1" dirty="0" err="1">
                <a:solidFill>
                  <a:schemeClr val="bg1"/>
                </a:solidFill>
              </a:rPr>
              <a:t>Value</a:t>
            </a:r>
            <a:r>
              <a:rPr lang="en-US" sz="2500" b="1" dirty="0">
                <a:solidFill>
                  <a:schemeClr val="bg1"/>
                </a:solidFill>
              </a:rPr>
              <a:t>)</a:t>
            </a:r>
            <a:endParaRPr lang="cs-CZ" sz="25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860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95536" y="2414105"/>
            <a:ext cx="7992888" cy="14194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dirty="0"/>
              <a:t>Metoda čisté současné hodnoty říká, že projekt má být přijat tehdy, jestliže je jeho čistá současná hodnota větší než nula. </a:t>
            </a:r>
            <a:endParaRPr lang="cs-CZ" altLang="cs-CZ" sz="2000" dirty="0"/>
          </a:p>
        </p:txBody>
      </p:sp>
      <p:sp>
        <p:nvSpPr>
          <p:cNvPr id="7" name="Obdélník 6"/>
          <p:cNvSpPr/>
          <p:nvPr/>
        </p:nvSpPr>
        <p:spPr>
          <a:xfrm>
            <a:off x="323528" y="741570"/>
            <a:ext cx="75608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Čistou současnou hodnotu tedy získáme, jestliže odečteme od současné hodnoty předpokládaných budoucích hotovostních toků vstupní požadovanou investici. </a:t>
            </a:r>
          </a:p>
        </p:txBody>
      </p:sp>
      <p:sp>
        <p:nvSpPr>
          <p:cNvPr id="9" name="Obdélník 8"/>
          <p:cNvSpPr/>
          <p:nvPr/>
        </p:nvSpPr>
        <p:spPr>
          <a:xfrm>
            <a:off x="323528" y="3614241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</a:rPr>
              <a:t>Podmínkou přijetí investičního projektu tedy je, aby diskontované peněžní příjmy převyšovaly kapitálové výdaje. </a:t>
            </a:r>
            <a:endParaRPr lang="cs-CZ" sz="2000" dirty="0">
              <a:solidFill>
                <a:srgbClr val="30787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/>
              <p:cNvSpPr/>
              <p:nvPr/>
            </p:nvSpPr>
            <p:spPr>
              <a:xfrm>
                <a:off x="3635896" y="3195092"/>
                <a:ext cx="113454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</a:rPr>
                        <m:t>𝑁𝑃𝑉</m:t>
                      </m:r>
                      <m:r>
                        <a:rPr lang="cs-CZ"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3195092"/>
                <a:ext cx="1134541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délník 7"/>
              <p:cNvSpPr/>
              <p:nvPr/>
            </p:nvSpPr>
            <p:spPr>
              <a:xfrm>
                <a:off x="3059832" y="1466817"/>
                <a:ext cx="2740494" cy="8485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</a:rPr>
                        <m:t>𝑁𝑃𝑉</m:t>
                      </m:r>
                      <m:r>
                        <a:rPr lang="cs-CZ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cs-CZ">
                          <a:latin typeface="Cambria Math" panose="02040503050406030204" pitchFamily="18" charset="0"/>
                        </a:rPr>
                        <m:t>+ 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cs-CZ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f>
                            <m:f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num>
                            <m:den>
                              <m:sSup>
                                <m:sSup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>
                                          <a:latin typeface="Cambria Math" panose="02040503050406030204" pitchFamily="18" charset="0"/>
                                        </a:rPr>
                                        <m:t>1+</m:t>
                                      </m:r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8" name="Obdélní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832" y="1466817"/>
                <a:ext cx="2740494" cy="84856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ovéPole 10">
            <a:extLst>
              <a:ext uri="{FF2B5EF4-FFF2-40B4-BE49-F238E27FC236}">
                <a16:creationId xmlns:a16="http://schemas.microsoft.com/office/drawing/2014/main" id="{3EAC17C6-D9DA-4402-9D32-AB64FC4C4308}"/>
              </a:ext>
            </a:extLst>
          </p:cNvPr>
          <p:cNvSpPr txBox="1"/>
          <p:nvPr/>
        </p:nvSpPr>
        <p:spPr>
          <a:xfrm>
            <a:off x="323528" y="4381896"/>
            <a:ext cx="820891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případě porovnávaní více investic volíme tu s vyšší NPV</a:t>
            </a:r>
            <a:endParaRPr lang="en-GB" sz="2000" dirty="0"/>
          </a:p>
        </p:txBody>
      </p:sp>
      <p:sp>
        <p:nvSpPr>
          <p:cNvPr id="13" name="Nadpis 5">
            <a:extLst>
              <a:ext uri="{FF2B5EF4-FFF2-40B4-BE49-F238E27FC236}">
                <a16:creationId xmlns:a16="http://schemas.microsoft.com/office/drawing/2014/main" id="{4F66D239-1FC0-4187-ADB3-5D7014BB4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102573"/>
            <a:ext cx="7992888" cy="504341"/>
          </a:xfrm>
          <a:solidFill>
            <a:srgbClr val="307871"/>
          </a:solidFill>
        </p:spPr>
        <p:txBody>
          <a:bodyPr/>
          <a:lstStyle/>
          <a:p>
            <a:r>
              <a:rPr lang="cs-CZ" sz="2500" b="1" dirty="0">
                <a:solidFill>
                  <a:schemeClr val="bg1"/>
                </a:solidFill>
              </a:rPr>
              <a:t>Metoda čisté současné hodnoty</a:t>
            </a:r>
            <a:r>
              <a:rPr lang="en-US" sz="2500" b="1" dirty="0">
                <a:solidFill>
                  <a:schemeClr val="bg1"/>
                </a:solidFill>
              </a:rPr>
              <a:t>,</a:t>
            </a:r>
            <a:r>
              <a:rPr lang="cs-CZ" sz="2500" b="1" dirty="0">
                <a:solidFill>
                  <a:schemeClr val="bg1"/>
                </a:solidFill>
              </a:rPr>
              <a:t> NPV </a:t>
            </a:r>
            <a:r>
              <a:rPr lang="en-US" sz="2500" b="1" dirty="0">
                <a:solidFill>
                  <a:schemeClr val="bg1"/>
                </a:solidFill>
              </a:rPr>
              <a:t>(</a:t>
            </a:r>
            <a:r>
              <a:rPr lang="cs-CZ" sz="2500" b="1" dirty="0">
                <a:solidFill>
                  <a:schemeClr val="bg1"/>
                </a:solidFill>
              </a:rPr>
              <a:t>Net</a:t>
            </a:r>
            <a:r>
              <a:rPr lang="en-US" sz="2500" b="1" dirty="0">
                <a:solidFill>
                  <a:schemeClr val="bg1"/>
                </a:solidFill>
              </a:rPr>
              <a:t> </a:t>
            </a:r>
            <a:r>
              <a:rPr lang="cs-CZ" sz="2500" b="1" dirty="0" err="1">
                <a:solidFill>
                  <a:schemeClr val="bg1"/>
                </a:solidFill>
              </a:rPr>
              <a:t>Present</a:t>
            </a:r>
            <a:r>
              <a:rPr lang="cs-CZ" sz="2500" b="1" dirty="0">
                <a:solidFill>
                  <a:schemeClr val="bg1"/>
                </a:solidFill>
              </a:rPr>
              <a:t> </a:t>
            </a:r>
            <a:r>
              <a:rPr lang="cs-CZ" sz="2500" b="1" dirty="0" err="1">
                <a:solidFill>
                  <a:schemeClr val="bg1"/>
                </a:solidFill>
              </a:rPr>
              <a:t>Value</a:t>
            </a:r>
            <a:r>
              <a:rPr lang="en-US" sz="2500" b="1" dirty="0">
                <a:solidFill>
                  <a:schemeClr val="bg1"/>
                </a:solidFill>
              </a:rPr>
              <a:t>)</a:t>
            </a:r>
            <a:endParaRPr lang="cs-CZ" sz="25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655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251520" y="995341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Index ziskovosti (PI) představuje poměr mezi současnou hodnotou budoucích hotovostních toků z projektu a vstupní investicí. </a:t>
            </a:r>
            <a:endParaRPr lang="cs-CZ" altLang="cs-CZ" sz="2000" b="1" dirty="0"/>
          </a:p>
          <a:p>
            <a:pPr algn="just">
              <a:lnSpc>
                <a:spcPct val="90000"/>
              </a:lnSpc>
            </a:pPr>
            <a:endParaRPr lang="cs-CZ" altLang="cs-CZ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délník 6"/>
              <p:cNvSpPr/>
              <p:nvPr/>
            </p:nvSpPr>
            <p:spPr>
              <a:xfrm>
                <a:off x="1331640" y="1736506"/>
                <a:ext cx="5760640" cy="8983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</a:rPr>
                        <m:t>𝐼𝑛𝑑𝑒𝑥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𝑧𝑖𝑠𝑘𝑜𝑣𝑜𝑠𝑡𝑖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cs-CZ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sSup>
                                <m:sSup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>
                                          <a:latin typeface="Cambria Math" panose="02040503050406030204" pitchFamily="18" charset="0"/>
                                        </a:rPr>
                                        <m:t>1+</m:t>
                                      </m:r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cs-CZ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p>
                              </m:sSup>
                            </m:den>
                          </m:f>
                          <m:r>
                            <a:rPr lang="cs-CZ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cs-CZ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p>
                                <m:sSup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>
                                          <a:latin typeface="Cambria Math" panose="02040503050406030204" pitchFamily="18" charset="0"/>
                                        </a:rPr>
                                        <m:t>1+</m:t>
                                      </m:r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cs-CZ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cs-CZ">
                              <a:latin typeface="Cambria Math" panose="02040503050406030204" pitchFamily="18" charset="0"/>
                            </a:rPr>
                            <m:t>+…+</m:t>
                          </m:r>
                          <m:f>
                            <m:f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num>
                            <m:den>
                              <m:sSup>
                                <m:sSup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>
                                          <a:latin typeface="Cambria Math" panose="02040503050406030204" pitchFamily="18" charset="0"/>
                                        </a:rPr>
                                        <m:t>1+</m:t>
                                      </m:r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den>
                          </m:f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7" name="Obdélní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1736506"/>
                <a:ext cx="5760640" cy="89832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bdélník 7"/>
          <p:cNvSpPr/>
          <p:nvPr/>
        </p:nvSpPr>
        <p:spPr>
          <a:xfrm>
            <a:off x="395536" y="2567018"/>
            <a:ext cx="85689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kde:</a:t>
            </a:r>
          </a:p>
          <a:p>
            <a:pPr algn="just"/>
            <a:r>
              <a:rPr lang="cs-CZ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	... alternativní náklady</a:t>
            </a:r>
            <a:endParaRPr lang="cs-CZ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cs-CZ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cs-CZ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1,2, ...n</a:t>
            </a:r>
            <a:r>
              <a:rPr lang="cs-CZ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	... hotovostní tok v roce 1, 2 ...n</a:t>
            </a:r>
            <a:endParaRPr lang="cs-CZ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cs-CZ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cs-CZ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cs-CZ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... hotovostní tok v roce 0 v tomto případě vždy jako kladné číslo</a:t>
            </a:r>
            <a:endParaRPr lang="cs-CZ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cs-CZ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	... počet let</a:t>
            </a:r>
            <a:endParaRPr lang="cs-CZ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délník 4"/>
              <p:cNvSpPr/>
              <p:nvPr/>
            </p:nvSpPr>
            <p:spPr>
              <a:xfrm>
                <a:off x="5940152" y="4227934"/>
                <a:ext cx="91012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</a:rPr>
                        <m:t>𝑃𝐼</m:t>
                      </m:r>
                      <m:r>
                        <a:rPr lang="cs-CZ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5" name="Obdélní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2" y="4227934"/>
                <a:ext cx="910121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ovéPole 5"/>
          <p:cNvSpPr txBox="1"/>
          <p:nvPr/>
        </p:nvSpPr>
        <p:spPr>
          <a:xfrm>
            <a:off x="467544" y="4227934"/>
            <a:ext cx="5544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Projekt přijímáme, vyjde-li hodnota vyšší než 1</a:t>
            </a:r>
            <a:r>
              <a:rPr lang="en-US" sz="2000" dirty="0"/>
              <a:t>,</a:t>
            </a:r>
            <a:endParaRPr lang="cs-CZ" sz="2000" dirty="0"/>
          </a:p>
        </p:txBody>
      </p:sp>
      <p:sp>
        <p:nvSpPr>
          <p:cNvPr id="11" name="Nadpis 5">
            <a:extLst>
              <a:ext uri="{FF2B5EF4-FFF2-40B4-BE49-F238E27FC236}">
                <a16:creationId xmlns:a16="http://schemas.microsoft.com/office/drawing/2014/main" id="{BB7E0A4C-5B68-403D-90F9-E1957732A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51469"/>
            <a:ext cx="7848872" cy="843557"/>
          </a:xfrm>
          <a:solidFill>
            <a:srgbClr val="307871"/>
          </a:solidFill>
        </p:spPr>
        <p:txBody>
          <a:bodyPr/>
          <a:lstStyle/>
          <a:p>
            <a:r>
              <a:rPr lang="cs-CZ" sz="2500" b="1" dirty="0">
                <a:solidFill>
                  <a:schemeClr val="bg1"/>
                </a:solidFill>
              </a:rPr>
              <a:t>Metoda indexu rentability</a:t>
            </a:r>
            <a:r>
              <a:rPr lang="en-US" sz="2500" b="1" dirty="0">
                <a:solidFill>
                  <a:schemeClr val="bg1"/>
                </a:solidFill>
              </a:rPr>
              <a:t> (</a:t>
            </a:r>
            <a:r>
              <a:rPr lang="cs-CZ" sz="2500" b="1" dirty="0">
                <a:solidFill>
                  <a:schemeClr val="bg1"/>
                </a:solidFill>
              </a:rPr>
              <a:t>ziskovosti)</a:t>
            </a:r>
            <a:r>
              <a:rPr lang="en-US" sz="2500" b="1" dirty="0">
                <a:solidFill>
                  <a:schemeClr val="bg1"/>
                </a:solidFill>
              </a:rPr>
              <a:t>, </a:t>
            </a:r>
            <a:br>
              <a:rPr lang="en-US" sz="2500" b="1" dirty="0">
                <a:solidFill>
                  <a:schemeClr val="bg1"/>
                </a:solidFill>
              </a:rPr>
            </a:br>
            <a:r>
              <a:rPr lang="cs-CZ" sz="2500" b="1" dirty="0">
                <a:solidFill>
                  <a:schemeClr val="bg1"/>
                </a:solidFill>
              </a:rPr>
              <a:t>PI (profi</a:t>
            </a:r>
            <a:r>
              <a:rPr lang="en-US" sz="2500" b="1" dirty="0" err="1">
                <a:solidFill>
                  <a:schemeClr val="bg1"/>
                </a:solidFill>
              </a:rPr>
              <a:t>tability</a:t>
            </a:r>
            <a:r>
              <a:rPr lang="en-US" sz="2500" b="1" dirty="0">
                <a:solidFill>
                  <a:schemeClr val="bg1"/>
                </a:solidFill>
              </a:rPr>
              <a:t> index</a:t>
            </a:r>
            <a:r>
              <a:rPr lang="cs-CZ" sz="2500" b="1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C212D766-A7A0-4CB2-9F58-6E88E2F484A8}"/>
              </a:ext>
            </a:extLst>
          </p:cNvPr>
          <p:cNvSpPr txBox="1"/>
          <p:nvPr/>
        </p:nvSpPr>
        <p:spPr>
          <a:xfrm>
            <a:off x="431728" y="4642270"/>
            <a:ext cx="785624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zh-CN" sz="2000" kern="0" dirty="0"/>
              <a:t>V případě porovnávání více investic volíme tu s vyšším PI.</a:t>
            </a:r>
          </a:p>
        </p:txBody>
      </p:sp>
    </p:spTree>
    <p:extLst>
      <p:ext uri="{BB962C8B-B14F-4D97-AF65-F5344CB8AC3E}">
        <p14:creationId xmlns:p14="http://schemas.microsoft.com/office/powerpoint/2010/main" val="3836698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79512" y="987574"/>
            <a:ext cx="87849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altLang="zh-CN" sz="1800" b="1" kern="0" dirty="0">
                <a:latin typeface="+mj-lt"/>
              </a:rPr>
              <a:t>Možný problém: </a:t>
            </a:r>
            <a:r>
              <a:rPr lang="cs-CZ" sz="1800" dirty="0">
                <a:latin typeface="+mj-lt"/>
              </a:rPr>
              <a:t>V případě navzájem se vylučujících projektů – metoda indexu rentability může stanovit nesprávné pořadí projektů podle jejich výhodnosti, a to zejména v případě většího rozdílu mezi vstupními investicemi C</a:t>
            </a:r>
            <a:r>
              <a:rPr lang="cs-CZ" sz="1800" baseline="-25000" dirty="0">
                <a:latin typeface="+mj-lt"/>
              </a:rPr>
              <a:t>0</a:t>
            </a:r>
            <a:r>
              <a:rPr lang="cs-CZ" sz="1800" dirty="0">
                <a:latin typeface="+mj-lt"/>
              </a:rPr>
              <a:t> u jednotlivých projektů (tento údaj se používá ve jmenovateli indexu a může zkreslit výsledek – viz příklad)</a:t>
            </a:r>
            <a:endParaRPr lang="sk-SK" sz="1800" dirty="0"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  <a:ea typeface="Times New Roman" panose="02020603050405020304" pitchFamily="18" charset="0"/>
              </a:rPr>
              <a:t>Metoda PI je vnímána pouze jako doplňková k metodě NPV. </a:t>
            </a:r>
            <a:r>
              <a:rPr lang="cs-CZ" altLang="cs-CZ" dirty="0">
                <a:latin typeface="+mj-lt"/>
              </a:rPr>
              <a:t>U navzájem nezávislých projektů nevzniká žádná komplikace. Pokud platí, že NPV &gt; 0, pak i PI &gt; 1. </a:t>
            </a:r>
            <a:endParaRPr lang="cs-CZ" dirty="0">
              <a:latin typeface="+mj-lt"/>
              <a:ea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</a:rPr>
              <a:t>Problém u vzájemně se vylučujících projektů: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>
              <a:latin typeface="+mj-lt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1187624" y="3068406"/>
          <a:ext cx="6480719" cy="9435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5817">
                  <a:extLst>
                    <a:ext uri="{9D8B030D-6E8A-4147-A177-3AD203B41FA5}">
                      <a16:colId xmlns:a16="http://schemas.microsoft.com/office/drawing/2014/main" val="2995535829"/>
                    </a:ext>
                  </a:extLst>
                </a:gridCol>
                <a:gridCol w="925817">
                  <a:extLst>
                    <a:ext uri="{9D8B030D-6E8A-4147-A177-3AD203B41FA5}">
                      <a16:colId xmlns:a16="http://schemas.microsoft.com/office/drawing/2014/main" val="3673202253"/>
                    </a:ext>
                  </a:extLst>
                </a:gridCol>
                <a:gridCol w="925817">
                  <a:extLst>
                    <a:ext uri="{9D8B030D-6E8A-4147-A177-3AD203B41FA5}">
                      <a16:colId xmlns:a16="http://schemas.microsoft.com/office/drawing/2014/main" val="235397209"/>
                    </a:ext>
                  </a:extLst>
                </a:gridCol>
                <a:gridCol w="925817">
                  <a:extLst>
                    <a:ext uri="{9D8B030D-6E8A-4147-A177-3AD203B41FA5}">
                      <a16:colId xmlns:a16="http://schemas.microsoft.com/office/drawing/2014/main" val="685926604"/>
                    </a:ext>
                  </a:extLst>
                </a:gridCol>
                <a:gridCol w="925817">
                  <a:extLst>
                    <a:ext uri="{9D8B030D-6E8A-4147-A177-3AD203B41FA5}">
                      <a16:colId xmlns:a16="http://schemas.microsoft.com/office/drawing/2014/main" val="1669900488"/>
                    </a:ext>
                  </a:extLst>
                </a:gridCol>
                <a:gridCol w="925817">
                  <a:extLst>
                    <a:ext uri="{9D8B030D-6E8A-4147-A177-3AD203B41FA5}">
                      <a16:colId xmlns:a16="http://schemas.microsoft.com/office/drawing/2014/main" val="144482046"/>
                    </a:ext>
                  </a:extLst>
                </a:gridCol>
                <a:gridCol w="925817">
                  <a:extLst>
                    <a:ext uri="{9D8B030D-6E8A-4147-A177-3AD203B41FA5}">
                      <a16:colId xmlns:a16="http://schemas.microsoft.com/office/drawing/2014/main" val="992382348"/>
                    </a:ext>
                  </a:extLst>
                </a:gridCol>
              </a:tblGrid>
              <a:tr h="2695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Projekt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C</a:t>
                      </a:r>
                      <a:r>
                        <a:rPr lang="cs-CZ" sz="1200" baseline="-250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C</a:t>
                      </a:r>
                      <a:r>
                        <a:rPr lang="cs-CZ" sz="1200" baseline="-250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C</a:t>
                      </a:r>
                      <a:r>
                        <a:rPr lang="cs-CZ" sz="1200" baseline="-250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C</a:t>
                      </a:r>
                      <a:r>
                        <a:rPr lang="cs-CZ" sz="1200" baseline="-250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PI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NPV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85983589"/>
                  </a:ext>
                </a:extLst>
              </a:tr>
              <a:tr h="2695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-100.000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125.000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1,12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11.607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0910692"/>
                  </a:ext>
                </a:extLst>
              </a:tr>
              <a:tr h="404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B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-1.000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1.000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1.000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1.250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dirty="0"/>
                        <a:t>2,58</a:t>
                      </a: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1.580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4916543"/>
                  </a:ext>
                </a:extLst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323528" y="4011910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Dle PI přijímáme projekt B, ale NPV směřuje k projektu 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Důvod rozporu – nízká vstupní investice projektu B</a:t>
            </a:r>
          </a:p>
        </p:txBody>
      </p:sp>
      <p:sp>
        <p:nvSpPr>
          <p:cNvPr id="9" name="Nadpis 5">
            <a:extLst>
              <a:ext uri="{FF2B5EF4-FFF2-40B4-BE49-F238E27FC236}">
                <a16:creationId xmlns:a16="http://schemas.microsoft.com/office/drawing/2014/main" id="{D8B74EBD-900D-44C6-93D2-955237947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51469"/>
            <a:ext cx="7632848" cy="843557"/>
          </a:xfrm>
          <a:solidFill>
            <a:srgbClr val="307871"/>
          </a:solidFill>
        </p:spPr>
        <p:txBody>
          <a:bodyPr/>
          <a:lstStyle/>
          <a:p>
            <a:r>
              <a:rPr lang="cs-CZ" sz="2500" b="1" dirty="0">
                <a:solidFill>
                  <a:schemeClr val="bg1"/>
                </a:solidFill>
              </a:rPr>
              <a:t>Metoda indexu rentability</a:t>
            </a:r>
            <a:r>
              <a:rPr lang="en-US" sz="2500" b="1" dirty="0">
                <a:solidFill>
                  <a:schemeClr val="bg1"/>
                </a:solidFill>
              </a:rPr>
              <a:t> (</a:t>
            </a:r>
            <a:r>
              <a:rPr lang="cs-CZ" sz="2500" b="1" dirty="0">
                <a:solidFill>
                  <a:schemeClr val="bg1"/>
                </a:solidFill>
              </a:rPr>
              <a:t>ziskovosti)</a:t>
            </a:r>
            <a:r>
              <a:rPr lang="en-US" sz="2500" b="1" dirty="0">
                <a:solidFill>
                  <a:schemeClr val="bg1"/>
                </a:solidFill>
              </a:rPr>
              <a:t>, </a:t>
            </a:r>
            <a:br>
              <a:rPr lang="en-US" sz="2500" b="1" dirty="0">
                <a:solidFill>
                  <a:schemeClr val="bg1"/>
                </a:solidFill>
              </a:rPr>
            </a:br>
            <a:r>
              <a:rPr lang="cs-CZ" sz="2500" b="1" dirty="0">
                <a:solidFill>
                  <a:schemeClr val="bg1"/>
                </a:solidFill>
              </a:rPr>
              <a:t>PI (profi</a:t>
            </a:r>
            <a:r>
              <a:rPr lang="en-US" sz="2500" b="1" dirty="0" err="1">
                <a:solidFill>
                  <a:schemeClr val="bg1"/>
                </a:solidFill>
              </a:rPr>
              <a:t>tability</a:t>
            </a:r>
            <a:r>
              <a:rPr lang="en-US" sz="2500" b="1" dirty="0">
                <a:solidFill>
                  <a:schemeClr val="bg1"/>
                </a:solidFill>
              </a:rPr>
              <a:t> index</a:t>
            </a:r>
            <a:r>
              <a:rPr lang="cs-CZ" sz="2500" b="1" dirty="0">
                <a:solidFill>
                  <a:schemeClr val="bg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42949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395536" y="786393"/>
            <a:ext cx="5328592" cy="79208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dirty="0">
                <a:solidFill>
                  <a:srgbClr val="307871"/>
                </a:solidFill>
              </a:rPr>
              <a:t> </a:t>
            </a:r>
            <a:r>
              <a:rPr lang="pl-PL" sz="4000" b="1" dirty="0">
                <a:solidFill>
                  <a:srgbClr val="307871"/>
                </a:solidFill>
              </a:rPr>
              <a:t>Děkuji za pozornost!</a:t>
            </a:r>
            <a:br>
              <a:rPr lang="cs-CZ" sz="4000" b="1" dirty="0">
                <a:solidFill>
                  <a:srgbClr val="307871"/>
                </a:solidFill>
              </a:rPr>
            </a:br>
            <a:br>
              <a:rPr lang="cs-CZ" sz="4000" b="1" dirty="0">
                <a:solidFill>
                  <a:srgbClr val="307871"/>
                </a:solidFill>
              </a:rPr>
            </a:br>
            <a:br>
              <a:rPr lang="cs-CZ" sz="4000" b="1" dirty="0">
                <a:solidFill>
                  <a:srgbClr val="307871"/>
                </a:solidFill>
              </a:rPr>
            </a:br>
            <a:endParaRPr lang="cs-CZ" sz="4000" b="1" dirty="0">
              <a:solidFill>
                <a:srgbClr val="307871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AA10F195-A3FE-40BB-91AB-AD5E3E73C8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8104" y="1182437"/>
            <a:ext cx="3475021" cy="3734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229015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2915</TotalTime>
  <Words>665</Words>
  <Application>Microsoft Office PowerPoint</Application>
  <PresentationFormat>Předvádění na obrazovce (16:9)</PresentationFormat>
  <Paragraphs>84</Paragraphs>
  <Slides>9</Slides>
  <Notes>4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6" baseType="lpstr">
      <vt:lpstr>Arial</vt:lpstr>
      <vt:lpstr>Calibri</vt:lpstr>
      <vt:lpstr>Cambria Math</vt:lpstr>
      <vt:lpstr>Enriqueta</vt:lpstr>
      <vt:lpstr>Times New Roman</vt:lpstr>
      <vt:lpstr>SLU</vt:lpstr>
      <vt:lpstr>Rovnice</vt:lpstr>
      <vt:lpstr>Prezentace aplikace PowerPoint</vt:lpstr>
      <vt:lpstr>Metody hodnocení investic</vt:lpstr>
      <vt:lpstr>Metoda čisté současné hodnoty, NPV (Net Present Value)</vt:lpstr>
      <vt:lpstr>Metoda čisté současné hodnoty, NPV (Net Present Value)</vt:lpstr>
      <vt:lpstr>Metoda čisté současné hodnoty, NPV (Net Present Value)</vt:lpstr>
      <vt:lpstr>Metoda čisté současné hodnoty, NPV (Net Present Value)</vt:lpstr>
      <vt:lpstr>Metoda indexu rentability (ziskovosti),  PI (profitability index)</vt:lpstr>
      <vt:lpstr>Metoda indexu rentability (ziskovosti),  PI (profitability index)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Tetiana Konieva</cp:lastModifiedBy>
  <cp:revision>199</cp:revision>
  <dcterms:created xsi:type="dcterms:W3CDTF">2016-07-06T15:42:34Z</dcterms:created>
  <dcterms:modified xsi:type="dcterms:W3CDTF">2024-04-21T17:52:25Z</dcterms:modified>
</cp:coreProperties>
</file>